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4" r:id="rId5"/>
    <p:sldMasterId id="2147483657" r:id="rId6"/>
    <p:sldMasterId id="2147483660" r:id="rId7"/>
  </p:sldMasterIdLst>
  <p:notesMasterIdLst>
    <p:notesMasterId r:id="rId45"/>
  </p:notesMasterIdLst>
  <p:handoutMasterIdLst>
    <p:handoutMasterId r:id="rId46"/>
  </p:handoutMasterIdLst>
  <p:sldIdLst>
    <p:sldId id="256" r:id="rId8"/>
    <p:sldId id="270" r:id="rId9"/>
    <p:sldId id="257" r:id="rId10"/>
    <p:sldId id="302" r:id="rId11"/>
    <p:sldId id="355" r:id="rId12"/>
    <p:sldId id="258" r:id="rId13"/>
    <p:sldId id="305" r:id="rId14"/>
    <p:sldId id="337" r:id="rId15"/>
    <p:sldId id="339" r:id="rId16"/>
    <p:sldId id="338" r:id="rId17"/>
    <p:sldId id="307" r:id="rId18"/>
    <p:sldId id="304" r:id="rId19"/>
    <p:sldId id="316" r:id="rId20"/>
    <p:sldId id="340" r:id="rId21"/>
    <p:sldId id="341" r:id="rId22"/>
    <p:sldId id="342" r:id="rId23"/>
    <p:sldId id="344" r:id="rId24"/>
    <p:sldId id="346" r:id="rId25"/>
    <p:sldId id="347" r:id="rId26"/>
    <p:sldId id="348" r:id="rId27"/>
    <p:sldId id="349" r:id="rId28"/>
    <p:sldId id="350" r:id="rId29"/>
    <p:sldId id="351" r:id="rId30"/>
    <p:sldId id="353" r:id="rId31"/>
    <p:sldId id="352" r:id="rId32"/>
    <p:sldId id="321" r:id="rId33"/>
    <p:sldId id="354" r:id="rId34"/>
    <p:sldId id="324" r:id="rId35"/>
    <p:sldId id="330" r:id="rId36"/>
    <p:sldId id="328" r:id="rId37"/>
    <p:sldId id="331" r:id="rId38"/>
    <p:sldId id="336" r:id="rId39"/>
    <p:sldId id="296" r:id="rId40"/>
    <p:sldId id="312" r:id="rId41"/>
    <p:sldId id="335" r:id="rId42"/>
    <p:sldId id="332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D48"/>
    <a:srgbClr val="668B53"/>
    <a:srgbClr val="58C3B4"/>
    <a:srgbClr val="006671"/>
    <a:srgbClr val="474B55"/>
    <a:srgbClr val="EEC28D"/>
    <a:srgbClr val="9CADB7"/>
    <a:srgbClr val="5B234F"/>
    <a:srgbClr val="C3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521C1-4BCE-07D5-E4D9-057854E5FF3E}" v="245" dt="2022-05-25T17:55:29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70882" autoAdjust="0"/>
  </p:normalViewPr>
  <p:slideViewPr>
    <p:cSldViewPr snapToGrid="0">
      <p:cViewPr varScale="1">
        <p:scale>
          <a:sx n="64" d="100"/>
          <a:sy n="64" d="100"/>
        </p:scale>
        <p:origin x="14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96" y="2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D03A-899B-4BCE-8D88-FA8312B61AED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3D-70F8-49E9-A700-66573C602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7A23-7AF7-41C1-9936-CFC3230C9D30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22AF-3A4F-4932-866D-2233858EC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housin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cha.org/wx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Si seleccionan ‘Iniciar sesión en su cuenta de PSE en línea ', esta es la pantalla en la que verán </a:t>
            </a:r>
          </a:p>
          <a:p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Ingrese nombre de usuario y contraseña y haga clic en iniciar sesión.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8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 seleccionan 'Crear cuenta en línea', esta es la pantalla en la que verán </a:t>
            </a:r>
          </a:p>
          <a:p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el nombre en la cuenta y se requiere el número de cuenta, y querrán marcar la casilla 'No soy un robot' y hacer clic en SIGUIENTE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4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 seleccionan 'Continuar como invitado', esta es la pantalla que verán </a:t>
            </a:r>
          </a:p>
          <a:p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El número de cuenta y el código postal son obligatorios, y querrán marcar la casilla 'No soy un robot' y hacer clic en ENVIAR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Haz</a:t>
            </a:r>
            <a:r>
              <a:rPr lang="es-ES" baseline="0" dirty="0" smtClean="0"/>
              <a:t> clic en el enlace si el cliente no tiene su numero de cuenta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Se le pedirá que ingrese todos estos detalles en</a:t>
            </a:r>
            <a:r>
              <a:rPr lang="es-ES" baseline="0" dirty="0" smtClean="0"/>
              <a:t> esta pantalla</a:t>
            </a:r>
            <a:r>
              <a:rPr lang="es-ES" dirty="0" smtClean="0"/>
              <a:t>. En algunos casos, es posible que se solicite verificar los últimos cuatro datos de su seguro social o fecha de nacimiento para garantizar que se esté accediendo a la cuenta correcta.</a:t>
            </a:r>
          </a:p>
          <a:p>
            <a:endParaRPr lang="es-ES" dirty="0" smtClean="0"/>
          </a:p>
          <a:p>
            <a:r>
              <a:rPr lang="es-ES" dirty="0" smtClean="0"/>
              <a:t>Nota: Su nombre y número de teléfono deben ser exactos tal como están registrados en PSE; de lo contrario, su cuenta no se abrirá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6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7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 smtClean="0"/>
              <a:t>Se deben incluir todos los miembros del hogar (todos los adultos y los niños).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 smtClean="0"/>
              <a:t>Deberá incluir al titular de la cuenta como el primer miembro del hogar. Este es el titular de la cuenta PSE.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 smtClean="0"/>
              <a:t>El SSN no es un requisito aunque se solicite. Si el cliente no tiene uno o no se siente cómodo proporcionándolo, simplemente agregue 0000.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47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35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3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37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No es necesario comunicarse con el servicio de atención al cliente de PSE ni con su agencia local para actualizar el estado a menos que ellos se comuniquen con usted.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42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El descuento tarda un mes en aparecer en su factura y los fondos pueden tardar hasta dos meses.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9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95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606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37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979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7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r>
              <a:rPr lang="en-US" baseline="0" dirty="0" smtClean="0"/>
              <a:t>a Mobil o una casa, no apartamento </a:t>
            </a:r>
          </a:p>
          <a:p>
            <a:endParaRPr lang="en-US" baseline="0" dirty="0" smtClean="0"/>
          </a:p>
          <a:p>
            <a:r>
              <a:rPr lang="es-ES" dirty="0" smtClean="0"/>
              <a:t>Este programa es para solucionar problemas en su hogar para reducir el desperdicio de energía, mejorar la salud y la seguridad, y aumentar la comodidad, sin costo alguno para los clientes elegibles por ingresos.</a:t>
            </a:r>
            <a:endParaRPr lang="en-US" dirty="0" smtClean="0"/>
          </a:p>
          <a:p>
            <a:endParaRPr lang="en-US" dirty="0" smtClean="0"/>
          </a:p>
          <a:p>
            <a:r>
              <a:rPr lang="es-ES" dirty="0" smtClean="0"/>
              <a:t>Programa financiado por el gobierno federal, sin embargo, las pautas de ingresos son idénticas a las de BDR, PSE Help y el programa del Ejército de Salvación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s-ES" baseline="0" dirty="0" smtClean="0"/>
              <a:t>Requiere SSN y mucha más documentación</a:t>
            </a:r>
          </a:p>
          <a:p>
            <a:endParaRPr lang="en-US" baseline="0" dirty="0" smtClean="0"/>
          </a:p>
          <a:p>
            <a:r>
              <a:rPr lang="es-ES" baseline="0" dirty="0" smtClean="0"/>
              <a:t>Los tiempos de espera para las citas son de alrededor de 2 meses.</a:t>
            </a:r>
          </a:p>
          <a:p>
            <a:endParaRPr lang="en-US" baseline="0" dirty="0" smtClean="0"/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Seattle Office of Housing (Seattle residents)</a:t>
            </a:r>
            <a:b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9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attle.gov/housing"/>
              </a:rPr>
              <a:t>seattle.gov/housing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206-684-0244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Weatherization</a:t>
            </a:r>
          </a:p>
          <a:p>
            <a:pPr fontAlgn="base"/>
            <a:r>
              <a:rPr lang="en-US" sz="9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ew window: King County Housing Authority"/>
              </a:rPr>
              <a:t>King County Housing Authority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206-214-1240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723A3-43DF-4E8D-AB8B-A935DBC35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613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Generalmente: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Aislamiento del ático, paredes y 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Sellar fugas de aire Ventilación mejorada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Sellar conductos de calefacción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Aislar conductos de calefacción y tuberías de agua.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Reparaciones menores en el hogar relacionadas con la climatización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9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Veces: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Actualizaciones del sistema de calefacción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Actualizaciones del calentador de agua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Reparaciones de viviendas más importantes relacionadas con la climatización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Cambio de combustible de calefacción de aceite a electricidad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Rara Vez o Nunca: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Reemplazo de ventana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Paneles solares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Reparaciones </a:t>
            </a:r>
            <a:r>
              <a:rPr lang="es-ES" smtClean="0"/>
              <a:t>muy</a:t>
            </a:r>
            <a:r>
              <a:rPr lang="es-ES" baseline="0" smtClean="0"/>
              <a:t> grandes</a:t>
            </a:r>
            <a:r>
              <a:rPr lang="es-ES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Reparaciones no relacionadas con el clima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3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2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8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03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dirty="0" smtClean="0"/>
              <a:t>Las pautas de ingresos son idénticas a las de la tasa de descuento de facturas y la ayuda de PSE</a:t>
            </a:r>
          </a:p>
          <a:p>
            <a:endParaRPr lang="en-US" dirty="0" smtClean="0"/>
          </a:p>
          <a:p>
            <a:r>
              <a:rPr lang="en-US" b="1" dirty="0" smtClean="0"/>
              <a:t>North King County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Bellevue, 425-452-7300 </a:t>
            </a:r>
          </a:p>
          <a:p>
            <a:r>
              <a:rPr lang="en-US" b="1" dirty="0" smtClean="0"/>
              <a:t>Central King County </a:t>
            </a:r>
          </a:p>
          <a:p>
            <a:r>
              <a:rPr lang="en-US" dirty="0" smtClean="0"/>
              <a:t>Seattle (downtown), 206-447-9944 Seattle (White Center), 206-767-3150 Seattle (Greenwood), 206-783-1225 </a:t>
            </a:r>
          </a:p>
          <a:p>
            <a:r>
              <a:rPr lang="en-US" b="1" dirty="0" smtClean="0"/>
              <a:t>South King County </a:t>
            </a:r>
          </a:p>
          <a:p>
            <a:r>
              <a:rPr lang="en-US" dirty="0" smtClean="0"/>
              <a:t>Des Moines, 253 946-7933 Enumclaw, 360-886-1011 Federal Way, 253 946-7933 Kent, Algona, Auburn, Black Diamond, 253-852-4983 Pacific 253-852-8655 Renton, 425-255-5969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1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Póngase en contacto con su agencia local en el condado de King: </a:t>
            </a:r>
            <a:r>
              <a:rPr lang="es-ES" sz="9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Multi-Service</a:t>
            </a:r>
            <a:r>
              <a:rPr lang="es-E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s-ES" sz="9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Hopelink</a:t>
            </a:r>
            <a:r>
              <a:rPr lang="es-E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Financiado por el gobierno federal: Requiere SSN y mucha más documentación y los límites de ingresos son más bajos que todos los demás </a:t>
            </a:r>
            <a:r>
              <a:rPr lang="en-US" b="0" baseline="0" dirty="0" smtClean="0"/>
              <a:t>programs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Household/Family Size </a:t>
            </a:r>
            <a:endParaRPr lang="en-US" b="1" dirty="0" smtClean="0"/>
          </a:p>
          <a:p>
            <a:pPr fontAlgn="base"/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150% of FPL</a:t>
            </a:r>
            <a:endParaRPr lang="en-US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$1,699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$2,289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$2,879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$3,469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$4,059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$4,649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$5,239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$5,829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$6,419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pPr fontAlgn="base"/>
            <a:r>
              <a:rPr lang="en-US" sz="9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$7,009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42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6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s-ES" b="1" dirty="0" smtClean="0"/>
              <a:t>El procesamiento de la solicitud está demorando entre 1 y 2 meses.</a:t>
            </a:r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8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2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Formas de ingresos que deben enumerarse en la solicitud, no todas pueden enumerarse aquí.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3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1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2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765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60218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44535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68707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EV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3996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mploye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9532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nem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63261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gricul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628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res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252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4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4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626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6685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/>
          <p:cNvSpPr>
            <a:spLocks/>
          </p:cNvSpPr>
          <p:nvPr userDrawn="1"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352800" y="626364"/>
            <a:ext cx="0" cy="33192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3763962" y="914400"/>
            <a:ext cx="4808538" cy="2743200"/>
          </a:xfrm>
          <a:prstGeom prst="rect">
            <a:avLst/>
          </a:prstGeom>
        </p:spPr>
        <p:txBody>
          <a:bodyPr lIns="365760" tIns="182880" rIns="365760" bIns="18288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760" indent="-36576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31520" indent="-365760"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669925" y="914401"/>
            <a:ext cx="2481489" cy="27511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/>
          <p:cNvSpPr txBox="1">
            <a:spLocks/>
          </p:cNvSpPr>
          <p:nvPr userDrawn="1"/>
        </p:nvSpPr>
        <p:spPr>
          <a:xfrm>
            <a:off x="533401" y="922564"/>
            <a:ext cx="2651760" cy="27432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energy provider for </a:t>
            </a:r>
            <a:b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nearly 150 years.</a:t>
            </a:r>
          </a:p>
        </p:txBody>
      </p:sp>
      <p:sp>
        <p:nvSpPr>
          <p:cNvPr id="29" name="Text Placeholder 23"/>
          <p:cNvSpPr txBox="1">
            <a:spLocks/>
          </p:cNvSpPr>
          <p:nvPr userDrawn="1"/>
        </p:nvSpPr>
        <p:spPr>
          <a:xfrm>
            <a:off x="3853543" y="1143000"/>
            <a:ext cx="4572000" cy="228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spcBef>
                <a:spcPts val="600"/>
              </a:spcBef>
            </a:pPr>
            <a:r>
              <a:rPr lang="en-US" dirty="0"/>
              <a:t>Washington’s largest and oldest utility,</a:t>
            </a:r>
            <a:br>
              <a:rPr lang="en-US" dirty="0"/>
            </a:br>
            <a:r>
              <a:rPr lang="en-US" b="1" dirty="0"/>
              <a:t>serving 1.5 million customers </a:t>
            </a:r>
            <a:r>
              <a:rPr lang="en-US" dirty="0"/>
              <a:t>in 10 counties.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Our </a:t>
            </a:r>
            <a:r>
              <a:rPr lang="en-US" b="1" dirty="0"/>
              <a:t>3,100+ employees </a:t>
            </a:r>
            <a:r>
              <a:rPr lang="en-US" dirty="0"/>
              <a:t>live and work in the communities we serve.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We share our customers’ </a:t>
            </a:r>
            <a:r>
              <a:rPr lang="en-US" b="1" dirty="0"/>
              <a:t>concern for the environment</a:t>
            </a:r>
            <a:r>
              <a:rPr lang="en-US" dirty="0"/>
              <a:t>, balanced with their expectations for uncompromised </a:t>
            </a:r>
            <a:r>
              <a:rPr lang="en-US" b="1" dirty="0"/>
              <a:t>reliability, affordability and safety.</a:t>
            </a:r>
            <a:endParaRPr lang="en-US" b="1" i="1" dirty="0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45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68120" y="1049783"/>
            <a:ext cx="5832584" cy="2129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69250" y="8953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71538" y="694487"/>
            <a:ext cx="724557" cy="1769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250" y="33337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501387" y="2428209"/>
            <a:ext cx="724557" cy="1098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981652" y="3431476"/>
            <a:ext cx="4244975" cy="2592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95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86900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26649" y="1992879"/>
            <a:ext cx="5835997" cy="2252550"/>
          </a:xfrm>
          <a:prstGeom prst="rect">
            <a:avLst/>
          </a:prstGeom>
        </p:spPr>
        <p:txBody>
          <a:bodyPr lIns="0" tIns="0" rIns="0" bIns="0"/>
          <a:lstStyle>
            <a:lvl1pPr marL="548640" indent="-548640">
              <a:spcBef>
                <a:spcPts val="1800"/>
              </a:spcBef>
              <a:buFontTx/>
              <a:buBlip>
                <a:blip r:embed="rId2"/>
              </a:buBlip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64708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62019" y="971488"/>
            <a:ext cx="4379852" cy="26697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5760" indent="-365760">
              <a:spcBef>
                <a:spcPts val="1800"/>
              </a:spcBef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3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46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982894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795344"/>
            <a:ext cx="9144000" cy="450082"/>
          </a:xfrm>
          <a:prstGeom prst="rect">
            <a:avLst/>
          </a:prstGeom>
          <a:solidFill>
            <a:srgbClr val="58C3B4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/>
          <p:cNvSpPr txBox="1">
            <a:spLocks/>
          </p:cNvSpPr>
          <p:nvPr userDrawn="1"/>
        </p:nvSpPr>
        <p:spPr>
          <a:xfrm>
            <a:off x="517225" y="3862191"/>
            <a:ext cx="8202059" cy="31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Washington’s largest and oldest utility,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1.5 million customers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10 counties.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17525" y="1176338"/>
            <a:ext cx="8201025" cy="20732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6671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0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 userDrawn="1"/>
        </p:nvSpPr>
        <p:spPr>
          <a:xfrm>
            <a:off x="-1" y="0"/>
            <a:ext cx="9144000" cy="5143500"/>
          </a:xfrm>
          <a:custGeom>
            <a:avLst/>
            <a:gdLst>
              <a:gd name="connsiteX0" fmla="*/ 927481 w 9144000"/>
              <a:gd name="connsiteY0" fmla="*/ 620486 h 5143500"/>
              <a:gd name="connsiteX1" fmla="*/ 527958 w 9144000"/>
              <a:gd name="connsiteY1" fmla="*/ 1020009 h 5143500"/>
              <a:gd name="connsiteX2" fmla="*/ 527958 w 9144000"/>
              <a:gd name="connsiteY2" fmla="*/ 4095206 h 5143500"/>
              <a:gd name="connsiteX3" fmla="*/ 8281834 w 9144000"/>
              <a:gd name="connsiteY3" fmla="*/ 4095206 h 5143500"/>
              <a:gd name="connsiteX4" fmla="*/ 8681357 w 9144000"/>
              <a:gd name="connsiteY4" fmla="*/ 3695683 h 5143500"/>
              <a:gd name="connsiteX5" fmla="*/ 8681357 w 9144000"/>
              <a:gd name="connsiteY5" fmla="*/ 620486 h 5143500"/>
              <a:gd name="connsiteX6" fmla="*/ 0 w 9144000"/>
              <a:gd name="connsiteY6" fmla="*/ 0 h 5143500"/>
              <a:gd name="connsiteX7" fmla="*/ 9144000 w 9144000"/>
              <a:gd name="connsiteY7" fmla="*/ 0 h 5143500"/>
              <a:gd name="connsiteX8" fmla="*/ 9144000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927481" y="620486"/>
                </a:moveTo>
                <a:cubicBezTo>
                  <a:pt x="706831" y="620486"/>
                  <a:pt x="527958" y="799359"/>
                  <a:pt x="527958" y="1020009"/>
                </a:cubicBezTo>
                <a:lnTo>
                  <a:pt x="527958" y="4095206"/>
                </a:lnTo>
                <a:lnTo>
                  <a:pt x="8281834" y="4095206"/>
                </a:lnTo>
                <a:cubicBezTo>
                  <a:pt x="8502484" y="4095206"/>
                  <a:pt x="8681357" y="3916333"/>
                  <a:pt x="8681357" y="3695683"/>
                </a:cubicBezTo>
                <a:lnTo>
                  <a:pt x="8681357" y="62048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B23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ound Diagonal Corner Rectangle 20"/>
          <p:cNvSpPr>
            <a:spLocks/>
          </p:cNvSpPr>
          <p:nvPr userDrawn="1"/>
        </p:nvSpPr>
        <p:spPr>
          <a:xfrm>
            <a:off x="527958" y="621030"/>
            <a:ext cx="8153399" cy="3474720"/>
          </a:xfrm>
          <a:prstGeom prst="round2DiagRect">
            <a:avLst>
              <a:gd name="adj1" fmla="val 11498"/>
              <a:gd name="adj2" fmla="val 0"/>
            </a:avLst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69000">
                <a:schemeClr val="tx1">
                  <a:alpha val="31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48891" y="982164"/>
            <a:ext cx="0" cy="274320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176850" y="981516"/>
            <a:ext cx="4205150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6037" y="981517"/>
            <a:ext cx="2583497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491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318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1492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&amp; 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3036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276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28446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2" name="Rounded Rectangle 11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7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78" r:id="rId3"/>
    <p:sldLayoutId id="2147483677" r:id="rId4"/>
    <p:sldLayoutId id="2147483687" r:id="rId5"/>
    <p:sldLayoutId id="2147483689" r:id="rId6"/>
    <p:sldLayoutId id="2147483682" r:id="rId7"/>
    <p:sldLayoutId id="2147483681" r:id="rId8"/>
    <p:sldLayoutId id="2147483674" r:id="rId9"/>
    <p:sldLayoutId id="2147483680" r:id="rId10"/>
    <p:sldLayoutId id="2147483675" r:id="rId11"/>
    <p:sldLayoutId id="2147483688" r:id="rId12"/>
    <p:sldLayoutId id="2147483684" r:id="rId13"/>
    <p:sldLayoutId id="2147483670" r:id="rId14"/>
    <p:sldLayoutId id="2147483685" r:id="rId15"/>
    <p:sldLayoutId id="2147483673" r:id="rId16"/>
    <p:sldLayoutId id="2147483676" r:id="rId17"/>
    <p:sldLayoutId id="2147483686" r:id="rId18"/>
    <p:sldLayoutId id="2147483691" r:id="rId19"/>
    <p:sldLayoutId id="214748369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3" r:id="rId3"/>
    <p:sldLayoutId id="214748366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Assistencia en Facturas Y </a:t>
            </a:r>
          </a:p>
          <a:p>
            <a:r>
              <a:rPr lang="en-US" dirty="0"/>
              <a:t>Programas elegibles por ingresos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2847512"/>
            <a:ext cx="8229600" cy="482460"/>
          </a:xfrm>
        </p:spPr>
        <p:txBody>
          <a:bodyPr/>
          <a:lstStyle/>
          <a:p>
            <a:r>
              <a:rPr lang="es-ES" sz="2800" dirty="0"/>
              <a:t>Ayuda para pagar </a:t>
            </a:r>
            <a:r>
              <a:rPr lang="es-ES" sz="2800" dirty="0" smtClean="0"/>
              <a:t>sus </a:t>
            </a:r>
            <a:r>
              <a:rPr lang="es-ES" sz="2800" dirty="0"/>
              <a:t>facturas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3552843"/>
            <a:ext cx="1828800" cy="273330"/>
          </a:xfrm>
        </p:spPr>
        <p:txBody>
          <a:bodyPr/>
          <a:lstStyle/>
          <a:p>
            <a:r>
              <a:rPr lang="en-US" dirty="0"/>
              <a:t>PSE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pción 1: </a:t>
            </a:r>
          </a:p>
          <a:p>
            <a:pPr algn="ctr"/>
            <a:r>
              <a:rPr lang="es-ES" dirty="0" smtClean="0"/>
              <a:t>Inicie </a:t>
            </a:r>
            <a:r>
              <a:rPr lang="es-ES" dirty="0"/>
              <a:t>sesión en su cuenta PSE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36" y="501605"/>
            <a:ext cx="487722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8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5924" y="597199"/>
            <a:ext cx="2897109" cy="2363284"/>
          </a:xfrm>
        </p:spPr>
        <p:txBody>
          <a:bodyPr/>
          <a:lstStyle/>
          <a:p>
            <a:pPr algn="ctr"/>
            <a:r>
              <a:rPr lang="en-US" dirty="0"/>
              <a:t>Opción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Haga una cuenta en PSE.com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66" y="845034"/>
            <a:ext cx="2920237" cy="293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729" y="735296"/>
            <a:ext cx="2712955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33413"/>
            <a:ext cx="3417570" cy="1852612"/>
          </a:xfrm>
        </p:spPr>
        <p:txBody>
          <a:bodyPr/>
          <a:lstStyle/>
          <a:p>
            <a:pPr algn="ctr"/>
            <a:r>
              <a:rPr lang="en-US" dirty="0"/>
              <a:t>Opción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/>
              <a:t>Continuar como invitado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05" y="699895"/>
            <a:ext cx="2993395" cy="3353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70" y="657066"/>
            <a:ext cx="2895851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5924" y="597199"/>
            <a:ext cx="2897109" cy="2363284"/>
          </a:xfrm>
        </p:spPr>
        <p:txBody>
          <a:bodyPr/>
          <a:lstStyle/>
          <a:p>
            <a:pPr algn="ctr"/>
            <a:r>
              <a:rPr lang="en-US" dirty="0"/>
              <a:t>Otra Manera Continuando como invitado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72" y="507977"/>
            <a:ext cx="2790032" cy="2374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97" y="2882390"/>
            <a:ext cx="2588581" cy="1322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28" y="761882"/>
            <a:ext cx="310313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98"/>
            <a:ext cx="9144000" cy="44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76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508" y="1390610"/>
            <a:ext cx="2999492" cy="1243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508" y="3092811"/>
            <a:ext cx="3005588" cy="138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548" y="3656072"/>
            <a:ext cx="1877731" cy="73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548" y="3724831"/>
            <a:ext cx="1995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a 3 familias = Casa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unifamiliar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4+ Familia = Apartamento, Condominio, Dúplex, Casa Adosada</a:t>
            </a:r>
          </a:p>
        </p:txBody>
      </p:sp>
    </p:spTree>
    <p:extLst>
      <p:ext uri="{BB962C8B-B14F-4D97-AF65-F5344CB8AC3E}">
        <p14:creationId xmlns:p14="http://schemas.microsoft.com/office/powerpoint/2010/main" val="125505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6"/>
            <a:ext cx="9144000" cy="40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9892" y="923278"/>
            <a:ext cx="173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Agregue primero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nombre de la persona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principal de la cuenta.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1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169"/>
            <a:ext cx="9144000" cy="36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41"/>
            <a:ext cx="9144000" cy="4367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1114" y="2217326"/>
            <a:ext cx="1988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se incluye ingresos en efectivo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No incluye ingresos por pagos en efectivo.</a:t>
            </a:r>
            <a:r>
              <a:rPr kumimoji="0" lang="es-E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7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133"/>
            <a:ext cx="9144000" cy="41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Picture 8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55" y="147339"/>
            <a:ext cx="4865894" cy="3072295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574035" y="3263638"/>
            <a:ext cx="835116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PSE no comparte información personal del cliente con ninguna </a:t>
            </a:r>
            <a:r>
              <a:rPr lang="es-ES" sz="2800" dirty="0" smtClean="0">
                <a:solidFill>
                  <a:schemeClr val="bg1"/>
                </a:solidFill>
              </a:rPr>
              <a:t>entidad.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38"/>
            <a:ext cx="9144000" cy="44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4" y="454965"/>
            <a:ext cx="7364606" cy="3913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933" y="454965"/>
            <a:ext cx="1347333" cy="3097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8187" y="454965"/>
            <a:ext cx="128282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No es necesario cargar los documentos. La única vez que cargará documentos es si es uno del 5% auditado y se solicita prueba de ingresos a su agencia local.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4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678"/>
            <a:ext cx="9158122" cy="39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jemplo </a:t>
            </a:r>
            <a:r>
              <a:rPr lang="en-US" dirty="0"/>
              <a:t>de </a:t>
            </a:r>
            <a:r>
              <a:rPr lang="en-US" dirty="0" smtClean="0"/>
              <a:t>facture de PSE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42" y="9525"/>
            <a:ext cx="6724465" cy="44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8" y="375092"/>
            <a:ext cx="8551848" cy="37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7869" y="2226365"/>
            <a:ext cx="8229600" cy="685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rogramas </a:t>
            </a:r>
            <a:r>
              <a:rPr lang="en-US" dirty="0"/>
              <a:t>de A</a:t>
            </a:r>
            <a:r>
              <a:rPr lang="en-US" dirty="0" smtClean="0"/>
              <a:t>sistencia Adicionales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763F2-DDEA-4923-9735-C5A6327E16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528023"/>
            <a:ext cx="2209800" cy="18288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Requisitos </a:t>
            </a:r>
            <a:r>
              <a:rPr lang="en-US" sz="3200" b="1" dirty="0">
                <a:solidFill>
                  <a:schemeClr val="bg1"/>
                </a:solidFill>
              </a:rPr>
              <a:t>de ingresos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51" y="234364"/>
            <a:ext cx="4974749" cy="42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4518631"/>
            <a:ext cx="8229600" cy="444398"/>
            <a:chOff x="457200" y="4518631"/>
            <a:chExt cx="8229600" cy="444398"/>
          </a:xfrm>
        </p:grpSpPr>
        <p:sp>
          <p:nvSpPr>
            <p:cNvPr id="31" name="Text Placeholder 8"/>
            <p:cNvSpPr txBox="1">
              <a:spLocks/>
            </p:cNvSpPr>
            <p:nvPr/>
          </p:nvSpPr>
          <p:spPr>
            <a:xfrm>
              <a:off x="838675" y="4626530"/>
              <a:ext cx="4572000" cy="228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Energia</a:t>
              </a:r>
              <a:r>
                <a:rPr kumimoji="0" lang="en-US" sz="105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Solar Comunitaria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45763F2-DDEA-4923-9735-C5A6327E1624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28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8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reeform 5"/>
          <p:cNvSpPr>
            <a:spLocks noChangeAspect="1"/>
          </p:cNvSpPr>
          <p:nvPr/>
        </p:nvSpPr>
        <p:spPr bwMode="auto">
          <a:xfrm>
            <a:off x="6414608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668B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5"/>
          <p:cNvSpPr>
            <a:spLocks noChangeAspect="1"/>
          </p:cNvSpPr>
          <p:nvPr/>
        </p:nvSpPr>
        <p:spPr bwMode="auto">
          <a:xfrm>
            <a:off x="6889052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E45D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5"/>
          <p:cNvSpPr>
            <a:spLocks noChangeAspect="1"/>
          </p:cNvSpPr>
          <p:nvPr/>
        </p:nvSpPr>
        <p:spPr bwMode="auto">
          <a:xfrm>
            <a:off x="7363496" y="6000750"/>
            <a:ext cx="382033" cy="326641"/>
          </a:xfrm>
          <a:custGeom>
            <a:avLst/>
            <a:gdLst>
              <a:gd name="T0" fmla="*/ 357 w 1338"/>
              <a:gd name="T1" fmla="*/ 875 h 1144"/>
              <a:gd name="T2" fmla="*/ 0 w 1338"/>
              <a:gd name="T3" fmla="*/ 651 h 1144"/>
              <a:gd name="T4" fmla="*/ 290 w 1338"/>
              <a:gd name="T5" fmla="*/ 1055 h 1144"/>
              <a:gd name="T6" fmla="*/ 357 w 1338"/>
              <a:gd name="T7" fmla="*/ 1144 h 1144"/>
              <a:gd name="T8" fmla="*/ 424 w 1338"/>
              <a:gd name="T9" fmla="*/ 1055 h 1144"/>
              <a:gd name="T10" fmla="*/ 1338 w 1338"/>
              <a:gd name="T11" fmla="*/ 0 h 1144"/>
              <a:gd name="T12" fmla="*/ 357 w 1338"/>
              <a:gd name="T13" fmla="*/ 875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1144">
                <a:moveTo>
                  <a:pt x="357" y="875"/>
                </a:moveTo>
                <a:lnTo>
                  <a:pt x="0" y="651"/>
                </a:lnTo>
                <a:lnTo>
                  <a:pt x="290" y="1055"/>
                </a:lnTo>
                <a:lnTo>
                  <a:pt x="357" y="1144"/>
                </a:lnTo>
                <a:lnTo>
                  <a:pt x="424" y="1055"/>
                </a:lnTo>
                <a:lnTo>
                  <a:pt x="1338" y="0"/>
                </a:lnTo>
                <a:lnTo>
                  <a:pt x="357" y="875"/>
                </a:lnTo>
                <a:close/>
              </a:path>
            </a:pathLst>
          </a:custGeom>
          <a:solidFill>
            <a:srgbClr val="EEC2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0"/>
            <a:ext cx="6534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 txBox="1">
            <a:spLocks/>
          </p:cNvSpPr>
          <p:nvPr/>
        </p:nvSpPr>
        <p:spPr>
          <a:xfrm>
            <a:off x="-6366" y="166722"/>
            <a:ext cx="3274828" cy="2743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199" y="4518631"/>
            <a:ext cx="7000043" cy="444399"/>
            <a:chOff x="457200" y="4518631"/>
            <a:chExt cx="8229600" cy="444399"/>
          </a:xfrm>
        </p:grpSpPr>
        <p:sp>
          <p:nvSpPr>
            <p:cNvPr id="17" name="TextBox 16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45763F2-DDEA-4923-9735-C5A6327E1624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29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8"/>
          <p:cNvSpPr txBox="1">
            <a:spLocks/>
          </p:cNvSpPr>
          <p:nvPr/>
        </p:nvSpPr>
        <p:spPr>
          <a:xfrm>
            <a:off x="781275" y="4634186"/>
            <a:ext cx="388891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 Community Solar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46"/>
            <a:ext cx="9144000" cy="51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>
            <a:spLocks/>
          </p:cNvSpPr>
          <p:nvPr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Tasa </a:t>
            </a:r>
            <a:r>
              <a:rPr lang="es-ES" dirty="0"/>
              <a:t>de descuento en facturas (BDR</a:t>
            </a:r>
            <a:r>
              <a:rPr lang="es-E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PSE Ayuda (PSE Help)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37931" y="914401"/>
            <a:ext cx="2813484" cy="2743199"/>
          </a:xfrm>
        </p:spPr>
        <p:txBody>
          <a:bodyPr/>
          <a:lstStyle/>
          <a:p>
            <a:r>
              <a:rPr lang="en-US" sz="3200" dirty="0" smtClean="0"/>
              <a:t>Programas de Asistencia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48250" y="2932762"/>
            <a:ext cx="724838" cy="724838"/>
            <a:chOff x="2373313" y="1246188"/>
            <a:chExt cx="152400" cy="152400"/>
          </a:xfrm>
          <a:solidFill>
            <a:schemeClr val="bg1"/>
          </a:solidFill>
        </p:grpSpPr>
        <p:sp>
          <p:nvSpPr>
            <p:cNvPr id="12" name="Freeform 1472"/>
            <p:cNvSpPr>
              <a:spLocks noEditPoints="1"/>
            </p:cNvSpPr>
            <p:nvPr/>
          </p:nvSpPr>
          <p:spPr bwMode="auto">
            <a:xfrm>
              <a:off x="2373313" y="1335088"/>
              <a:ext cx="120650" cy="63500"/>
            </a:xfrm>
            <a:custGeom>
              <a:avLst/>
              <a:gdLst>
                <a:gd name="T0" fmla="*/ 67 w 76"/>
                <a:gd name="T1" fmla="*/ 13 h 40"/>
                <a:gd name="T2" fmla="*/ 63 w 76"/>
                <a:gd name="T3" fmla="*/ 12 h 40"/>
                <a:gd name="T4" fmla="*/ 43 w 76"/>
                <a:gd name="T5" fmla="*/ 15 h 40"/>
                <a:gd name="T6" fmla="*/ 40 w 76"/>
                <a:gd name="T7" fmla="*/ 6 h 40"/>
                <a:gd name="T8" fmla="*/ 36 w 76"/>
                <a:gd name="T9" fmla="*/ 4 h 40"/>
                <a:gd name="T10" fmla="*/ 20 w 76"/>
                <a:gd name="T11" fmla="*/ 4 h 40"/>
                <a:gd name="T12" fmla="*/ 16 w 76"/>
                <a:gd name="T13" fmla="*/ 0 h 40"/>
                <a:gd name="T14" fmla="*/ 4 w 76"/>
                <a:gd name="T15" fmla="*/ 0 h 40"/>
                <a:gd name="T16" fmla="*/ 0 w 76"/>
                <a:gd name="T17" fmla="*/ 4 h 40"/>
                <a:gd name="T18" fmla="*/ 0 w 76"/>
                <a:gd name="T19" fmla="*/ 36 h 40"/>
                <a:gd name="T20" fmla="*/ 4 w 76"/>
                <a:gd name="T21" fmla="*/ 40 h 40"/>
                <a:gd name="T22" fmla="*/ 16 w 76"/>
                <a:gd name="T23" fmla="*/ 40 h 40"/>
                <a:gd name="T24" fmla="*/ 20 w 76"/>
                <a:gd name="T25" fmla="*/ 36 h 40"/>
                <a:gd name="T26" fmla="*/ 39 w 76"/>
                <a:gd name="T27" fmla="*/ 40 h 40"/>
                <a:gd name="T28" fmla="*/ 41 w 76"/>
                <a:gd name="T29" fmla="*/ 40 h 40"/>
                <a:gd name="T30" fmla="*/ 73 w 76"/>
                <a:gd name="T31" fmla="*/ 32 h 40"/>
                <a:gd name="T32" fmla="*/ 76 w 76"/>
                <a:gd name="T33" fmla="*/ 29 h 40"/>
                <a:gd name="T34" fmla="*/ 75 w 76"/>
                <a:gd name="T35" fmla="*/ 25 h 40"/>
                <a:gd name="T36" fmla="*/ 67 w 76"/>
                <a:gd name="T37" fmla="*/ 13 h 40"/>
                <a:gd name="T38" fmla="*/ 8 w 76"/>
                <a:gd name="T39" fmla="*/ 32 h 40"/>
                <a:gd name="T40" fmla="*/ 8 w 76"/>
                <a:gd name="T41" fmla="*/ 8 h 40"/>
                <a:gd name="T42" fmla="*/ 12 w 76"/>
                <a:gd name="T43" fmla="*/ 8 h 40"/>
                <a:gd name="T44" fmla="*/ 12 w 76"/>
                <a:gd name="T45" fmla="*/ 32 h 40"/>
                <a:gd name="T46" fmla="*/ 8 w 76"/>
                <a:gd name="T47" fmla="*/ 32 h 40"/>
                <a:gd name="T48" fmla="*/ 40 w 76"/>
                <a:gd name="T49" fmla="*/ 32 h 40"/>
                <a:gd name="T50" fmla="*/ 20 w 76"/>
                <a:gd name="T51" fmla="*/ 28 h 40"/>
                <a:gd name="T52" fmla="*/ 20 w 76"/>
                <a:gd name="T53" fmla="*/ 12 h 40"/>
                <a:gd name="T54" fmla="*/ 33 w 76"/>
                <a:gd name="T55" fmla="*/ 12 h 40"/>
                <a:gd name="T56" fmla="*/ 34 w 76"/>
                <a:gd name="T57" fmla="*/ 16 h 40"/>
                <a:gd name="T58" fmla="*/ 32 w 76"/>
                <a:gd name="T59" fmla="*/ 16 h 40"/>
                <a:gd name="T60" fmla="*/ 28 w 76"/>
                <a:gd name="T61" fmla="*/ 20 h 40"/>
                <a:gd name="T62" fmla="*/ 32 w 76"/>
                <a:gd name="T63" fmla="*/ 24 h 40"/>
                <a:gd name="T64" fmla="*/ 41 w 76"/>
                <a:gd name="T65" fmla="*/ 24 h 40"/>
                <a:gd name="T66" fmla="*/ 62 w 76"/>
                <a:gd name="T67" fmla="*/ 20 h 40"/>
                <a:gd name="T68" fmla="*/ 65 w 76"/>
                <a:gd name="T69" fmla="*/ 25 h 40"/>
                <a:gd name="T70" fmla="*/ 40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67" y="13"/>
                  </a:moveTo>
                  <a:cubicBezTo>
                    <a:pt x="66" y="12"/>
                    <a:pt x="65" y="11"/>
                    <a:pt x="63" y="1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19" y="38"/>
                    <a:pt x="20" y="3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1"/>
                    <a:pt x="75" y="30"/>
                    <a:pt x="76" y="29"/>
                  </a:cubicBezTo>
                  <a:cubicBezTo>
                    <a:pt x="76" y="28"/>
                    <a:pt x="76" y="27"/>
                    <a:pt x="75" y="25"/>
                  </a:cubicBezTo>
                  <a:lnTo>
                    <a:pt x="67" y="13"/>
                  </a:lnTo>
                  <a:close/>
                  <a:moveTo>
                    <a:pt x="8" y="3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8" y="32"/>
                  </a:lnTo>
                  <a:close/>
                  <a:moveTo>
                    <a:pt x="40" y="32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8" y="17"/>
                    <a:pt x="28" y="20"/>
                  </a:cubicBezTo>
                  <a:cubicBezTo>
                    <a:pt x="28" y="22"/>
                    <a:pt x="30" y="24"/>
                    <a:pt x="32" y="24"/>
                  </a:cubicBezTo>
                  <a:cubicBezTo>
                    <a:pt x="33" y="24"/>
                    <a:pt x="39" y="24"/>
                    <a:pt x="41" y="24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5"/>
                    <a:pt x="65" y="25"/>
                    <a:pt x="65" y="25"/>
                  </a:cubicBezTo>
                  <a:lnTo>
                    <a:pt x="4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73"/>
            <p:cNvSpPr>
              <a:spLocks noEditPoints="1"/>
            </p:cNvSpPr>
            <p:nvPr/>
          </p:nvSpPr>
          <p:spPr bwMode="auto">
            <a:xfrm>
              <a:off x="2405063" y="1246188"/>
              <a:ext cx="120650" cy="63500"/>
            </a:xfrm>
            <a:custGeom>
              <a:avLst/>
              <a:gdLst>
                <a:gd name="T0" fmla="*/ 72 w 76"/>
                <a:gd name="T1" fmla="*/ 0 h 40"/>
                <a:gd name="T2" fmla="*/ 60 w 76"/>
                <a:gd name="T3" fmla="*/ 0 h 40"/>
                <a:gd name="T4" fmla="*/ 56 w 76"/>
                <a:gd name="T5" fmla="*/ 3 h 40"/>
                <a:gd name="T6" fmla="*/ 36 w 76"/>
                <a:gd name="T7" fmla="*/ 0 h 40"/>
                <a:gd name="T8" fmla="*/ 35 w 76"/>
                <a:gd name="T9" fmla="*/ 0 h 40"/>
                <a:gd name="T10" fmla="*/ 3 w 76"/>
                <a:gd name="T11" fmla="*/ 8 h 40"/>
                <a:gd name="T12" fmla="*/ 0 w 76"/>
                <a:gd name="T13" fmla="*/ 10 h 40"/>
                <a:gd name="T14" fmla="*/ 0 w 76"/>
                <a:gd name="T15" fmla="*/ 14 h 40"/>
                <a:gd name="T16" fmla="*/ 8 w 76"/>
                <a:gd name="T17" fmla="*/ 26 h 40"/>
                <a:gd name="T18" fmla="*/ 12 w 76"/>
                <a:gd name="T19" fmla="*/ 28 h 40"/>
                <a:gd name="T20" fmla="*/ 33 w 76"/>
                <a:gd name="T21" fmla="*/ 24 h 40"/>
                <a:gd name="T22" fmla="*/ 36 w 76"/>
                <a:gd name="T23" fmla="*/ 33 h 40"/>
                <a:gd name="T24" fmla="*/ 40 w 76"/>
                <a:gd name="T25" fmla="*/ 36 h 40"/>
                <a:gd name="T26" fmla="*/ 56 w 76"/>
                <a:gd name="T27" fmla="*/ 36 h 40"/>
                <a:gd name="T28" fmla="*/ 60 w 76"/>
                <a:gd name="T29" fmla="*/ 40 h 40"/>
                <a:gd name="T30" fmla="*/ 72 w 76"/>
                <a:gd name="T31" fmla="*/ 40 h 40"/>
                <a:gd name="T32" fmla="*/ 76 w 76"/>
                <a:gd name="T33" fmla="*/ 36 h 40"/>
                <a:gd name="T34" fmla="*/ 76 w 76"/>
                <a:gd name="T35" fmla="*/ 4 h 40"/>
                <a:gd name="T36" fmla="*/ 72 w 76"/>
                <a:gd name="T37" fmla="*/ 0 h 40"/>
                <a:gd name="T38" fmla="*/ 43 w 76"/>
                <a:gd name="T39" fmla="*/ 28 h 40"/>
                <a:gd name="T40" fmla="*/ 41 w 76"/>
                <a:gd name="T41" fmla="*/ 24 h 40"/>
                <a:gd name="T42" fmla="*/ 44 w 76"/>
                <a:gd name="T43" fmla="*/ 24 h 40"/>
                <a:gd name="T44" fmla="*/ 48 w 76"/>
                <a:gd name="T45" fmla="*/ 20 h 40"/>
                <a:gd name="T46" fmla="*/ 44 w 76"/>
                <a:gd name="T47" fmla="*/ 16 h 40"/>
                <a:gd name="T48" fmla="*/ 35 w 76"/>
                <a:gd name="T49" fmla="*/ 16 h 40"/>
                <a:gd name="T50" fmla="*/ 14 w 76"/>
                <a:gd name="T51" fmla="*/ 19 h 40"/>
                <a:gd name="T52" fmla="*/ 10 w 76"/>
                <a:gd name="T53" fmla="*/ 14 h 40"/>
                <a:gd name="T54" fmla="*/ 36 w 76"/>
                <a:gd name="T55" fmla="*/ 8 h 40"/>
                <a:gd name="T56" fmla="*/ 56 w 76"/>
                <a:gd name="T57" fmla="*/ 11 h 40"/>
                <a:gd name="T58" fmla="*/ 56 w 76"/>
                <a:gd name="T59" fmla="*/ 28 h 40"/>
                <a:gd name="T60" fmla="*/ 43 w 76"/>
                <a:gd name="T61" fmla="*/ 28 h 40"/>
                <a:gd name="T62" fmla="*/ 68 w 76"/>
                <a:gd name="T63" fmla="*/ 32 h 40"/>
                <a:gd name="T64" fmla="*/ 64 w 76"/>
                <a:gd name="T65" fmla="*/ 32 h 40"/>
                <a:gd name="T66" fmla="*/ 64 w 76"/>
                <a:gd name="T67" fmla="*/ 8 h 40"/>
                <a:gd name="T68" fmla="*/ 68 w 76"/>
                <a:gd name="T69" fmla="*/ 8 h 40"/>
                <a:gd name="T70" fmla="*/ 68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72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6" y="1"/>
                    <a:pt x="5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11" y="28"/>
                    <a:pt x="12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5"/>
                    <a:pt x="38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0"/>
                    <a:pt x="76" y="38"/>
                    <a:pt x="76" y="3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lose/>
                  <a:moveTo>
                    <a:pt x="43" y="28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8" y="22"/>
                    <a:pt x="48" y="20"/>
                  </a:cubicBezTo>
                  <a:cubicBezTo>
                    <a:pt x="48" y="17"/>
                    <a:pt x="46" y="16"/>
                    <a:pt x="44" y="16"/>
                  </a:cubicBezTo>
                  <a:cubicBezTo>
                    <a:pt x="43" y="16"/>
                    <a:pt x="36" y="16"/>
                    <a:pt x="35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43" y="28"/>
                  </a:lnTo>
                  <a:close/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8" y="8"/>
                    <a:pt x="68" y="8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74"/>
            <p:cNvSpPr>
              <a:spLocks/>
            </p:cNvSpPr>
            <p:nvPr/>
          </p:nvSpPr>
          <p:spPr bwMode="auto">
            <a:xfrm>
              <a:off x="2430463" y="1303338"/>
              <a:ext cx="38100" cy="38100"/>
            </a:xfrm>
            <a:custGeom>
              <a:avLst/>
              <a:gdLst>
                <a:gd name="T0" fmla="*/ 24 w 24"/>
                <a:gd name="T1" fmla="*/ 6 h 24"/>
                <a:gd name="T2" fmla="*/ 18 w 24"/>
                <a:gd name="T3" fmla="*/ 0 h 24"/>
                <a:gd name="T4" fmla="*/ 12 w 24"/>
                <a:gd name="T5" fmla="*/ 6 h 24"/>
                <a:gd name="T6" fmla="*/ 6 w 24"/>
                <a:gd name="T7" fmla="*/ 0 h 24"/>
                <a:gd name="T8" fmla="*/ 0 w 24"/>
                <a:gd name="T9" fmla="*/ 6 h 24"/>
                <a:gd name="T10" fmla="*/ 12 w 24"/>
                <a:gd name="T11" fmla="*/ 24 h 24"/>
                <a:gd name="T12" fmla="*/ 24 w 2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4" y="2"/>
                    <a:pt x="21" y="0"/>
                    <a:pt x="18" y="0"/>
                  </a:cubicBezTo>
                  <a:cubicBezTo>
                    <a:pt x="15" y="0"/>
                    <a:pt x="12" y="2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12" y="24"/>
                    <a:pt x="12" y="24"/>
                  </a:cubicBezTo>
                  <a:cubicBezTo>
                    <a:pt x="12" y="24"/>
                    <a:pt x="24" y="12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3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/>
        </p:nvSpPr>
        <p:spPr>
          <a:xfrm>
            <a:off x="914400" y="4655383"/>
            <a:ext cx="4572000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Engeria Solar Comunitaria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763F2-DDEA-4923-9735-C5A6327E16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922" y="992730"/>
            <a:ext cx="2209800" cy="18288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¿Cómo me suscribo?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399" y="1410088"/>
            <a:ext cx="51405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este momento, los clientes elegibles por ingresos pueden comunicarse con un asesor de energía al 1-800-562-1482 para inscribirse.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le pedirá que afirme que cumple con los requisitos de ingresos familiares durante el proceso de inscripción para calificar por sí mismo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PSE.com/solarforall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30739" y="2854384"/>
            <a:ext cx="629258" cy="629258"/>
            <a:chOff x="4651376" y="2849563"/>
            <a:chExt cx="131763" cy="131763"/>
          </a:xfrm>
          <a:solidFill>
            <a:schemeClr val="bg1"/>
          </a:solidFill>
        </p:grpSpPr>
        <p:sp>
          <p:nvSpPr>
            <p:cNvPr id="10" name="Freeform 1636"/>
            <p:cNvSpPr>
              <a:spLocks/>
            </p:cNvSpPr>
            <p:nvPr/>
          </p:nvSpPr>
          <p:spPr bwMode="auto">
            <a:xfrm>
              <a:off x="4721226" y="2849563"/>
              <a:ext cx="61913" cy="61913"/>
            </a:xfrm>
            <a:custGeom>
              <a:avLst/>
              <a:gdLst>
                <a:gd name="T0" fmla="*/ 32 w 39"/>
                <a:gd name="T1" fmla="*/ 31 h 39"/>
                <a:gd name="T2" fmla="*/ 14 w 39"/>
                <a:gd name="T3" fmla="*/ 31 h 39"/>
                <a:gd name="T4" fmla="*/ 39 w 39"/>
                <a:gd name="T5" fmla="*/ 6 h 39"/>
                <a:gd name="T6" fmla="*/ 34 w 39"/>
                <a:gd name="T7" fmla="*/ 0 h 39"/>
                <a:gd name="T8" fmla="*/ 8 w 39"/>
                <a:gd name="T9" fmla="*/ 25 h 39"/>
                <a:gd name="T10" fmla="*/ 8 w 39"/>
                <a:gd name="T11" fmla="*/ 7 h 39"/>
                <a:gd name="T12" fmla="*/ 0 w 39"/>
                <a:gd name="T13" fmla="*/ 7 h 39"/>
                <a:gd name="T14" fmla="*/ 0 w 39"/>
                <a:gd name="T15" fmla="*/ 39 h 39"/>
                <a:gd name="T16" fmla="*/ 32 w 39"/>
                <a:gd name="T17" fmla="*/ 39 h 39"/>
                <a:gd name="T18" fmla="*/ 32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2" y="31"/>
                  </a:moveTo>
                  <a:lnTo>
                    <a:pt x="14" y="31"/>
                  </a:lnTo>
                  <a:lnTo>
                    <a:pt x="39" y="6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637"/>
            <p:cNvSpPr>
              <a:spLocks noEditPoints="1"/>
            </p:cNvSpPr>
            <p:nvPr/>
          </p:nvSpPr>
          <p:spPr bwMode="auto">
            <a:xfrm>
              <a:off x="4651376" y="2860676"/>
              <a:ext cx="120650" cy="120650"/>
            </a:xfrm>
            <a:custGeom>
              <a:avLst/>
              <a:gdLst>
                <a:gd name="T0" fmla="*/ 68 w 76"/>
                <a:gd name="T1" fmla="*/ 44 h 76"/>
                <a:gd name="T2" fmla="*/ 52 w 76"/>
                <a:gd name="T3" fmla="*/ 44 h 76"/>
                <a:gd name="T4" fmla="*/ 44 w 76"/>
                <a:gd name="T5" fmla="*/ 51 h 76"/>
                <a:gd name="T6" fmla="*/ 25 w 76"/>
                <a:gd name="T7" fmla="*/ 32 h 76"/>
                <a:gd name="T8" fmla="*/ 32 w 76"/>
                <a:gd name="T9" fmla="*/ 24 h 76"/>
                <a:gd name="T10" fmla="*/ 32 w 76"/>
                <a:gd name="T11" fmla="*/ 8 h 76"/>
                <a:gd name="T12" fmla="*/ 24 w 76"/>
                <a:gd name="T13" fmla="*/ 0 h 76"/>
                <a:gd name="T14" fmla="*/ 8 w 76"/>
                <a:gd name="T15" fmla="*/ 0 h 76"/>
                <a:gd name="T16" fmla="*/ 0 w 76"/>
                <a:gd name="T17" fmla="*/ 8 h 76"/>
                <a:gd name="T18" fmla="*/ 0 w 76"/>
                <a:gd name="T19" fmla="*/ 28 h 76"/>
                <a:gd name="T20" fmla="*/ 48 w 76"/>
                <a:gd name="T21" fmla="*/ 76 h 76"/>
                <a:gd name="T22" fmla="*/ 68 w 76"/>
                <a:gd name="T23" fmla="*/ 76 h 76"/>
                <a:gd name="T24" fmla="*/ 76 w 76"/>
                <a:gd name="T25" fmla="*/ 68 h 76"/>
                <a:gd name="T26" fmla="*/ 76 w 76"/>
                <a:gd name="T27" fmla="*/ 52 h 76"/>
                <a:gd name="T28" fmla="*/ 68 w 76"/>
                <a:gd name="T29" fmla="*/ 44 h 76"/>
                <a:gd name="T30" fmla="*/ 48 w 76"/>
                <a:gd name="T31" fmla="*/ 68 h 76"/>
                <a:gd name="T32" fmla="*/ 8 w 76"/>
                <a:gd name="T33" fmla="*/ 28 h 76"/>
                <a:gd name="T34" fmla="*/ 8 w 76"/>
                <a:gd name="T35" fmla="*/ 8 h 76"/>
                <a:gd name="T36" fmla="*/ 24 w 76"/>
                <a:gd name="T37" fmla="*/ 8 h 76"/>
                <a:gd name="T38" fmla="*/ 24 w 76"/>
                <a:gd name="T39" fmla="*/ 24 h 76"/>
                <a:gd name="T40" fmla="*/ 20 w 76"/>
                <a:gd name="T41" fmla="*/ 24 h 76"/>
                <a:gd name="T42" fmla="*/ 18 w 76"/>
                <a:gd name="T43" fmla="*/ 25 h 76"/>
                <a:gd name="T44" fmla="*/ 16 w 76"/>
                <a:gd name="T45" fmla="*/ 28 h 76"/>
                <a:gd name="T46" fmla="*/ 48 w 76"/>
                <a:gd name="T47" fmla="*/ 60 h 76"/>
                <a:gd name="T48" fmla="*/ 52 w 76"/>
                <a:gd name="T49" fmla="*/ 56 h 76"/>
                <a:gd name="T50" fmla="*/ 52 w 76"/>
                <a:gd name="T51" fmla="*/ 52 h 76"/>
                <a:gd name="T52" fmla="*/ 68 w 76"/>
                <a:gd name="T53" fmla="*/ 52 h 76"/>
                <a:gd name="T54" fmla="*/ 68 w 76"/>
                <a:gd name="T55" fmla="*/ 68 h 76"/>
                <a:gd name="T56" fmla="*/ 48 w 76"/>
                <a:gd name="T5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68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5" y="47"/>
                    <a:pt x="44" y="51"/>
                  </a:cubicBezTo>
                  <a:cubicBezTo>
                    <a:pt x="34" y="50"/>
                    <a:pt x="27" y="42"/>
                    <a:pt x="25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3" y="76"/>
                    <a:pt x="76" y="72"/>
                    <a:pt x="76" y="6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7"/>
                    <a:pt x="73" y="44"/>
                    <a:pt x="68" y="44"/>
                  </a:cubicBezTo>
                  <a:close/>
                  <a:moveTo>
                    <a:pt x="48" y="68"/>
                  </a:moveTo>
                  <a:cubicBezTo>
                    <a:pt x="26" y="68"/>
                    <a:pt x="8" y="50"/>
                    <a:pt x="8" y="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8" y="24"/>
                    <a:pt x="18" y="25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7" y="46"/>
                    <a:pt x="30" y="60"/>
                    <a:pt x="48" y="60"/>
                  </a:cubicBezTo>
                  <a:cubicBezTo>
                    <a:pt x="51" y="60"/>
                    <a:pt x="52" y="58"/>
                    <a:pt x="52" y="5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0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 Diagonal Corner Rectangle 9"/>
          <p:cNvSpPr>
            <a:spLocks/>
          </p:cNvSpPr>
          <p:nvPr/>
        </p:nvSpPr>
        <p:spPr>
          <a:xfrm>
            <a:off x="3657600" y="914400"/>
            <a:ext cx="5029200" cy="2743200"/>
          </a:xfrm>
          <a:prstGeom prst="round2DiagRect">
            <a:avLst/>
          </a:prstGeom>
          <a:solidFill>
            <a:srgbClr val="9CADB7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 txBox="1">
            <a:spLocks/>
          </p:cNvSpPr>
          <p:nvPr/>
        </p:nvSpPr>
        <p:spPr>
          <a:xfrm>
            <a:off x="206064" y="166722"/>
            <a:ext cx="2918831" cy="2743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 es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¿Asistencia para la climatización del hogar?</a:t>
            </a: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23"/>
          <p:cNvSpPr txBox="1">
            <a:spLocks/>
          </p:cNvSpPr>
          <p:nvPr/>
        </p:nvSpPr>
        <p:spPr>
          <a:xfrm>
            <a:off x="3886200" y="922565"/>
            <a:ext cx="4716262" cy="273503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36576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programa de asistencia para la climatización del hogar es una asociación entre PSE y fuentes de 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fondos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federales y estatales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65760" marR="0" lvl="0" indent="-36576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una forma de conectar a nuestros clientes calificados por ingresos con las agencias locales que pueden evaluar su hogar y proporcionar actualizaciones gratuitas 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ayudar a reducir su factura mensual de energía.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199" y="4518631"/>
            <a:ext cx="7000043" cy="444399"/>
            <a:chOff x="457200" y="4518631"/>
            <a:chExt cx="8229600" cy="444399"/>
          </a:xfrm>
        </p:grpSpPr>
        <p:sp>
          <p:nvSpPr>
            <p:cNvPr id="17" name="TextBox 16"/>
            <p:cNvSpPr txBox="1"/>
            <p:nvPr/>
          </p:nvSpPr>
          <p:spPr>
            <a:xfrm>
              <a:off x="457200" y="4617720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45763F2-DDEA-4923-9735-C5A6327E1624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31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4518631"/>
              <a:ext cx="914400" cy="44439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822960" y="4626530"/>
              <a:ext cx="0" cy="2286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8"/>
          <p:cNvSpPr txBox="1">
            <a:spLocks/>
          </p:cNvSpPr>
          <p:nvPr/>
        </p:nvSpPr>
        <p:spPr>
          <a:xfrm>
            <a:off x="781275" y="4634186"/>
            <a:ext cx="3888913" cy="228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Weatherization Assistance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378565" y="2909922"/>
            <a:ext cx="724838" cy="724838"/>
            <a:chOff x="2373313" y="1246188"/>
            <a:chExt cx="152400" cy="152400"/>
          </a:xfrm>
          <a:solidFill>
            <a:schemeClr val="bg1"/>
          </a:solidFill>
        </p:grpSpPr>
        <p:sp>
          <p:nvSpPr>
            <p:cNvPr id="21" name="Freeform 1472"/>
            <p:cNvSpPr>
              <a:spLocks noEditPoints="1"/>
            </p:cNvSpPr>
            <p:nvPr/>
          </p:nvSpPr>
          <p:spPr bwMode="auto">
            <a:xfrm>
              <a:off x="2373313" y="1335088"/>
              <a:ext cx="120650" cy="63500"/>
            </a:xfrm>
            <a:custGeom>
              <a:avLst/>
              <a:gdLst>
                <a:gd name="T0" fmla="*/ 67 w 76"/>
                <a:gd name="T1" fmla="*/ 13 h 40"/>
                <a:gd name="T2" fmla="*/ 63 w 76"/>
                <a:gd name="T3" fmla="*/ 12 h 40"/>
                <a:gd name="T4" fmla="*/ 43 w 76"/>
                <a:gd name="T5" fmla="*/ 15 h 40"/>
                <a:gd name="T6" fmla="*/ 40 w 76"/>
                <a:gd name="T7" fmla="*/ 6 h 40"/>
                <a:gd name="T8" fmla="*/ 36 w 76"/>
                <a:gd name="T9" fmla="*/ 4 h 40"/>
                <a:gd name="T10" fmla="*/ 20 w 76"/>
                <a:gd name="T11" fmla="*/ 4 h 40"/>
                <a:gd name="T12" fmla="*/ 16 w 76"/>
                <a:gd name="T13" fmla="*/ 0 h 40"/>
                <a:gd name="T14" fmla="*/ 4 w 76"/>
                <a:gd name="T15" fmla="*/ 0 h 40"/>
                <a:gd name="T16" fmla="*/ 0 w 76"/>
                <a:gd name="T17" fmla="*/ 4 h 40"/>
                <a:gd name="T18" fmla="*/ 0 w 76"/>
                <a:gd name="T19" fmla="*/ 36 h 40"/>
                <a:gd name="T20" fmla="*/ 4 w 76"/>
                <a:gd name="T21" fmla="*/ 40 h 40"/>
                <a:gd name="T22" fmla="*/ 16 w 76"/>
                <a:gd name="T23" fmla="*/ 40 h 40"/>
                <a:gd name="T24" fmla="*/ 20 w 76"/>
                <a:gd name="T25" fmla="*/ 36 h 40"/>
                <a:gd name="T26" fmla="*/ 39 w 76"/>
                <a:gd name="T27" fmla="*/ 40 h 40"/>
                <a:gd name="T28" fmla="*/ 41 w 76"/>
                <a:gd name="T29" fmla="*/ 40 h 40"/>
                <a:gd name="T30" fmla="*/ 73 w 76"/>
                <a:gd name="T31" fmla="*/ 32 h 40"/>
                <a:gd name="T32" fmla="*/ 76 w 76"/>
                <a:gd name="T33" fmla="*/ 29 h 40"/>
                <a:gd name="T34" fmla="*/ 75 w 76"/>
                <a:gd name="T35" fmla="*/ 25 h 40"/>
                <a:gd name="T36" fmla="*/ 67 w 76"/>
                <a:gd name="T37" fmla="*/ 13 h 40"/>
                <a:gd name="T38" fmla="*/ 8 w 76"/>
                <a:gd name="T39" fmla="*/ 32 h 40"/>
                <a:gd name="T40" fmla="*/ 8 w 76"/>
                <a:gd name="T41" fmla="*/ 8 h 40"/>
                <a:gd name="T42" fmla="*/ 12 w 76"/>
                <a:gd name="T43" fmla="*/ 8 h 40"/>
                <a:gd name="T44" fmla="*/ 12 w 76"/>
                <a:gd name="T45" fmla="*/ 32 h 40"/>
                <a:gd name="T46" fmla="*/ 8 w 76"/>
                <a:gd name="T47" fmla="*/ 32 h 40"/>
                <a:gd name="T48" fmla="*/ 40 w 76"/>
                <a:gd name="T49" fmla="*/ 32 h 40"/>
                <a:gd name="T50" fmla="*/ 20 w 76"/>
                <a:gd name="T51" fmla="*/ 28 h 40"/>
                <a:gd name="T52" fmla="*/ 20 w 76"/>
                <a:gd name="T53" fmla="*/ 12 h 40"/>
                <a:gd name="T54" fmla="*/ 33 w 76"/>
                <a:gd name="T55" fmla="*/ 12 h 40"/>
                <a:gd name="T56" fmla="*/ 34 w 76"/>
                <a:gd name="T57" fmla="*/ 16 h 40"/>
                <a:gd name="T58" fmla="*/ 32 w 76"/>
                <a:gd name="T59" fmla="*/ 16 h 40"/>
                <a:gd name="T60" fmla="*/ 28 w 76"/>
                <a:gd name="T61" fmla="*/ 20 h 40"/>
                <a:gd name="T62" fmla="*/ 32 w 76"/>
                <a:gd name="T63" fmla="*/ 24 h 40"/>
                <a:gd name="T64" fmla="*/ 41 w 76"/>
                <a:gd name="T65" fmla="*/ 24 h 40"/>
                <a:gd name="T66" fmla="*/ 62 w 76"/>
                <a:gd name="T67" fmla="*/ 20 h 40"/>
                <a:gd name="T68" fmla="*/ 65 w 76"/>
                <a:gd name="T69" fmla="*/ 25 h 40"/>
                <a:gd name="T70" fmla="*/ 40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67" y="13"/>
                  </a:moveTo>
                  <a:cubicBezTo>
                    <a:pt x="66" y="12"/>
                    <a:pt x="65" y="11"/>
                    <a:pt x="63" y="1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19" y="38"/>
                    <a:pt x="20" y="3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1"/>
                    <a:pt x="75" y="30"/>
                    <a:pt x="76" y="29"/>
                  </a:cubicBezTo>
                  <a:cubicBezTo>
                    <a:pt x="76" y="28"/>
                    <a:pt x="76" y="27"/>
                    <a:pt x="75" y="25"/>
                  </a:cubicBezTo>
                  <a:lnTo>
                    <a:pt x="67" y="13"/>
                  </a:lnTo>
                  <a:close/>
                  <a:moveTo>
                    <a:pt x="8" y="3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8" y="32"/>
                  </a:lnTo>
                  <a:close/>
                  <a:moveTo>
                    <a:pt x="40" y="32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8" y="17"/>
                    <a:pt x="28" y="20"/>
                  </a:cubicBezTo>
                  <a:cubicBezTo>
                    <a:pt x="28" y="22"/>
                    <a:pt x="30" y="24"/>
                    <a:pt x="32" y="24"/>
                  </a:cubicBezTo>
                  <a:cubicBezTo>
                    <a:pt x="33" y="24"/>
                    <a:pt x="39" y="24"/>
                    <a:pt x="41" y="24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5"/>
                    <a:pt x="65" y="25"/>
                    <a:pt x="65" y="25"/>
                  </a:cubicBezTo>
                  <a:lnTo>
                    <a:pt x="4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473"/>
            <p:cNvSpPr>
              <a:spLocks noEditPoints="1"/>
            </p:cNvSpPr>
            <p:nvPr/>
          </p:nvSpPr>
          <p:spPr bwMode="auto">
            <a:xfrm>
              <a:off x="2405063" y="1246188"/>
              <a:ext cx="120650" cy="63500"/>
            </a:xfrm>
            <a:custGeom>
              <a:avLst/>
              <a:gdLst>
                <a:gd name="T0" fmla="*/ 72 w 76"/>
                <a:gd name="T1" fmla="*/ 0 h 40"/>
                <a:gd name="T2" fmla="*/ 60 w 76"/>
                <a:gd name="T3" fmla="*/ 0 h 40"/>
                <a:gd name="T4" fmla="*/ 56 w 76"/>
                <a:gd name="T5" fmla="*/ 3 h 40"/>
                <a:gd name="T6" fmla="*/ 36 w 76"/>
                <a:gd name="T7" fmla="*/ 0 h 40"/>
                <a:gd name="T8" fmla="*/ 35 w 76"/>
                <a:gd name="T9" fmla="*/ 0 h 40"/>
                <a:gd name="T10" fmla="*/ 3 w 76"/>
                <a:gd name="T11" fmla="*/ 8 h 40"/>
                <a:gd name="T12" fmla="*/ 0 w 76"/>
                <a:gd name="T13" fmla="*/ 10 h 40"/>
                <a:gd name="T14" fmla="*/ 0 w 76"/>
                <a:gd name="T15" fmla="*/ 14 h 40"/>
                <a:gd name="T16" fmla="*/ 8 w 76"/>
                <a:gd name="T17" fmla="*/ 26 h 40"/>
                <a:gd name="T18" fmla="*/ 12 w 76"/>
                <a:gd name="T19" fmla="*/ 28 h 40"/>
                <a:gd name="T20" fmla="*/ 33 w 76"/>
                <a:gd name="T21" fmla="*/ 24 h 40"/>
                <a:gd name="T22" fmla="*/ 36 w 76"/>
                <a:gd name="T23" fmla="*/ 33 h 40"/>
                <a:gd name="T24" fmla="*/ 40 w 76"/>
                <a:gd name="T25" fmla="*/ 36 h 40"/>
                <a:gd name="T26" fmla="*/ 56 w 76"/>
                <a:gd name="T27" fmla="*/ 36 h 40"/>
                <a:gd name="T28" fmla="*/ 60 w 76"/>
                <a:gd name="T29" fmla="*/ 40 h 40"/>
                <a:gd name="T30" fmla="*/ 72 w 76"/>
                <a:gd name="T31" fmla="*/ 40 h 40"/>
                <a:gd name="T32" fmla="*/ 76 w 76"/>
                <a:gd name="T33" fmla="*/ 36 h 40"/>
                <a:gd name="T34" fmla="*/ 76 w 76"/>
                <a:gd name="T35" fmla="*/ 4 h 40"/>
                <a:gd name="T36" fmla="*/ 72 w 76"/>
                <a:gd name="T37" fmla="*/ 0 h 40"/>
                <a:gd name="T38" fmla="*/ 43 w 76"/>
                <a:gd name="T39" fmla="*/ 28 h 40"/>
                <a:gd name="T40" fmla="*/ 41 w 76"/>
                <a:gd name="T41" fmla="*/ 24 h 40"/>
                <a:gd name="T42" fmla="*/ 44 w 76"/>
                <a:gd name="T43" fmla="*/ 24 h 40"/>
                <a:gd name="T44" fmla="*/ 48 w 76"/>
                <a:gd name="T45" fmla="*/ 20 h 40"/>
                <a:gd name="T46" fmla="*/ 44 w 76"/>
                <a:gd name="T47" fmla="*/ 16 h 40"/>
                <a:gd name="T48" fmla="*/ 35 w 76"/>
                <a:gd name="T49" fmla="*/ 16 h 40"/>
                <a:gd name="T50" fmla="*/ 14 w 76"/>
                <a:gd name="T51" fmla="*/ 19 h 40"/>
                <a:gd name="T52" fmla="*/ 10 w 76"/>
                <a:gd name="T53" fmla="*/ 14 h 40"/>
                <a:gd name="T54" fmla="*/ 36 w 76"/>
                <a:gd name="T55" fmla="*/ 8 h 40"/>
                <a:gd name="T56" fmla="*/ 56 w 76"/>
                <a:gd name="T57" fmla="*/ 11 h 40"/>
                <a:gd name="T58" fmla="*/ 56 w 76"/>
                <a:gd name="T59" fmla="*/ 28 h 40"/>
                <a:gd name="T60" fmla="*/ 43 w 76"/>
                <a:gd name="T61" fmla="*/ 28 h 40"/>
                <a:gd name="T62" fmla="*/ 68 w 76"/>
                <a:gd name="T63" fmla="*/ 32 h 40"/>
                <a:gd name="T64" fmla="*/ 64 w 76"/>
                <a:gd name="T65" fmla="*/ 32 h 40"/>
                <a:gd name="T66" fmla="*/ 64 w 76"/>
                <a:gd name="T67" fmla="*/ 8 h 40"/>
                <a:gd name="T68" fmla="*/ 68 w 76"/>
                <a:gd name="T69" fmla="*/ 8 h 40"/>
                <a:gd name="T70" fmla="*/ 68 w 76"/>
                <a:gd name="T7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0">
                  <a:moveTo>
                    <a:pt x="72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6" y="1"/>
                    <a:pt x="5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11" y="28"/>
                    <a:pt x="12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5"/>
                    <a:pt x="38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0"/>
                    <a:pt x="76" y="38"/>
                    <a:pt x="76" y="3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lose/>
                  <a:moveTo>
                    <a:pt x="43" y="28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8" y="22"/>
                    <a:pt x="48" y="20"/>
                  </a:cubicBezTo>
                  <a:cubicBezTo>
                    <a:pt x="48" y="17"/>
                    <a:pt x="46" y="16"/>
                    <a:pt x="44" y="16"/>
                  </a:cubicBezTo>
                  <a:cubicBezTo>
                    <a:pt x="43" y="16"/>
                    <a:pt x="36" y="16"/>
                    <a:pt x="35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43" y="28"/>
                  </a:lnTo>
                  <a:close/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8" y="8"/>
                    <a:pt x="68" y="8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74"/>
            <p:cNvSpPr>
              <a:spLocks/>
            </p:cNvSpPr>
            <p:nvPr/>
          </p:nvSpPr>
          <p:spPr bwMode="auto">
            <a:xfrm>
              <a:off x="2430463" y="1303338"/>
              <a:ext cx="38100" cy="38100"/>
            </a:xfrm>
            <a:custGeom>
              <a:avLst/>
              <a:gdLst>
                <a:gd name="T0" fmla="*/ 24 w 24"/>
                <a:gd name="T1" fmla="*/ 6 h 24"/>
                <a:gd name="T2" fmla="*/ 18 w 24"/>
                <a:gd name="T3" fmla="*/ 0 h 24"/>
                <a:gd name="T4" fmla="*/ 12 w 24"/>
                <a:gd name="T5" fmla="*/ 6 h 24"/>
                <a:gd name="T6" fmla="*/ 6 w 24"/>
                <a:gd name="T7" fmla="*/ 0 h 24"/>
                <a:gd name="T8" fmla="*/ 0 w 24"/>
                <a:gd name="T9" fmla="*/ 6 h 24"/>
                <a:gd name="T10" fmla="*/ 12 w 24"/>
                <a:gd name="T11" fmla="*/ 24 h 24"/>
                <a:gd name="T12" fmla="*/ 24 w 24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4" y="2"/>
                    <a:pt x="21" y="0"/>
                    <a:pt x="18" y="0"/>
                  </a:cubicBezTo>
                  <a:cubicBezTo>
                    <a:pt x="15" y="0"/>
                    <a:pt x="12" y="2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12" y="24"/>
                    <a:pt x="12" y="24"/>
                  </a:cubicBezTo>
                  <a:cubicBezTo>
                    <a:pt x="12" y="24"/>
                    <a:pt x="24" y="12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9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94" y="435099"/>
            <a:ext cx="5362575" cy="4095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208" y="958789"/>
            <a:ext cx="2556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actualizacionpodría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1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5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0415" y="548746"/>
            <a:ext cx="2711451" cy="1754187"/>
          </a:xfrm>
        </p:spPr>
        <p:txBody>
          <a:bodyPr/>
          <a:lstStyle/>
          <a:p>
            <a:pPr algn="ctr"/>
            <a:r>
              <a:rPr lang="en-US" sz="3200" dirty="0" smtClean="0"/>
              <a:t>Como es el Processo?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7959" y="548746"/>
            <a:ext cx="4379852" cy="4076283"/>
          </a:xfrm>
        </p:spPr>
        <p:txBody>
          <a:bodyPr>
            <a:normAutofit lnSpcReduction="10000"/>
          </a:bodyPr>
          <a:lstStyle/>
          <a:p>
            <a:r>
              <a:rPr lang="es-ES" sz="1800" dirty="0"/>
              <a:t>El programa de Asistencia para la climatización del hogar no se administra a través de PSE. Se administra a través de agencias del condado</a:t>
            </a:r>
            <a:r>
              <a:rPr lang="es-ES" sz="1800" dirty="0" smtClean="0"/>
              <a:t>.</a:t>
            </a:r>
            <a:endParaRPr lang="en-US" sz="1800" dirty="0" smtClean="0"/>
          </a:p>
          <a:p>
            <a:r>
              <a:rPr lang="es-ES" sz="1800" dirty="0"/>
              <a:t>Los tiempos de espera para el programa de Asistencia para la climatización del hogar pueden ser largos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Llevarán a cabo una evaluación de la casa para determinar la mejor manera de climatizar su casa y posiblemente actualizar los equipos viejos o ineficientes. La lista de actualizaciones gratuitas que podría recibir es extensa.</a:t>
            </a:r>
            <a:endParaRPr lang="en-US" sz="1800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Home Weatherization Assistance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411511" y="2797494"/>
            <a:ext cx="629258" cy="629258"/>
            <a:chOff x="4651376" y="2849563"/>
            <a:chExt cx="131763" cy="131763"/>
          </a:xfrm>
          <a:solidFill>
            <a:schemeClr val="bg1"/>
          </a:solidFill>
        </p:grpSpPr>
        <p:sp>
          <p:nvSpPr>
            <p:cNvPr id="20" name="Freeform 1636"/>
            <p:cNvSpPr>
              <a:spLocks/>
            </p:cNvSpPr>
            <p:nvPr/>
          </p:nvSpPr>
          <p:spPr bwMode="auto">
            <a:xfrm>
              <a:off x="4721226" y="2849563"/>
              <a:ext cx="61913" cy="61913"/>
            </a:xfrm>
            <a:custGeom>
              <a:avLst/>
              <a:gdLst>
                <a:gd name="T0" fmla="*/ 32 w 39"/>
                <a:gd name="T1" fmla="*/ 31 h 39"/>
                <a:gd name="T2" fmla="*/ 14 w 39"/>
                <a:gd name="T3" fmla="*/ 31 h 39"/>
                <a:gd name="T4" fmla="*/ 39 w 39"/>
                <a:gd name="T5" fmla="*/ 6 h 39"/>
                <a:gd name="T6" fmla="*/ 34 w 39"/>
                <a:gd name="T7" fmla="*/ 0 h 39"/>
                <a:gd name="T8" fmla="*/ 8 w 39"/>
                <a:gd name="T9" fmla="*/ 25 h 39"/>
                <a:gd name="T10" fmla="*/ 8 w 39"/>
                <a:gd name="T11" fmla="*/ 7 h 39"/>
                <a:gd name="T12" fmla="*/ 0 w 39"/>
                <a:gd name="T13" fmla="*/ 7 h 39"/>
                <a:gd name="T14" fmla="*/ 0 w 39"/>
                <a:gd name="T15" fmla="*/ 39 h 39"/>
                <a:gd name="T16" fmla="*/ 32 w 39"/>
                <a:gd name="T17" fmla="*/ 39 h 39"/>
                <a:gd name="T18" fmla="*/ 32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2" y="31"/>
                  </a:moveTo>
                  <a:lnTo>
                    <a:pt x="14" y="31"/>
                  </a:lnTo>
                  <a:lnTo>
                    <a:pt x="39" y="6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37"/>
            <p:cNvSpPr>
              <a:spLocks noEditPoints="1"/>
            </p:cNvSpPr>
            <p:nvPr/>
          </p:nvSpPr>
          <p:spPr bwMode="auto">
            <a:xfrm>
              <a:off x="4651376" y="2860676"/>
              <a:ext cx="120650" cy="120650"/>
            </a:xfrm>
            <a:custGeom>
              <a:avLst/>
              <a:gdLst>
                <a:gd name="T0" fmla="*/ 68 w 76"/>
                <a:gd name="T1" fmla="*/ 44 h 76"/>
                <a:gd name="T2" fmla="*/ 52 w 76"/>
                <a:gd name="T3" fmla="*/ 44 h 76"/>
                <a:gd name="T4" fmla="*/ 44 w 76"/>
                <a:gd name="T5" fmla="*/ 51 h 76"/>
                <a:gd name="T6" fmla="*/ 25 w 76"/>
                <a:gd name="T7" fmla="*/ 32 h 76"/>
                <a:gd name="T8" fmla="*/ 32 w 76"/>
                <a:gd name="T9" fmla="*/ 24 h 76"/>
                <a:gd name="T10" fmla="*/ 32 w 76"/>
                <a:gd name="T11" fmla="*/ 8 h 76"/>
                <a:gd name="T12" fmla="*/ 24 w 76"/>
                <a:gd name="T13" fmla="*/ 0 h 76"/>
                <a:gd name="T14" fmla="*/ 8 w 76"/>
                <a:gd name="T15" fmla="*/ 0 h 76"/>
                <a:gd name="T16" fmla="*/ 0 w 76"/>
                <a:gd name="T17" fmla="*/ 8 h 76"/>
                <a:gd name="T18" fmla="*/ 0 w 76"/>
                <a:gd name="T19" fmla="*/ 28 h 76"/>
                <a:gd name="T20" fmla="*/ 48 w 76"/>
                <a:gd name="T21" fmla="*/ 76 h 76"/>
                <a:gd name="T22" fmla="*/ 68 w 76"/>
                <a:gd name="T23" fmla="*/ 76 h 76"/>
                <a:gd name="T24" fmla="*/ 76 w 76"/>
                <a:gd name="T25" fmla="*/ 68 h 76"/>
                <a:gd name="T26" fmla="*/ 76 w 76"/>
                <a:gd name="T27" fmla="*/ 52 h 76"/>
                <a:gd name="T28" fmla="*/ 68 w 76"/>
                <a:gd name="T29" fmla="*/ 44 h 76"/>
                <a:gd name="T30" fmla="*/ 48 w 76"/>
                <a:gd name="T31" fmla="*/ 68 h 76"/>
                <a:gd name="T32" fmla="*/ 8 w 76"/>
                <a:gd name="T33" fmla="*/ 28 h 76"/>
                <a:gd name="T34" fmla="*/ 8 w 76"/>
                <a:gd name="T35" fmla="*/ 8 h 76"/>
                <a:gd name="T36" fmla="*/ 24 w 76"/>
                <a:gd name="T37" fmla="*/ 8 h 76"/>
                <a:gd name="T38" fmla="*/ 24 w 76"/>
                <a:gd name="T39" fmla="*/ 24 h 76"/>
                <a:gd name="T40" fmla="*/ 20 w 76"/>
                <a:gd name="T41" fmla="*/ 24 h 76"/>
                <a:gd name="T42" fmla="*/ 18 w 76"/>
                <a:gd name="T43" fmla="*/ 25 h 76"/>
                <a:gd name="T44" fmla="*/ 16 w 76"/>
                <a:gd name="T45" fmla="*/ 28 h 76"/>
                <a:gd name="T46" fmla="*/ 48 w 76"/>
                <a:gd name="T47" fmla="*/ 60 h 76"/>
                <a:gd name="T48" fmla="*/ 52 w 76"/>
                <a:gd name="T49" fmla="*/ 56 h 76"/>
                <a:gd name="T50" fmla="*/ 52 w 76"/>
                <a:gd name="T51" fmla="*/ 52 h 76"/>
                <a:gd name="T52" fmla="*/ 68 w 76"/>
                <a:gd name="T53" fmla="*/ 52 h 76"/>
                <a:gd name="T54" fmla="*/ 68 w 76"/>
                <a:gd name="T55" fmla="*/ 68 h 76"/>
                <a:gd name="T56" fmla="*/ 48 w 76"/>
                <a:gd name="T5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68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5" y="47"/>
                    <a:pt x="44" y="51"/>
                  </a:cubicBezTo>
                  <a:cubicBezTo>
                    <a:pt x="34" y="50"/>
                    <a:pt x="27" y="42"/>
                    <a:pt x="25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3" y="76"/>
                    <a:pt x="76" y="72"/>
                    <a:pt x="76" y="6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7"/>
                    <a:pt x="73" y="44"/>
                    <a:pt x="68" y="44"/>
                  </a:cubicBezTo>
                  <a:close/>
                  <a:moveTo>
                    <a:pt x="48" y="68"/>
                  </a:moveTo>
                  <a:cubicBezTo>
                    <a:pt x="26" y="68"/>
                    <a:pt x="8" y="50"/>
                    <a:pt x="8" y="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8" y="24"/>
                    <a:pt x="18" y="25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7" y="46"/>
                    <a:pt x="30" y="60"/>
                    <a:pt x="48" y="60"/>
                  </a:cubicBezTo>
                  <a:cubicBezTo>
                    <a:pt x="51" y="60"/>
                    <a:pt x="52" y="58"/>
                    <a:pt x="52" y="5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dirty="0"/>
              <a:t>Posibles documentos que le podrían solicitar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95456" y="1305017"/>
            <a:ext cx="515792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Copia de la Factura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lectricdad o Gas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ultima facture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recibida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Tarjetas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dentificacion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tarjeta de indentificacion estatal valida o licencia de conducir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Tarjeta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eguro Social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tarjetas de seguro social para todos los miembros del hogar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Prueba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odos los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ngresos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3 meses anteriores de ingresos de todo el dinero que ingresa a 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Prueba de Residencia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contrato de arrendamiento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Historial de Uso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historial de uso de 12 meses anteriores para calefaccion de propano o gasoleo.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5456" y="890250"/>
            <a:ext cx="53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miembro de su hogar, traiga los documentos apropiados de la lista a continuacion a su cita.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051" y="464136"/>
            <a:ext cx="3014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Documentos Para Llevar a Su Cita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0127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dirty="0" smtClean="0"/>
              <a:t>Fondo para el Hogar Cálido del Ejército de Salvación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Proporciona asistencia de pago de facturas de emergencia a corto plazo a los clientes de PSE que enfrentan dificultades financieras. </a:t>
            </a:r>
          </a:p>
          <a:p>
            <a:r>
              <a:rPr lang="es-ES" dirty="0" smtClean="0"/>
              <a:t>Para clientes que han recibido un aviso de desconexión o servicio ha sido desconectado. </a:t>
            </a:r>
          </a:p>
          <a:p>
            <a:r>
              <a:rPr lang="es-ES" dirty="0" smtClean="0"/>
              <a:t>Los fondos son contribuciones de otros clientes de PSE.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Salvation Army Warm Home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Que </a:t>
            </a:r>
            <a:r>
              <a:rPr lang="en-US" sz="3600" dirty="0"/>
              <a:t>e</a:t>
            </a:r>
            <a:r>
              <a:rPr lang="en-US" sz="3600" dirty="0" smtClean="0"/>
              <a:t>s </a:t>
            </a:r>
            <a:r>
              <a:rPr lang="en-US" sz="3600" dirty="0"/>
              <a:t>LIHEAP?</a:t>
            </a:r>
          </a:p>
          <a:p>
            <a:pPr algn="ctr"/>
            <a:r>
              <a:rPr lang="en-US" sz="1600" dirty="0"/>
              <a:t>(Low income home energy assistance program)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17959" y="87731"/>
            <a:ext cx="4379852" cy="4010135"/>
          </a:xfrm>
        </p:spPr>
        <p:txBody>
          <a:bodyPr>
            <a:normAutofit fontScale="40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s-ES" sz="4500" dirty="0"/>
              <a:t>Programa federal que ayuda a mantener los servicios de electricidad y gas y evitar la desconexión</a:t>
            </a:r>
            <a:r>
              <a:rPr lang="es-ES" sz="4500" dirty="0" smtClean="0"/>
              <a:t>.</a:t>
            </a:r>
          </a:p>
          <a:p>
            <a:r>
              <a:rPr lang="en-US" sz="4500" dirty="0"/>
              <a:t>LIHEAP se administra a través de </a:t>
            </a:r>
            <a:r>
              <a:rPr lang="en-US" sz="4500" dirty="0" smtClean="0"/>
              <a:t>agencias locales del </a:t>
            </a:r>
            <a:r>
              <a:rPr lang="en-US" sz="4500" dirty="0"/>
              <a:t>condado</a:t>
            </a:r>
            <a:r>
              <a:rPr lang="en-US" sz="4500" dirty="0" smtClean="0"/>
              <a:t>.</a:t>
            </a:r>
          </a:p>
          <a:p>
            <a:r>
              <a:rPr lang="es-ES" sz="4500" dirty="0"/>
              <a:t>Programa que requiere documentación de su información personal</a:t>
            </a:r>
            <a:r>
              <a:rPr lang="en-US" sz="4500" dirty="0" smtClean="0"/>
              <a:t>.</a:t>
            </a:r>
            <a:endParaRPr lang="en-US" sz="45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LIHEAP</a:t>
            </a:r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820886" y="633413"/>
            <a:ext cx="4849585" cy="3464454"/>
          </a:xfrm>
          <a:prstGeom prst="round2DiagRect">
            <a:avLst/>
          </a:prstGeom>
          <a:noFill/>
          <a:ln w="38100">
            <a:solidFill>
              <a:srgbClr val="668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463069" y="3166533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12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81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Preguntas?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3108960"/>
            <a:ext cx="3422343" cy="12233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Rosa Gonzalez</a:t>
            </a:r>
          </a:p>
          <a:p>
            <a:r>
              <a:rPr lang="en-US" dirty="0" smtClean="0"/>
              <a:t>Outreach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Rosa.Gonzalez@pse.com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b="0" dirty="0"/>
              <a:t>T</a:t>
            </a:r>
            <a:r>
              <a:rPr lang="es-ES" b="0" dirty="0" smtClean="0"/>
              <a:t>asa </a:t>
            </a:r>
            <a:r>
              <a:rPr lang="es-ES" b="0" dirty="0"/>
              <a:t>de descuento en facturas (BDR)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Bill Discount Rate (BDR)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86425" y="3218183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8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28" y="1313536"/>
            <a:ext cx="838200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302" y="1303426"/>
            <a:ext cx="44832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Una facture mas baja.</a:t>
            </a:r>
          </a:p>
          <a:p>
            <a:r>
              <a:rPr lang="en-US" dirty="0" smtClean="0"/>
              <a:t>Una forma facil y sencilla de conseguir un descuento de 5% hasta 45% en su factura.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2302" y="2135349"/>
            <a:ext cx="44832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 descuento mensual</a:t>
            </a:r>
            <a:r>
              <a:rPr lang="en-US" sz="1400" b="1" dirty="0"/>
              <a:t>.</a:t>
            </a:r>
            <a:endParaRPr lang="en-US" sz="1400" b="1" dirty="0" smtClean="0"/>
          </a:p>
          <a:p>
            <a:r>
              <a:rPr lang="en-US" dirty="0" smtClean="0"/>
              <a:t>Un descuento mensual continuo ademas de cualquer otra asisstencia que pueda estar recibiendo.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2302" y="2985309"/>
            <a:ext cx="42967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Facil de inscriber.</a:t>
            </a:r>
          </a:p>
          <a:p>
            <a:r>
              <a:rPr lang="en-US" dirty="0" smtClean="0"/>
              <a:t>No se rquiere prueba de ingresos ni numero de seguro social para presenter la solicitud.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5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0415" y="548746"/>
            <a:ext cx="2711451" cy="1754187"/>
          </a:xfrm>
        </p:spPr>
        <p:txBody>
          <a:bodyPr/>
          <a:lstStyle/>
          <a:p>
            <a:pPr algn="ctr"/>
            <a:r>
              <a:rPr lang="en-US" sz="3200" dirty="0"/>
              <a:t>PSE HELP</a:t>
            </a:r>
          </a:p>
          <a:p>
            <a:pPr algn="ctr"/>
            <a:r>
              <a:rPr lang="en-US" sz="1600" dirty="0" smtClean="0"/>
              <a:t>(</a:t>
            </a:r>
            <a:r>
              <a:rPr lang="es-ES" sz="1600" dirty="0"/>
              <a:t>Programa Lifeline de energía para el hogar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7959" y="548746"/>
            <a:ext cx="4379852" cy="4076283"/>
          </a:xfrm>
        </p:spPr>
        <p:txBody>
          <a:bodyPr>
            <a:normAutofit fontScale="92500" lnSpcReduction="10000"/>
          </a:bodyPr>
          <a:lstStyle/>
          <a:p>
            <a:r>
              <a:rPr lang="es-ES" sz="1800" dirty="0"/>
              <a:t>El programa brinda asistencia a los clientes para ayudar a pagar las facturas de electricidad o gas natural. Si califica, se le puede acreditar $100 a $ 1,000 a su cuenta de </a:t>
            </a:r>
            <a:r>
              <a:rPr lang="es-ES" sz="1800" dirty="0" smtClean="0"/>
              <a:t>PSE</a:t>
            </a:r>
          </a:p>
          <a:p>
            <a:r>
              <a:rPr lang="es-ES" sz="1800" dirty="0"/>
              <a:t>Esta programa esta fundada por </a:t>
            </a:r>
            <a:r>
              <a:rPr lang="es-ES" sz="1800" dirty="0" smtClean="0"/>
              <a:t>clientes </a:t>
            </a:r>
            <a:r>
              <a:rPr lang="es-ES" sz="1800" dirty="0"/>
              <a:t>de PSE. Los fondos no son del gobierno</a:t>
            </a:r>
          </a:p>
          <a:p>
            <a:r>
              <a:rPr lang="es-ES" sz="1800" dirty="0"/>
              <a:t>Las solicitudes del programa PSE HELP se revisan actualmente a través de las agencias locales de su condado.</a:t>
            </a:r>
          </a:p>
          <a:p>
            <a:r>
              <a:rPr lang="es-ES" sz="1800" b="1" dirty="0"/>
              <a:t>No necesita comunicarse con la agencia local de su condado, </a:t>
            </a:r>
            <a:r>
              <a:rPr lang="es-ES" sz="1800" dirty="0"/>
              <a:t>ni ellos se comunicarán con usted a menos que sea uno de los auditados del 5 % para la tasa de descuento en facturas/ayuda de PSE</a:t>
            </a:r>
            <a:endParaRPr lang="en-US" sz="1800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PSE Help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91619" y="3089310"/>
            <a:ext cx="618067" cy="618067"/>
            <a:chOff x="7288213" y="727076"/>
            <a:chExt cx="152400" cy="152400"/>
          </a:xfrm>
          <a:solidFill>
            <a:schemeClr val="bg1"/>
          </a:solidFill>
        </p:grpSpPr>
        <p:sp>
          <p:nvSpPr>
            <p:cNvPr id="9" name="Freeform 1534"/>
            <p:cNvSpPr>
              <a:spLocks noEditPoints="1"/>
            </p:cNvSpPr>
            <p:nvPr/>
          </p:nvSpPr>
          <p:spPr bwMode="auto">
            <a:xfrm>
              <a:off x="7332663" y="727076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6"/>
                    <a:pt x="26" y="32"/>
                    <a:pt x="20" y="32"/>
                  </a:cubicBezTo>
                  <a:cubicBezTo>
                    <a:pt x="13" y="32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535"/>
            <p:cNvSpPr>
              <a:spLocks noEditPoints="1"/>
            </p:cNvSpPr>
            <p:nvPr/>
          </p:nvSpPr>
          <p:spPr bwMode="auto">
            <a:xfrm>
              <a:off x="7288213" y="795338"/>
              <a:ext cx="152400" cy="84138"/>
            </a:xfrm>
            <a:custGeom>
              <a:avLst/>
              <a:gdLst>
                <a:gd name="T0" fmla="*/ 82 w 96"/>
                <a:gd name="T1" fmla="*/ 18 h 53"/>
                <a:gd name="T2" fmla="*/ 79 w 96"/>
                <a:gd name="T3" fmla="*/ 17 h 53"/>
                <a:gd name="T4" fmla="*/ 52 w 96"/>
                <a:gd name="T5" fmla="*/ 24 h 53"/>
                <a:gd name="T6" fmla="*/ 46 w 96"/>
                <a:gd name="T7" fmla="*/ 20 h 53"/>
                <a:gd name="T8" fmla="*/ 50 w 96"/>
                <a:gd name="T9" fmla="*/ 16 h 53"/>
                <a:gd name="T10" fmla="*/ 51 w 96"/>
                <a:gd name="T11" fmla="*/ 11 h 53"/>
                <a:gd name="T12" fmla="*/ 47 w 96"/>
                <a:gd name="T13" fmla="*/ 3 h 53"/>
                <a:gd name="T14" fmla="*/ 42 w 96"/>
                <a:gd name="T15" fmla="*/ 1 h 53"/>
                <a:gd name="T16" fmla="*/ 23 w 96"/>
                <a:gd name="T17" fmla="*/ 7 h 53"/>
                <a:gd name="T18" fmla="*/ 20 w 96"/>
                <a:gd name="T19" fmla="*/ 5 h 53"/>
                <a:gd name="T20" fmla="*/ 4 w 96"/>
                <a:gd name="T21" fmla="*/ 5 h 53"/>
                <a:gd name="T22" fmla="*/ 0 w 96"/>
                <a:gd name="T23" fmla="*/ 9 h 53"/>
                <a:gd name="T24" fmla="*/ 0 w 96"/>
                <a:gd name="T25" fmla="*/ 41 h 53"/>
                <a:gd name="T26" fmla="*/ 4 w 96"/>
                <a:gd name="T27" fmla="*/ 45 h 53"/>
                <a:gd name="T28" fmla="*/ 20 w 96"/>
                <a:gd name="T29" fmla="*/ 45 h 53"/>
                <a:gd name="T30" fmla="*/ 23 w 96"/>
                <a:gd name="T31" fmla="*/ 42 h 53"/>
                <a:gd name="T32" fmla="*/ 50 w 96"/>
                <a:gd name="T33" fmla="*/ 52 h 53"/>
                <a:gd name="T34" fmla="*/ 52 w 96"/>
                <a:gd name="T35" fmla="*/ 53 h 53"/>
                <a:gd name="T36" fmla="*/ 53 w 96"/>
                <a:gd name="T37" fmla="*/ 52 h 53"/>
                <a:gd name="T38" fmla="*/ 93 w 96"/>
                <a:gd name="T39" fmla="*/ 36 h 53"/>
                <a:gd name="T40" fmla="*/ 96 w 96"/>
                <a:gd name="T41" fmla="*/ 33 h 53"/>
                <a:gd name="T42" fmla="*/ 94 w 96"/>
                <a:gd name="T43" fmla="*/ 30 h 53"/>
                <a:gd name="T44" fmla="*/ 82 w 96"/>
                <a:gd name="T45" fmla="*/ 18 h 53"/>
                <a:gd name="T46" fmla="*/ 8 w 96"/>
                <a:gd name="T47" fmla="*/ 37 h 53"/>
                <a:gd name="T48" fmla="*/ 8 w 96"/>
                <a:gd name="T49" fmla="*/ 13 h 53"/>
                <a:gd name="T50" fmla="*/ 16 w 96"/>
                <a:gd name="T51" fmla="*/ 13 h 53"/>
                <a:gd name="T52" fmla="*/ 16 w 96"/>
                <a:gd name="T53" fmla="*/ 37 h 53"/>
                <a:gd name="T54" fmla="*/ 8 w 96"/>
                <a:gd name="T55" fmla="*/ 37 h 53"/>
                <a:gd name="T56" fmla="*/ 52 w 96"/>
                <a:gd name="T57" fmla="*/ 44 h 53"/>
                <a:gd name="T58" fmla="*/ 24 w 96"/>
                <a:gd name="T59" fmla="*/ 34 h 53"/>
                <a:gd name="T60" fmla="*/ 24 w 96"/>
                <a:gd name="T61" fmla="*/ 16 h 53"/>
                <a:gd name="T62" fmla="*/ 42 w 96"/>
                <a:gd name="T63" fmla="*/ 10 h 53"/>
                <a:gd name="T64" fmla="*/ 43 w 96"/>
                <a:gd name="T65" fmla="*/ 12 h 53"/>
                <a:gd name="T66" fmla="*/ 37 w 96"/>
                <a:gd name="T67" fmla="*/ 18 h 53"/>
                <a:gd name="T68" fmla="*/ 36 w 96"/>
                <a:gd name="T69" fmla="*/ 21 h 53"/>
                <a:gd name="T70" fmla="*/ 37 w 96"/>
                <a:gd name="T71" fmla="*/ 24 h 53"/>
                <a:gd name="T72" fmla="*/ 49 w 96"/>
                <a:gd name="T73" fmla="*/ 32 h 53"/>
                <a:gd name="T74" fmla="*/ 53 w 96"/>
                <a:gd name="T75" fmla="*/ 33 h 53"/>
                <a:gd name="T76" fmla="*/ 78 w 96"/>
                <a:gd name="T77" fmla="*/ 25 h 53"/>
                <a:gd name="T78" fmla="*/ 85 w 96"/>
                <a:gd name="T79" fmla="*/ 31 h 53"/>
                <a:gd name="T80" fmla="*/ 52 w 96"/>
                <a:gd name="T8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53">
                  <a:moveTo>
                    <a:pt x="82" y="18"/>
                  </a:moveTo>
                  <a:cubicBezTo>
                    <a:pt x="81" y="17"/>
                    <a:pt x="80" y="16"/>
                    <a:pt x="79" y="17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4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3" y="44"/>
                    <a:pt x="23" y="4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2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5" y="35"/>
                    <a:pt x="96" y="33"/>
                  </a:cubicBezTo>
                  <a:cubicBezTo>
                    <a:pt x="96" y="32"/>
                    <a:pt x="95" y="31"/>
                    <a:pt x="94" y="30"/>
                  </a:cubicBezTo>
                  <a:lnTo>
                    <a:pt x="82" y="18"/>
                  </a:lnTo>
                  <a:close/>
                  <a:moveTo>
                    <a:pt x="8" y="37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8" y="37"/>
                  </a:lnTo>
                  <a:close/>
                  <a:moveTo>
                    <a:pt x="52" y="4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7" y="2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3"/>
                    <a:pt x="52" y="33"/>
                    <a:pt x="53" y="33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Elegibilidad del condado de King 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35461" y="2285409"/>
            <a:ext cx="806135" cy="771648"/>
            <a:chOff x="1997076" y="1235247"/>
            <a:chExt cx="152400" cy="145879"/>
          </a:xfrm>
          <a:solidFill>
            <a:schemeClr val="bg1"/>
          </a:solidFill>
        </p:grpSpPr>
        <p:sp>
          <p:nvSpPr>
            <p:cNvPr id="6" name="Rectangle 1423"/>
            <p:cNvSpPr>
              <a:spLocks noChangeArrowheads="1"/>
            </p:cNvSpPr>
            <p:nvPr/>
          </p:nvSpPr>
          <p:spPr bwMode="auto">
            <a:xfrm>
              <a:off x="2066926" y="1328738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1424"/>
            <p:cNvSpPr>
              <a:spLocks noChangeArrowheads="1"/>
            </p:cNvSpPr>
            <p:nvPr/>
          </p:nvSpPr>
          <p:spPr bwMode="auto">
            <a:xfrm>
              <a:off x="2054226" y="1339851"/>
              <a:ext cx="381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25"/>
            <p:cNvSpPr>
              <a:spLocks noEditPoints="1"/>
            </p:cNvSpPr>
            <p:nvPr/>
          </p:nvSpPr>
          <p:spPr bwMode="auto">
            <a:xfrm>
              <a:off x="2047876" y="1235247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1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1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29"/>
                    <a:pt x="28" y="24"/>
                    <a:pt x="23" y="21"/>
                  </a:cubicBezTo>
                  <a:cubicBezTo>
                    <a:pt x="26" y="19"/>
                    <a:pt x="28" y="16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9" y="0"/>
                    <a:pt x="4" y="5"/>
                    <a:pt x="4" y="12"/>
                  </a:cubicBezTo>
                  <a:cubicBezTo>
                    <a:pt x="4" y="16"/>
                    <a:pt x="6" y="19"/>
                    <a:pt x="9" y="21"/>
                  </a:cubicBezTo>
                  <a:cubicBezTo>
                    <a:pt x="4" y="24"/>
                    <a:pt x="0" y="29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2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9"/>
                    <a:pt x="20" y="12"/>
                  </a:cubicBezTo>
                  <a:cubicBezTo>
                    <a:pt x="20" y="14"/>
                    <a:pt x="18" y="16"/>
                    <a:pt x="16" y="16"/>
                  </a:cubicBezTo>
                  <a:cubicBezTo>
                    <a:pt x="14" y="16"/>
                    <a:pt x="12" y="14"/>
                    <a:pt x="12" y="12"/>
                  </a:cubicBezTo>
                  <a:cubicBezTo>
                    <a:pt x="12" y="9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1"/>
                    <a:pt x="11" y="28"/>
                    <a:pt x="16" y="28"/>
                  </a:cubicBezTo>
                  <a:cubicBezTo>
                    <a:pt x="20" y="28"/>
                    <a:pt x="24" y="31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26"/>
            <p:cNvSpPr>
              <a:spLocks noEditPoints="1"/>
            </p:cNvSpPr>
            <p:nvPr/>
          </p:nvSpPr>
          <p:spPr bwMode="auto">
            <a:xfrm>
              <a:off x="20986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9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10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4" y="16"/>
                    <a:pt x="12" y="15"/>
                    <a:pt x="12" y="12"/>
                  </a:cubicBezTo>
                  <a:cubicBezTo>
                    <a:pt x="12" y="10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2" y="28"/>
                    <a:pt x="16" y="28"/>
                  </a:cubicBezTo>
                  <a:cubicBezTo>
                    <a:pt x="21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428"/>
            <p:cNvSpPr>
              <a:spLocks noEditPoints="1"/>
            </p:cNvSpPr>
            <p:nvPr/>
          </p:nvSpPr>
          <p:spPr bwMode="auto">
            <a:xfrm>
              <a:off x="19970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8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ubicBezTo>
                    <a:pt x="9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3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3" y="16"/>
                    <a:pt x="12" y="15"/>
                    <a:pt x="12" y="12"/>
                  </a:cubicBezTo>
                  <a:cubicBezTo>
                    <a:pt x="12" y="10"/>
                    <a:pt x="13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1" y="28"/>
                    <a:pt x="16" y="28"/>
                  </a:cubicBezTo>
                  <a:cubicBezTo>
                    <a:pt x="20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015" y="731073"/>
            <a:ext cx="4071485" cy="34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295079" y="617538"/>
            <a:ext cx="2486900" cy="1852612"/>
          </a:xfrm>
        </p:spPr>
        <p:txBody>
          <a:bodyPr/>
          <a:lstStyle/>
          <a:p>
            <a:pPr algn="ctr"/>
            <a:r>
              <a:rPr lang="en-US" sz="3200" dirty="0" smtClean="0"/>
              <a:t>Tipos de Ingresos</a:t>
            </a:r>
            <a:endParaRPr lang="en-US" sz="3200" dirty="0"/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BDR y PSE Help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35461" y="2285409"/>
            <a:ext cx="806135" cy="771648"/>
            <a:chOff x="1997076" y="1235247"/>
            <a:chExt cx="152400" cy="145879"/>
          </a:xfrm>
          <a:solidFill>
            <a:schemeClr val="bg1"/>
          </a:solidFill>
        </p:grpSpPr>
        <p:sp>
          <p:nvSpPr>
            <p:cNvPr id="6" name="Rectangle 1423"/>
            <p:cNvSpPr>
              <a:spLocks noChangeArrowheads="1"/>
            </p:cNvSpPr>
            <p:nvPr/>
          </p:nvSpPr>
          <p:spPr bwMode="auto">
            <a:xfrm>
              <a:off x="2066926" y="1328738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424"/>
            <p:cNvSpPr>
              <a:spLocks noChangeArrowheads="1"/>
            </p:cNvSpPr>
            <p:nvPr/>
          </p:nvSpPr>
          <p:spPr bwMode="auto">
            <a:xfrm>
              <a:off x="2054226" y="1339851"/>
              <a:ext cx="381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425"/>
            <p:cNvSpPr>
              <a:spLocks noEditPoints="1"/>
            </p:cNvSpPr>
            <p:nvPr/>
          </p:nvSpPr>
          <p:spPr bwMode="auto">
            <a:xfrm>
              <a:off x="2047876" y="1235247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1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1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29"/>
                    <a:pt x="28" y="24"/>
                    <a:pt x="23" y="21"/>
                  </a:cubicBezTo>
                  <a:cubicBezTo>
                    <a:pt x="26" y="19"/>
                    <a:pt x="28" y="16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9" y="0"/>
                    <a:pt x="4" y="5"/>
                    <a:pt x="4" y="12"/>
                  </a:cubicBezTo>
                  <a:cubicBezTo>
                    <a:pt x="4" y="16"/>
                    <a:pt x="6" y="19"/>
                    <a:pt x="9" y="21"/>
                  </a:cubicBezTo>
                  <a:cubicBezTo>
                    <a:pt x="4" y="24"/>
                    <a:pt x="0" y="29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2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9"/>
                    <a:pt x="20" y="12"/>
                  </a:cubicBezTo>
                  <a:cubicBezTo>
                    <a:pt x="20" y="14"/>
                    <a:pt x="18" y="16"/>
                    <a:pt x="16" y="16"/>
                  </a:cubicBezTo>
                  <a:cubicBezTo>
                    <a:pt x="14" y="16"/>
                    <a:pt x="12" y="14"/>
                    <a:pt x="12" y="12"/>
                  </a:cubicBezTo>
                  <a:cubicBezTo>
                    <a:pt x="12" y="9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1"/>
                    <a:pt x="11" y="28"/>
                    <a:pt x="16" y="28"/>
                  </a:cubicBezTo>
                  <a:cubicBezTo>
                    <a:pt x="20" y="28"/>
                    <a:pt x="24" y="31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426"/>
            <p:cNvSpPr>
              <a:spLocks noEditPoints="1"/>
            </p:cNvSpPr>
            <p:nvPr/>
          </p:nvSpPr>
          <p:spPr bwMode="auto">
            <a:xfrm>
              <a:off x="20986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9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10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4" y="16"/>
                    <a:pt x="12" y="15"/>
                    <a:pt x="12" y="12"/>
                  </a:cubicBezTo>
                  <a:cubicBezTo>
                    <a:pt x="12" y="10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2" y="28"/>
                    <a:pt x="16" y="28"/>
                  </a:cubicBezTo>
                  <a:cubicBezTo>
                    <a:pt x="21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428"/>
            <p:cNvSpPr>
              <a:spLocks noEditPoints="1"/>
            </p:cNvSpPr>
            <p:nvPr/>
          </p:nvSpPr>
          <p:spPr bwMode="auto">
            <a:xfrm>
              <a:off x="19970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8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ubicBezTo>
                    <a:pt x="9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3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3" y="16"/>
                    <a:pt x="12" y="15"/>
                    <a:pt x="12" y="12"/>
                  </a:cubicBezTo>
                  <a:cubicBezTo>
                    <a:pt x="12" y="10"/>
                    <a:pt x="13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1" y="28"/>
                    <a:pt x="16" y="28"/>
                  </a:cubicBezTo>
                  <a:cubicBezTo>
                    <a:pt x="20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93363" y="233217"/>
            <a:ext cx="5996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Qué son los ingresos</a:t>
            </a:r>
          </a:p>
          <a:p>
            <a:r>
              <a:rPr lang="es-ES" sz="1200" dirty="0"/>
              <a:t>Pensión alimenticia/manutención de los hijos</a:t>
            </a:r>
          </a:p>
          <a:p>
            <a:r>
              <a:rPr lang="es-ES" sz="1200" dirty="0"/>
              <a:t>Anualidades</a:t>
            </a:r>
          </a:p>
          <a:p>
            <a:r>
              <a:rPr lang="es-ES" sz="1200" dirty="0"/>
              <a:t>Ganancias de capital</a:t>
            </a:r>
          </a:p>
          <a:p>
            <a:r>
              <a:rPr lang="es-ES" sz="1200" smtClean="0"/>
              <a:t>Dividendos</a:t>
            </a:r>
            <a:endParaRPr lang="es-ES" sz="1200" dirty="0"/>
          </a:p>
          <a:p>
            <a:r>
              <a:rPr lang="es-ES" sz="1200" dirty="0"/>
              <a:t>Salarios/salario devengados</a:t>
            </a:r>
          </a:p>
          <a:p>
            <a:r>
              <a:rPr lang="es-ES" sz="1200" dirty="0"/>
              <a:t>Pagos por hogares de acogida</a:t>
            </a:r>
          </a:p>
          <a:p>
            <a:r>
              <a:rPr lang="es-ES" sz="1200" dirty="0"/>
              <a:t>Pagos militares</a:t>
            </a:r>
          </a:p>
          <a:p>
            <a:r>
              <a:rPr lang="es-ES" sz="1200" dirty="0"/>
              <a:t>Pensiones</a:t>
            </a:r>
          </a:p>
          <a:p>
            <a:r>
              <a:rPr lang="es-ES" sz="1200" dirty="0"/>
              <a:t>Ingresos por alquiler/regalías</a:t>
            </a:r>
          </a:p>
          <a:p>
            <a:r>
              <a:rPr lang="es-ES" sz="1200" dirty="0"/>
              <a:t>Ingresos por trabajo por cuenta propia (después de los gastos)</a:t>
            </a:r>
          </a:p>
          <a:p>
            <a:r>
              <a:rPr lang="es-ES" sz="1200" dirty="0"/>
              <a:t>Seguridad social</a:t>
            </a:r>
          </a:p>
          <a:p>
            <a:r>
              <a:rPr lang="es-ES" sz="1200" dirty="0"/>
              <a:t>Incapacidad del Seguro Social (SSDI)</a:t>
            </a:r>
          </a:p>
          <a:p>
            <a:r>
              <a:rPr lang="es-ES" sz="1200" dirty="0"/>
              <a:t>Ayuda/becas para estudiantes</a:t>
            </a:r>
          </a:p>
          <a:p>
            <a:r>
              <a:rPr lang="es-ES" sz="1200" dirty="0"/>
              <a:t>Ingreso de seguridad suplementario (SSI)</a:t>
            </a:r>
          </a:p>
          <a:p>
            <a:r>
              <a:rPr lang="es-ES" sz="1200" dirty="0"/>
              <a:t>Desempleo</a:t>
            </a:r>
          </a:p>
          <a:p>
            <a:endParaRPr lang="es-ES" sz="1200" dirty="0"/>
          </a:p>
          <a:p>
            <a:r>
              <a:rPr lang="es-ES" sz="1600" b="1" dirty="0"/>
              <a:t>Qué no son ingresos</a:t>
            </a:r>
          </a:p>
          <a:p>
            <a:r>
              <a:rPr lang="es-ES" sz="1200" dirty="0"/>
              <a:t>Asistencia energética</a:t>
            </a:r>
          </a:p>
          <a:p>
            <a:r>
              <a:rPr lang="es-ES" sz="1200" dirty="0"/>
              <a:t>Ingresos para personas en la escuela secundaria o menores de 18 años</a:t>
            </a:r>
          </a:p>
          <a:p>
            <a:r>
              <a:rPr lang="es-ES" sz="1200" dirty="0"/>
              <a:t>Reembolsos/créditos de impuestos sobre la renta</a:t>
            </a:r>
          </a:p>
          <a:p>
            <a:r>
              <a:rPr lang="es-ES" sz="1200" dirty="0"/>
              <a:t>Donaciones en efectivo por única vez</a:t>
            </a:r>
          </a:p>
          <a:p>
            <a:r>
              <a:rPr lang="es-ES" sz="1200" dirty="0"/>
              <a:t>Hipoteca inversa</a:t>
            </a:r>
          </a:p>
          <a:p>
            <a:r>
              <a:rPr lang="es-ES" sz="1200" dirty="0"/>
              <a:t>Sección 8 o subsidios de vivienda</a:t>
            </a:r>
          </a:p>
          <a:p>
            <a:r>
              <a:rPr lang="es-ES" sz="1200" dirty="0"/>
              <a:t>Beneficios del WIC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45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Proceso de </a:t>
            </a:r>
            <a:r>
              <a:rPr lang="en-US" dirty="0" smtClean="0"/>
              <a:t>Solicitud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Cómo completar la Solicitud de Asistencia con la </a:t>
            </a:r>
            <a:r>
              <a:rPr lang="es-ES" dirty="0" smtClean="0"/>
              <a:t>Factura paso a paso</a:t>
            </a:r>
          </a:p>
          <a:p>
            <a:r>
              <a:rPr lang="en-US" dirty="0"/>
              <a:t>Visite </a:t>
            </a:r>
            <a:r>
              <a:rPr lang="en-US" dirty="0" smtClean="0"/>
              <a:t>PSE.com/discount para comenzar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Visite PSE.com/discount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5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460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>
        <a:normAutofit/>
      </a:bodyPr>
      <a:lstStyle>
        <a:defPPr marL="285743" indent="-285743">
          <a:spcBef>
            <a:spcPts val="6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uget Sound Energy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54B5615C0144D896183A2F8CB44D6" ma:contentTypeVersion="10" ma:contentTypeDescription="Create a new document." ma:contentTypeScope="" ma:versionID="dbf661ccd6b7356775560717375437ca">
  <xsd:schema xmlns:xsd="http://www.w3.org/2001/XMLSchema" xmlns:xs="http://www.w3.org/2001/XMLSchema" xmlns:p="http://schemas.microsoft.com/office/2006/metadata/properties" xmlns:ns3="8992aaed-c736-4437-a08f-119b1117bdd0" xmlns:ns4="0abcb0ce-0336-4a50-b28d-5fa1c5d420ab" targetNamespace="http://schemas.microsoft.com/office/2006/metadata/properties" ma:root="true" ma:fieldsID="fa7f0bf3a97f8bb0ea2fb2bede226b29" ns3:_="" ns4:_="">
    <xsd:import namespace="8992aaed-c736-4437-a08f-119b1117bdd0"/>
    <xsd:import namespace="0abcb0ce-0336-4a50-b28d-5fa1c5d42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2aaed-c736-4437-a08f-119b1117bd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cb0ce-0336-4a50-b28d-5fa1c5d42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B6390-C61C-4167-AE27-2DAF5ABB2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2aaed-c736-4437-a08f-119b1117bdd0"/>
    <ds:schemaRef ds:uri="0abcb0ce-0336-4a50-b28d-5fa1c5d42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13CC3-B9BE-45FF-A05E-D666CCA0F35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abcb0ce-0336-4a50-b28d-5fa1c5d420ab"/>
    <ds:schemaRef ds:uri="http://purl.org/dc/terms/"/>
    <ds:schemaRef ds:uri="8992aaed-c736-4437-a08f-119b1117bdd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F46D67-D0BD-4A09-A4B5-B5D8140C1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1687</Words>
  <Application>Microsoft Office PowerPoint</Application>
  <PresentationFormat>On-screen Show (16:9)</PresentationFormat>
  <Paragraphs>258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inherit</vt:lpstr>
      <vt:lpstr>Title Slide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Graey, Nathen</dc:creator>
  <cp:lastModifiedBy>Gonzalez, Rosa</cp:lastModifiedBy>
  <cp:revision>308</cp:revision>
  <dcterms:created xsi:type="dcterms:W3CDTF">2021-08-12T16:24:34Z</dcterms:created>
  <dcterms:modified xsi:type="dcterms:W3CDTF">2024-05-16T20:58:27Z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0x010100B2754B5615C0144D896183A2F8CB44D6</vt:lpwstr>
  </property>
</Properties>
</file>