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4" r:id="rId5"/>
    <p:sldMasterId id="2147483657" r:id="rId6"/>
    <p:sldMasterId id="2147483660" r:id="rId7"/>
  </p:sldMasterIdLst>
  <p:notesMasterIdLst>
    <p:notesMasterId r:id="rId41"/>
  </p:notesMasterIdLst>
  <p:handoutMasterIdLst>
    <p:handoutMasterId r:id="rId42"/>
  </p:handoutMasterIdLst>
  <p:sldIdLst>
    <p:sldId id="256" r:id="rId8"/>
    <p:sldId id="341" r:id="rId9"/>
    <p:sldId id="257" r:id="rId10"/>
    <p:sldId id="302" r:id="rId11"/>
    <p:sldId id="318" r:id="rId12"/>
    <p:sldId id="258" r:id="rId13"/>
    <p:sldId id="305" r:id="rId14"/>
    <p:sldId id="342" r:id="rId15"/>
    <p:sldId id="303" r:id="rId16"/>
    <p:sldId id="308" r:id="rId17"/>
    <p:sldId id="307" r:id="rId18"/>
    <p:sldId id="304" r:id="rId19"/>
    <p:sldId id="316" r:id="rId20"/>
    <p:sldId id="306" r:id="rId21"/>
    <p:sldId id="319" r:id="rId22"/>
    <p:sldId id="320" r:id="rId23"/>
    <p:sldId id="321" r:id="rId24"/>
    <p:sldId id="322" r:id="rId25"/>
    <p:sldId id="343" r:id="rId26"/>
    <p:sldId id="323" r:id="rId27"/>
    <p:sldId id="344" r:id="rId28"/>
    <p:sldId id="325" r:id="rId29"/>
    <p:sldId id="328" r:id="rId30"/>
    <p:sldId id="345" r:id="rId31"/>
    <p:sldId id="346" r:id="rId32"/>
    <p:sldId id="329" r:id="rId33"/>
    <p:sldId id="293" r:id="rId34"/>
    <p:sldId id="340" r:id="rId35"/>
    <p:sldId id="296" r:id="rId36"/>
    <p:sldId id="338" r:id="rId37"/>
    <p:sldId id="339" r:id="rId38"/>
    <p:sldId id="260" r:id="rId39"/>
    <p:sldId id="298" r:id="rId4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3B4"/>
    <a:srgbClr val="006671"/>
    <a:srgbClr val="668B53"/>
    <a:srgbClr val="474B55"/>
    <a:srgbClr val="E45D48"/>
    <a:srgbClr val="EEC28D"/>
    <a:srgbClr val="9CADB7"/>
    <a:srgbClr val="5B234F"/>
    <a:srgbClr val="C3E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1521C1-4BCE-07D5-E4D9-057854E5FF3E}" v="245" dt="2022-05-25T17:55:29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5" autoAdjust="0"/>
    <p:restoredTop sz="71047" autoAdjust="0"/>
  </p:normalViewPr>
  <p:slideViewPr>
    <p:cSldViewPr snapToGrid="0">
      <p:cViewPr varScale="1">
        <p:scale>
          <a:sx n="65" d="100"/>
          <a:sy n="65" d="100"/>
        </p:scale>
        <p:origin x="1152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96" y="2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8D03A-899B-4BCE-8D88-FA8312B61AED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5A3D-70F8-49E9-A700-66573C602E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7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97A23-7AF7-41C1-9936-CFC3230C9D30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A22AF-3A4F-4932-866D-2233858EC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4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tle.gov/housing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kcha.org/wx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19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application process will be different</a:t>
            </a:r>
            <a:r>
              <a:rPr lang="en-US" baseline="0" dirty="0" smtClean="0"/>
              <a:t> for everyone. </a:t>
            </a:r>
          </a:p>
          <a:p>
            <a:endParaRPr lang="en-US" baseline="0" dirty="0" smtClean="0"/>
          </a:p>
          <a:p>
            <a:r>
              <a:rPr lang="en-US" dirty="0" smtClean="0"/>
              <a:t>There</a:t>
            </a:r>
            <a:r>
              <a:rPr lang="en-US" baseline="0" dirty="0" smtClean="0"/>
              <a:t> are 3 ways for the customers to apply.</a:t>
            </a:r>
          </a:p>
          <a:p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Signing into their online PSE account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If they do not have a online PSE account, they can create one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Or they can simply just continue as a Guest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aseline="0" dirty="0" smtClean="0"/>
              <a:t>Depending on what they choose the process will be different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71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they select</a:t>
            </a:r>
            <a:r>
              <a:rPr lang="en-US" baseline="0" dirty="0" smtClean="0"/>
              <a:t> ‘Create Online Account’ this is the screen they will see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Name on the account and account number is required, and they will want to check the box ‘I’m not a robot’ and click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4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they select</a:t>
            </a:r>
            <a:r>
              <a:rPr lang="en-US" baseline="0" dirty="0" smtClean="0"/>
              <a:t> ‘Continue As A Guest ’ this is the screen they will see. Here they have two options to provide account number or look up account.</a:t>
            </a:r>
          </a:p>
          <a:p>
            <a:endParaRPr lang="en-US" baseline="0" dirty="0" smtClean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Account number and Zip code is required, and they will want to check the box ‘I’m not a robot’ and click SUBMIT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If they do not have their account number with them, then you’ll need to click on:  ‘Click here to lookup your account number’ to look up account by account holders name and phone number, then the next screen on the </a:t>
            </a:r>
            <a:r>
              <a:rPr lang="en-US" baseline="0" dirty="0" err="1" smtClean="0"/>
              <a:t>slilde</a:t>
            </a:r>
            <a:r>
              <a:rPr lang="en-US" baseline="0" dirty="0" smtClean="0"/>
              <a:t> will show up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Note:  </a:t>
            </a:r>
            <a:r>
              <a:rPr lang="en-US" baseline="0" dirty="0" smtClean="0"/>
              <a:t>Name and phone number has to be exact as PSE has it registered or the account will not be located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66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the customer see’s this screen, they need to click on the ‘Request Assistance’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71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On</a:t>
            </a:r>
            <a:r>
              <a:rPr lang="en-US" baseline="0" dirty="0" smtClean="0"/>
              <a:t> this screen, they will want to scroll down to Household Information and start adding type of housing and add all members in the household (including children)</a:t>
            </a:r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r>
              <a:rPr lang="en-US" dirty="0" smtClean="0"/>
              <a:t>What is meant by housing status? Select the option that best describes the home from three options: do you own it, is it subsidized housing, or do you rent.</a:t>
            </a:r>
          </a:p>
          <a:p>
            <a:pPr rtl="0"/>
            <a:endParaRPr lang="en-US" dirty="0" smtClean="0"/>
          </a:p>
          <a:p>
            <a:pPr rtl="0"/>
            <a:r>
              <a:rPr lang="en-US" dirty="0" smtClean="0"/>
              <a:t>What is meant by housing type? Select the option that best describes the structure of the home from five options: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A 1-3 family home is a single family dwelling, a duplex, a triplex, or other consisting of three or fewer connected units.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A 4+ family home is a fourplex or greater.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A Hi-Rise is an apartment building.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A mobile is a mobile home.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An RV is a recreational vehicle.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A22AF-3A4F-4932-866D-2233858ECA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37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All household members</a:t>
            </a:r>
            <a:r>
              <a:rPr lang="en-US" b="1" baseline="0" dirty="0" smtClean="0"/>
              <a:t> must be listed (all adults and children).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You will need to list the account holder as the first household member. This is the PSE account holder.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SSN is not a requirement even though it is asked for. If the customer does not have one or they do not feel comfortable providing one, simply add 0000.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A22AF-3A4F-4932-866D-2233858ECA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891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counts as household income? This means the combined income of all household members age 18 or older. If there is zero income in the household</a:t>
            </a:r>
            <a:r>
              <a:rPr lang="en-US" baseline="0" dirty="0" smtClean="0"/>
              <a:t>, check the ‘I declare that I have no form of income at this time’ box.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Cash payments do not count, so do not include.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A22AF-3A4F-4932-866D-2233858ECA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66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the ‘I certify’ box to move forward and update the</a:t>
            </a:r>
            <a:r>
              <a:rPr lang="en-US" baseline="0" dirty="0" smtClean="0"/>
              <a:t> preferred method of contact.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A22AF-3A4F-4932-866D-2233858ECA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317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9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55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There is no need to contact PSE customer service or your local agency for status update unless they contact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A22AF-3A4F-4932-866D-2233858ECA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848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Bill Discount Rate</a:t>
            </a:r>
            <a:r>
              <a:rPr lang="en-US" baseline="0" dirty="0" smtClean="0"/>
              <a:t> takes one month to reflect on customers bill and PSE Help take up to two months for funds to show as credit on the customers bill. 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Customer does need to reapply each year for Bill Discount Rate and PSE Help (same time each year)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0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723A3-43DF-4E8D-AB8B-A935DBC35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621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723A3-43DF-4E8D-AB8B-A935DBC35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144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</a:t>
            </a:r>
            <a:r>
              <a:rPr lang="en-US" baseline="0" dirty="0" smtClean="0"/>
              <a:t> enrolled into Community Solar, there is no need to re-enroll every year.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723A3-43DF-4E8D-AB8B-A935DBC35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827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723A3-43DF-4E8D-AB8B-A935DBC35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162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program is</a:t>
            </a:r>
            <a:r>
              <a:rPr lang="en-US" baseline="0" dirty="0" smtClean="0"/>
              <a:t> for fixing problems in your home to reduce energy waste, improve health and safety, and increase comfort – at no cost to income-eligible customers.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Funded by the government, therefore requires SSN/ITIN and a lot more documentation.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Appointment wait times are around 4 to 6 months. </a:t>
            </a:r>
          </a:p>
          <a:p>
            <a:endParaRPr lang="en-US" baseline="0" dirty="0" smtClean="0"/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Seattle Office of Housing (Seattle residents)</a:t>
            </a:r>
            <a:b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9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eattle.gov/housing"/>
              </a:rPr>
              <a:t>seattle.gov/housing</a:t>
            </a:r>
            <a:endParaRPr lang="en-US" sz="9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206-684-0244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Weatherization</a:t>
            </a:r>
          </a:p>
          <a:p>
            <a:pPr fontAlgn="base"/>
            <a:r>
              <a:rPr lang="en-US" sz="9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ew window: King County Housing Authority"/>
              </a:rPr>
              <a:t>King County Housing Authority</a:t>
            </a:r>
            <a:endParaRPr lang="en-US" sz="9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206-214-1240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Weatherization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23A3-43DF-4E8D-AB8B-A935DBC35F6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6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98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08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A22AF-3A4F-4932-866D-2233858ECA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846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72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Income guidelines are identical to Bill Discount Rate and</a:t>
            </a:r>
            <a:r>
              <a:rPr lang="en-US" b="1" baseline="0" dirty="0" smtClean="0"/>
              <a:t> PSE Help 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/>
              <a:t>North King County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Bellevue, 425-452-7300 </a:t>
            </a:r>
          </a:p>
          <a:p>
            <a:r>
              <a:rPr lang="en-US" b="1" dirty="0" smtClean="0"/>
              <a:t>Central King County </a:t>
            </a:r>
          </a:p>
          <a:p>
            <a:r>
              <a:rPr lang="en-US" dirty="0" smtClean="0"/>
              <a:t>Seattle (downtown), 206-447-9944 Seattle (White Center), 206-767-3150 Seattle (Greenwood), 206-783-1225 </a:t>
            </a:r>
          </a:p>
          <a:p>
            <a:r>
              <a:rPr lang="en-US" b="1" dirty="0" smtClean="0"/>
              <a:t>South King County </a:t>
            </a:r>
          </a:p>
          <a:p>
            <a:r>
              <a:rPr lang="en-US" dirty="0" smtClean="0"/>
              <a:t>Des Moines, 253 946-7933 Enumclaw, 360-886-1011 Federal Way, 253 946-7933 Kent, Algona, Auburn, Black Diamond, 253-852-4983 Pacific 253-852-8655 Renton, 425-255-5969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52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Household/Family Size               Contact your</a:t>
            </a:r>
            <a:r>
              <a:rPr lang="en-US" sz="9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local agency in King County: Multi-Service or </a:t>
            </a:r>
            <a:r>
              <a:rPr lang="en-US" sz="9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Hopelink</a:t>
            </a:r>
            <a:r>
              <a:rPr lang="en-US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Federally Funded:  </a:t>
            </a:r>
            <a:r>
              <a:rPr lang="en-US" baseline="0" dirty="0" smtClean="0"/>
              <a:t>Requires SSN and a lot more documentation and </a:t>
            </a:r>
            <a:r>
              <a:rPr lang="en-US" b="1" baseline="0" dirty="0" smtClean="0"/>
              <a:t>income limits are lower than all the other programs </a:t>
            </a:r>
            <a:endParaRPr lang="en-US" b="1" dirty="0" smtClean="0"/>
          </a:p>
          <a:p>
            <a:pPr fontAlgn="base"/>
            <a:endParaRPr lang="en-US" sz="9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150% of FPL</a:t>
            </a:r>
            <a:endParaRPr lang="en-US" sz="9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$1,699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$2,289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$2,879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$3,469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$4,059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$4,649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$5,239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$5,829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$6,419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$7,009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705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49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5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Application processing is taking about 1 to 2 months</a:t>
            </a:r>
          </a:p>
          <a:p>
            <a:endParaRPr lang="en-US" baseline="0" dirty="0" smtClean="0"/>
          </a:p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A22AF-3A4F-4932-866D-2233858ECA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016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15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Forms of</a:t>
            </a:r>
            <a:r>
              <a:rPr lang="en-US" baseline="0" dirty="0" smtClean="0"/>
              <a:t> income that need to be listed on the application, not all may be listed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31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35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Its helpful and encouraged that the applicant have their electric/gas bill handy when applying for the Bill Discount Rate program. This will help with the process.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program is only for PSE customers, customers who have an account with PSE for gas or electric.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7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3859618" y="-652331"/>
            <a:ext cx="5699084" cy="5471480"/>
            <a:chOff x="2575398" y="-2286000"/>
            <a:chExt cx="7364156" cy="7070054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938" y="3770513"/>
              <a:ext cx="2085484" cy="101354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2575398" y="-2286000"/>
              <a:ext cx="7364156" cy="5728783"/>
              <a:chOff x="4195026" y="-389227"/>
              <a:chExt cx="5564745" cy="4328971"/>
            </a:xfrm>
          </p:grpSpPr>
          <p:sp>
            <p:nvSpPr>
              <p:cNvPr id="13" name="Rounded Rectangle 12"/>
              <p:cNvSpPr>
                <a:spLocks noChangeAspect="1"/>
              </p:cNvSpPr>
              <p:nvPr userDrawn="1"/>
            </p:nvSpPr>
            <p:spPr>
              <a:xfrm rot="2700000">
                <a:off x="6985513" y="-414236"/>
                <a:ext cx="2499337" cy="2549356"/>
              </a:xfrm>
              <a:prstGeom prst="roundRect">
                <a:avLst>
                  <a:gd name="adj" fmla="val 2645"/>
                </a:avLst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4" name="Rounded Rectangle 13"/>
              <p:cNvSpPr>
                <a:spLocks noChangeAspect="1"/>
              </p:cNvSpPr>
              <p:nvPr userDrawn="1"/>
            </p:nvSpPr>
            <p:spPr>
              <a:xfrm rot="2700000">
                <a:off x="8548085" y="2098727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5" name="Rounded Rectangle 14"/>
              <p:cNvSpPr>
                <a:spLocks noChangeAspect="1"/>
              </p:cNvSpPr>
              <p:nvPr userDrawn="1"/>
            </p:nvSpPr>
            <p:spPr>
              <a:xfrm rot="2700000">
                <a:off x="5766758" y="1198183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6" name="Rounded Rectangle 15"/>
              <p:cNvSpPr>
                <a:spLocks noChangeAspect="1"/>
              </p:cNvSpPr>
              <p:nvPr userDrawn="1"/>
            </p:nvSpPr>
            <p:spPr>
              <a:xfrm rot="2700000">
                <a:off x="7015265" y="198449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7" name="Rounded Rectangle 16"/>
              <p:cNvSpPr>
                <a:spLocks noChangeAspect="1"/>
              </p:cNvSpPr>
              <p:nvPr userDrawn="1"/>
            </p:nvSpPr>
            <p:spPr>
              <a:xfrm rot="2700000">
                <a:off x="5155879" y="200589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8" name="Rounded Rectangle 17"/>
              <p:cNvSpPr>
                <a:spLocks noChangeAspect="1"/>
              </p:cNvSpPr>
              <p:nvPr userDrawn="1"/>
            </p:nvSpPr>
            <p:spPr>
              <a:xfrm rot="2700000">
                <a:off x="6534371" y="338438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9" name="Rounded Rectangle 18"/>
              <p:cNvSpPr>
                <a:spLocks noChangeAspect="1"/>
              </p:cNvSpPr>
              <p:nvPr userDrawn="1"/>
            </p:nvSpPr>
            <p:spPr>
              <a:xfrm rot="2700000">
                <a:off x="8396702" y="3365936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20" name="Rounded Rectangle 19"/>
              <p:cNvSpPr>
                <a:spLocks noChangeAspect="1"/>
              </p:cNvSpPr>
              <p:nvPr userDrawn="1"/>
            </p:nvSpPr>
            <p:spPr>
              <a:xfrm rot="2700000">
                <a:off x="5627577" y="580013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21" name="Rounded Rectangle 20"/>
              <p:cNvSpPr>
                <a:spLocks noChangeAspect="1"/>
              </p:cNvSpPr>
              <p:nvPr userDrawn="1"/>
            </p:nvSpPr>
            <p:spPr>
              <a:xfrm rot="2700000">
                <a:off x="4200527" y="108093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32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97655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1602181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44535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 5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687078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EV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139967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mploye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95324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inema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63261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gricultur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176283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Fores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172529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9749" y="633414"/>
            <a:ext cx="1991180" cy="346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4617721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55872" y="633414"/>
            <a:ext cx="2509496" cy="346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000"/>
            </a:lvl2pPr>
            <a:lvl3pPr marL="0" indent="0">
              <a:buNone/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626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966850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135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 Diagonal Corner Rectangle 49"/>
          <p:cNvSpPr>
            <a:spLocks/>
          </p:cNvSpPr>
          <p:nvPr userDrawn="1"/>
        </p:nvSpPr>
        <p:spPr>
          <a:xfrm>
            <a:off x="3690257" y="914400"/>
            <a:ext cx="5029200" cy="2743200"/>
          </a:xfrm>
          <a:prstGeom prst="round2DiagRect">
            <a:avLst/>
          </a:prstGeom>
          <a:solidFill>
            <a:srgbClr val="58C3B4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3352800" y="626364"/>
            <a:ext cx="0" cy="33192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0"/>
          </p:nvPr>
        </p:nvSpPr>
        <p:spPr>
          <a:xfrm>
            <a:off x="3763962" y="914400"/>
            <a:ext cx="4808538" cy="2743200"/>
          </a:xfrm>
          <a:prstGeom prst="rect">
            <a:avLst/>
          </a:prstGeom>
        </p:spPr>
        <p:txBody>
          <a:bodyPr lIns="365760" tIns="182880" rIns="365760" bIns="18288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5760" indent="-36576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31520" indent="-365760"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669925" y="914401"/>
            <a:ext cx="2481489" cy="275113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03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3352800" y="914400"/>
            <a:ext cx="0" cy="2743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7"/>
          <p:cNvSpPr txBox="1">
            <a:spLocks/>
          </p:cNvSpPr>
          <p:nvPr userDrawn="1"/>
        </p:nvSpPr>
        <p:spPr>
          <a:xfrm>
            <a:off x="533401" y="922564"/>
            <a:ext cx="2651760" cy="27432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energy provider for </a:t>
            </a:r>
            <a:b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nearly 150 years.</a:t>
            </a:r>
          </a:p>
        </p:txBody>
      </p:sp>
      <p:sp>
        <p:nvSpPr>
          <p:cNvPr id="29" name="Text Placeholder 23"/>
          <p:cNvSpPr txBox="1">
            <a:spLocks/>
          </p:cNvSpPr>
          <p:nvPr userDrawn="1"/>
        </p:nvSpPr>
        <p:spPr>
          <a:xfrm>
            <a:off x="3853543" y="1143000"/>
            <a:ext cx="4572000" cy="228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3" indent="-285743">
              <a:spcBef>
                <a:spcPts val="600"/>
              </a:spcBef>
            </a:pPr>
            <a:r>
              <a:rPr lang="en-US" dirty="0"/>
              <a:t>Washington’s largest and oldest utility,</a:t>
            </a:r>
            <a:br>
              <a:rPr lang="en-US" dirty="0"/>
            </a:br>
            <a:r>
              <a:rPr lang="en-US" b="1" dirty="0"/>
              <a:t>serving 1.5 million customers </a:t>
            </a:r>
            <a:r>
              <a:rPr lang="en-US" dirty="0"/>
              <a:t>in 10 counties.</a:t>
            </a:r>
          </a:p>
          <a:p>
            <a:pPr marL="285743" indent="-285743">
              <a:spcBef>
                <a:spcPts val="600"/>
              </a:spcBef>
            </a:pPr>
            <a:r>
              <a:rPr lang="en-US" dirty="0"/>
              <a:t>Our </a:t>
            </a:r>
            <a:r>
              <a:rPr lang="en-US" b="1" dirty="0"/>
              <a:t>3,100+ employees </a:t>
            </a:r>
            <a:r>
              <a:rPr lang="en-US" dirty="0"/>
              <a:t>live and work in the communities we serve.</a:t>
            </a:r>
          </a:p>
          <a:p>
            <a:pPr marL="285743" indent="-285743">
              <a:spcBef>
                <a:spcPts val="600"/>
              </a:spcBef>
            </a:pPr>
            <a:r>
              <a:rPr lang="en-US" dirty="0"/>
              <a:t>We share our customers’ </a:t>
            </a:r>
            <a:r>
              <a:rPr lang="en-US" b="1" dirty="0"/>
              <a:t>concern for the environment</a:t>
            </a:r>
            <a:r>
              <a:rPr lang="en-US" dirty="0"/>
              <a:t>, balanced with their expectations for uncompromised </a:t>
            </a:r>
            <a:r>
              <a:rPr lang="en-US" b="1" dirty="0"/>
              <a:t>reliability, affordability and safety.</a:t>
            </a:r>
            <a:endParaRPr lang="en-US" b="1" i="1" dirty="0"/>
          </a:p>
        </p:txBody>
      </p:sp>
      <p:sp>
        <p:nvSpPr>
          <p:cNvPr id="8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456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668120" y="1049783"/>
            <a:ext cx="5832584" cy="212953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69250" y="895350"/>
            <a:ext cx="717530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871538" y="694487"/>
            <a:ext cx="724557" cy="17697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15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15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69250" y="3333750"/>
            <a:ext cx="717530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7501387" y="2428209"/>
            <a:ext cx="724557" cy="10988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15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1"/>
          </p:nvPr>
        </p:nvSpPr>
        <p:spPr>
          <a:xfrm>
            <a:off x="3981652" y="3431476"/>
            <a:ext cx="4244975" cy="25920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96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495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9749" y="633413"/>
            <a:ext cx="2486900" cy="185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026649" y="1992879"/>
            <a:ext cx="5835997" cy="2252550"/>
          </a:xfrm>
          <a:prstGeom prst="rect">
            <a:avLst/>
          </a:prstGeom>
        </p:spPr>
        <p:txBody>
          <a:bodyPr lIns="0" tIns="0" rIns="0" bIns="0"/>
          <a:lstStyle>
            <a:lvl1pPr marL="548640" indent="-548640">
              <a:spcBef>
                <a:spcPts val="1800"/>
              </a:spcBef>
              <a:buFontTx/>
              <a:buBlip>
                <a:blip r:embed="rId2"/>
              </a:buBlip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419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9749" y="633413"/>
            <a:ext cx="2464708" cy="185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62019" y="971488"/>
            <a:ext cx="4379852" cy="26697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5760" indent="-365760">
              <a:spcBef>
                <a:spcPts val="1800"/>
              </a:spcBef>
              <a:buFontTx/>
              <a:buBlip>
                <a:blip r:embed="rId2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95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9749" y="633413"/>
            <a:ext cx="1991180" cy="346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55872" y="633413"/>
            <a:ext cx="2509496" cy="346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000"/>
            </a:lvl2pPr>
            <a:lvl3pPr marL="0" indent="0">
              <a:buNone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469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380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9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1982894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795344"/>
            <a:ext cx="9144000" cy="450082"/>
          </a:xfrm>
          <a:prstGeom prst="rect">
            <a:avLst/>
          </a:prstGeom>
          <a:solidFill>
            <a:srgbClr val="58C3B4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/>
          <p:cNvSpPr txBox="1">
            <a:spLocks/>
          </p:cNvSpPr>
          <p:nvPr userDrawn="1"/>
        </p:nvSpPr>
        <p:spPr>
          <a:xfrm>
            <a:off x="517225" y="3862191"/>
            <a:ext cx="8202059" cy="3163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Washington’s largest and oldest utility,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 1.5 million customers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10 counties.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17525" y="1176338"/>
            <a:ext cx="8201025" cy="207327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6671"/>
              </a:buClr>
              <a:buSzPct val="13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704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>
            <a:spLocks/>
          </p:cNvSpPr>
          <p:nvPr userDrawn="1"/>
        </p:nvSpPr>
        <p:spPr>
          <a:xfrm>
            <a:off x="-1" y="0"/>
            <a:ext cx="9144000" cy="5143500"/>
          </a:xfrm>
          <a:custGeom>
            <a:avLst/>
            <a:gdLst>
              <a:gd name="connsiteX0" fmla="*/ 927481 w 9144000"/>
              <a:gd name="connsiteY0" fmla="*/ 620486 h 5143500"/>
              <a:gd name="connsiteX1" fmla="*/ 527958 w 9144000"/>
              <a:gd name="connsiteY1" fmla="*/ 1020009 h 5143500"/>
              <a:gd name="connsiteX2" fmla="*/ 527958 w 9144000"/>
              <a:gd name="connsiteY2" fmla="*/ 4095206 h 5143500"/>
              <a:gd name="connsiteX3" fmla="*/ 8281834 w 9144000"/>
              <a:gd name="connsiteY3" fmla="*/ 4095206 h 5143500"/>
              <a:gd name="connsiteX4" fmla="*/ 8681357 w 9144000"/>
              <a:gd name="connsiteY4" fmla="*/ 3695683 h 5143500"/>
              <a:gd name="connsiteX5" fmla="*/ 8681357 w 9144000"/>
              <a:gd name="connsiteY5" fmla="*/ 620486 h 5143500"/>
              <a:gd name="connsiteX6" fmla="*/ 0 w 9144000"/>
              <a:gd name="connsiteY6" fmla="*/ 0 h 5143500"/>
              <a:gd name="connsiteX7" fmla="*/ 9144000 w 9144000"/>
              <a:gd name="connsiteY7" fmla="*/ 0 h 5143500"/>
              <a:gd name="connsiteX8" fmla="*/ 9144000 w 9144000"/>
              <a:gd name="connsiteY8" fmla="*/ 5143500 h 5143500"/>
              <a:gd name="connsiteX9" fmla="*/ 0 w 9144000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5143500">
                <a:moveTo>
                  <a:pt x="927481" y="620486"/>
                </a:moveTo>
                <a:cubicBezTo>
                  <a:pt x="706831" y="620486"/>
                  <a:pt x="527958" y="799359"/>
                  <a:pt x="527958" y="1020009"/>
                </a:cubicBezTo>
                <a:lnTo>
                  <a:pt x="527958" y="4095206"/>
                </a:lnTo>
                <a:lnTo>
                  <a:pt x="8281834" y="4095206"/>
                </a:lnTo>
                <a:cubicBezTo>
                  <a:pt x="8502484" y="4095206"/>
                  <a:pt x="8681357" y="3916333"/>
                  <a:pt x="8681357" y="3695683"/>
                </a:cubicBezTo>
                <a:lnTo>
                  <a:pt x="8681357" y="620486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5B23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ound Diagonal Corner Rectangle 20"/>
          <p:cNvSpPr>
            <a:spLocks/>
          </p:cNvSpPr>
          <p:nvPr userDrawn="1"/>
        </p:nvSpPr>
        <p:spPr>
          <a:xfrm>
            <a:off x="527958" y="621030"/>
            <a:ext cx="8153399" cy="3474720"/>
          </a:xfrm>
          <a:prstGeom prst="round2DiagRect">
            <a:avLst>
              <a:gd name="adj1" fmla="val 11498"/>
              <a:gd name="adj2" fmla="val 0"/>
            </a:avLst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69000">
                <a:schemeClr val="tx1">
                  <a:alpha val="31000"/>
                </a:schemeClr>
              </a:gs>
            </a:gsLst>
            <a:lin ang="0" scaled="1"/>
            <a:tileRect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648891" y="982164"/>
            <a:ext cx="0" cy="274320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9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4176850" y="981516"/>
            <a:ext cx="4205150" cy="27520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766037" y="981517"/>
            <a:ext cx="2583497" cy="27520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08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14916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3184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5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114922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&amp; Sol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130364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ol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2769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284467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CA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3859618" y="-652331"/>
            <a:ext cx="5699084" cy="5471480"/>
            <a:chOff x="2575398" y="-2286000"/>
            <a:chExt cx="7364156" cy="7070054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938" y="3770513"/>
              <a:ext cx="2085484" cy="101354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 userDrawn="1"/>
          </p:nvGrpSpPr>
          <p:grpSpPr>
            <a:xfrm>
              <a:off x="2575398" y="-2286000"/>
              <a:ext cx="7364156" cy="5728783"/>
              <a:chOff x="4195026" y="-389227"/>
              <a:chExt cx="5564745" cy="4328971"/>
            </a:xfrm>
          </p:grpSpPr>
          <p:sp>
            <p:nvSpPr>
              <p:cNvPr id="12" name="Rounded Rectangle 11"/>
              <p:cNvSpPr>
                <a:spLocks noChangeAspect="1"/>
              </p:cNvSpPr>
              <p:nvPr userDrawn="1"/>
            </p:nvSpPr>
            <p:spPr>
              <a:xfrm rot="2700000">
                <a:off x="6985513" y="-414236"/>
                <a:ext cx="2499337" cy="2549356"/>
              </a:xfrm>
              <a:prstGeom prst="roundRect">
                <a:avLst>
                  <a:gd name="adj" fmla="val 2645"/>
                </a:avLst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3" name="Rounded Rectangle 12"/>
              <p:cNvSpPr>
                <a:spLocks noChangeAspect="1"/>
              </p:cNvSpPr>
              <p:nvPr userDrawn="1"/>
            </p:nvSpPr>
            <p:spPr>
              <a:xfrm rot="2700000">
                <a:off x="8548085" y="2098727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4" name="Rounded Rectangle 13"/>
              <p:cNvSpPr>
                <a:spLocks noChangeAspect="1"/>
              </p:cNvSpPr>
              <p:nvPr userDrawn="1"/>
            </p:nvSpPr>
            <p:spPr>
              <a:xfrm rot="2700000">
                <a:off x="5766758" y="1198183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5" name="Rounded Rectangle 14"/>
              <p:cNvSpPr>
                <a:spLocks noChangeAspect="1"/>
              </p:cNvSpPr>
              <p:nvPr userDrawn="1"/>
            </p:nvSpPr>
            <p:spPr>
              <a:xfrm rot="2700000">
                <a:off x="7015265" y="198449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6" name="Rounded Rectangle 15"/>
              <p:cNvSpPr>
                <a:spLocks noChangeAspect="1"/>
              </p:cNvSpPr>
              <p:nvPr userDrawn="1"/>
            </p:nvSpPr>
            <p:spPr>
              <a:xfrm rot="2700000">
                <a:off x="5155879" y="200589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7" name="Rounded Rectangle 16"/>
              <p:cNvSpPr>
                <a:spLocks noChangeAspect="1"/>
              </p:cNvSpPr>
              <p:nvPr userDrawn="1"/>
            </p:nvSpPr>
            <p:spPr>
              <a:xfrm rot="2700000">
                <a:off x="6534371" y="338438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8" name="Rounded Rectangle 17"/>
              <p:cNvSpPr>
                <a:spLocks noChangeAspect="1"/>
              </p:cNvSpPr>
              <p:nvPr userDrawn="1"/>
            </p:nvSpPr>
            <p:spPr>
              <a:xfrm rot="2700000">
                <a:off x="8396702" y="3365936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9" name="Rounded Rectangle 18"/>
              <p:cNvSpPr>
                <a:spLocks noChangeAspect="1"/>
              </p:cNvSpPr>
              <p:nvPr userDrawn="1"/>
            </p:nvSpPr>
            <p:spPr>
              <a:xfrm rot="2700000">
                <a:off x="5627577" y="580013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20" name="Rounded Rectangle 19"/>
              <p:cNvSpPr>
                <a:spLocks noChangeAspect="1"/>
              </p:cNvSpPr>
              <p:nvPr userDrawn="1"/>
            </p:nvSpPr>
            <p:spPr>
              <a:xfrm rot="2700000">
                <a:off x="4200527" y="108093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376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2" r:id="rId2"/>
    <p:sldLayoutId id="2147483678" r:id="rId3"/>
    <p:sldLayoutId id="2147483677" r:id="rId4"/>
    <p:sldLayoutId id="2147483687" r:id="rId5"/>
    <p:sldLayoutId id="2147483689" r:id="rId6"/>
    <p:sldLayoutId id="2147483682" r:id="rId7"/>
    <p:sldLayoutId id="2147483681" r:id="rId8"/>
    <p:sldLayoutId id="2147483674" r:id="rId9"/>
    <p:sldLayoutId id="2147483680" r:id="rId10"/>
    <p:sldLayoutId id="2147483675" r:id="rId11"/>
    <p:sldLayoutId id="2147483688" r:id="rId12"/>
    <p:sldLayoutId id="2147483684" r:id="rId13"/>
    <p:sldLayoutId id="2147483670" r:id="rId14"/>
    <p:sldLayoutId id="2147483685" r:id="rId15"/>
    <p:sldLayoutId id="2147483673" r:id="rId16"/>
    <p:sldLayoutId id="2147483676" r:id="rId17"/>
    <p:sldLayoutId id="2147483686" r:id="rId18"/>
    <p:sldLayoutId id="2147483691" r:id="rId19"/>
    <p:sldLayoutId id="2147483692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CA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7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3" r:id="rId3"/>
    <p:sldLayoutId id="214748366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8C3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352800" y="0"/>
            <a:ext cx="5791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5" r:id="rId3"/>
    <p:sldLayoutId id="214748366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tx1"/>
                </a:solidFill>
              </a:rPr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7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6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Bill Assistance </a:t>
            </a:r>
            <a:r>
              <a:rPr lang="en-US" dirty="0" smtClean="0"/>
              <a:t>&amp; </a:t>
            </a:r>
          </a:p>
          <a:p>
            <a:r>
              <a:rPr lang="en-US" dirty="0" smtClean="0"/>
              <a:t>Income Eligible Programs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2847512"/>
            <a:ext cx="8229600" cy="482460"/>
          </a:xfrm>
        </p:spPr>
        <p:txBody>
          <a:bodyPr/>
          <a:lstStyle/>
          <a:p>
            <a:r>
              <a:rPr lang="en-US" sz="2800" dirty="0" smtClean="0"/>
              <a:t>Pay less for your energy </a:t>
            </a:r>
            <a:endParaRPr lang="en-US" sz="2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3552843"/>
            <a:ext cx="1828800" cy="273330"/>
          </a:xfrm>
        </p:spPr>
        <p:txBody>
          <a:bodyPr/>
          <a:lstStyle/>
          <a:p>
            <a:r>
              <a:rPr lang="en-US" dirty="0"/>
              <a:t>PSE </a:t>
            </a:r>
            <a:r>
              <a:rPr lang="en-US" dirty="0" smtClean="0"/>
              <a:t>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44443" y="651519"/>
            <a:ext cx="2833735" cy="2345177"/>
          </a:xfrm>
        </p:spPr>
        <p:txBody>
          <a:bodyPr/>
          <a:lstStyle/>
          <a:p>
            <a:pPr algn="ctr"/>
            <a:r>
              <a:rPr lang="en-US" dirty="0" smtClean="0"/>
              <a:t>Option 1: </a:t>
            </a:r>
          </a:p>
          <a:p>
            <a:pPr algn="ctr"/>
            <a:r>
              <a:rPr lang="en-US" dirty="0" smtClean="0"/>
              <a:t>Sign into your PSE account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860" y="0"/>
            <a:ext cx="3262277" cy="497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5924" y="597199"/>
            <a:ext cx="2897109" cy="2363284"/>
          </a:xfrm>
        </p:spPr>
        <p:txBody>
          <a:bodyPr/>
          <a:lstStyle/>
          <a:p>
            <a:pPr algn="ctr"/>
            <a:r>
              <a:rPr lang="en-US" dirty="0" smtClean="0"/>
              <a:t>Option 2:</a:t>
            </a:r>
          </a:p>
          <a:p>
            <a:pPr algn="ctr"/>
            <a:r>
              <a:rPr lang="en-US" dirty="0" smtClean="0"/>
              <a:t>Create a PSE.com account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169" y="722861"/>
            <a:ext cx="5073015" cy="3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34978" y="606253"/>
            <a:ext cx="2679826" cy="2200322"/>
          </a:xfrm>
        </p:spPr>
        <p:txBody>
          <a:bodyPr/>
          <a:lstStyle/>
          <a:p>
            <a:pPr algn="ctr"/>
            <a:r>
              <a:rPr lang="en-US" dirty="0" smtClean="0"/>
              <a:t>Option 3:</a:t>
            </a:r>
          </a:p>
          <a:p>
            <a:pPr algn="ctr"/>
            <a:r>
              <a:rPr lang="en-US" dirty="0" smtClean="0"/>
              <a:t>Continue as a Guest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998" y="511828"/>
            <a:ext cx="3617108" cy="42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5004" y="856457"/>
            <a:ext cx="2897109" cy="2363284"/>
          </a:xfrm>
        </p:spPr>
        <p:txBody>
          <a:bodyPr/>
          <a:lstStyle/>
          <a:p>
            <a:pPr algn="ctr"/>
            <a:r>
              <a:rPr lang="en-US" dirty="0" smtClean="0"/>
              <a:t>Continuing as a Guest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579" y="3219741"/>
            <a:ext cx="3367890" cy="1720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509" y="244499"/>
            <a:ext cx="3496030" cy="297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1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" y="666134"/>
            <a:ext cx="8538209" cy="34569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610" y="2512381"/>
            <a:ext cx="1413658" cy="48827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2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Visit PSE.com/discount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"/>
            <a:ext cx="7246302" cy="5139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380" r="3263"/>
          <a:stretch/>
        </p:blipFill>
        <p:spPr>
          <a:xfrm>
            <a:off x="6047716" y="154967"/>
            <a:ext cx="2996697" cy="1238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788" r="2445"/>
          <a:stretch/>
        </p:blipFill>
        <p:spPr>
          <a:xfrm>
            <a:off x="6043973" y="1410395"/>
            <a:ext cx="3000440" cy="1381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51216" y="1997476"/>
            <a:ext cx="1908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 to 3 family = Single Family House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4+ Family = Apartment, Condo, Duplex, Townhome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951216" y="1997476"/>
            <a:ext cx="1846555" cy="707886"/>
          </a:xfrm>
          <a:prstGeom prst="rect">
            <a:avLst/>
          </a:prstGeom>
          <a:noFill/>
          <a:ln w="28575">
            <a:solidFill>
              <a:srgbClr val="006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Bv4AAAOBCAYAAAA5v9ebAAAgAElEQVR4nOzdf3hU9Z33/6fAjKEDLMOPEEwiv6NBNjH8SKqE+k2sjdWmdcXu4r1Vv13t2lLrrbZrtbe11dpqrVW+/UHrVtvb6l7SVbzRrH5NtcmqAQsBIilNNPwIGCIhApMCI3EG5P4jAUNIQoAgMD4f18V1zcw553M+58xxjtd55f35nBaN7t63b98+utN5WU/vj2Td3nwuSZIkSZIkSZIkqXf6HekGp512Wrfve1q2/33nzzp+3vmfJEmSJEmSJEmSpN4ZcLgVTjvttEMq8rr6rLtl+wO8rj7r/HlXbUmSJEmSJEmSJEk6vAHQc5DXG53DvZ7Cvq5CxJ44DKgkSZIkSZIkSZJ0eIet+IPeV/0dabVf52Xd7VuSJEmSJEmSJElSzw4Ef4er+jva8G//Z9B1yNdTsLdv3z4r/iRJkiRJkiRJkqRe6FXF3369DfV6Gtaz42e9CfWs+JMkSZIkSZIkSZIO76Dgrzdz/XW3zuFCvaOp9pMkSZIkSZIkSZLUO4dU/PVF+He4kM9KP0mSJEmSJEmSJKlvHdFQnx11DP+OZE6/jss7ssJPkiRJkiRJkiRJOnpdBn+9qfrbr6f1DhcAdrWuJEmSJEmSJEmSpCPXbcVfT+Ffx897E+51DvWs7pMkSZIkSZIkSZL6Vo9DfXYV/h1u+M4jqe7rTbAoSZIkSZIkSZIk6fAOO8ff/vCvt2Fcx+q+7uYAPJI2JEmSJEmSJEmSJB1evxPdAUmSJEmSJEmSJEnH7rAVf/ur9Xo7lGdXy7ur4HOoT0mSJEmSJEmSJKlv9Bj8dRfidfX5kYR1h1vXoT4lSZIkSZIkSZKkI9Nt8NcxnGto2PiRdEaSJEmSJEmSJEnS0elyjj+H2pQkSZIkSZIkSZJOLV0Gf5IkSZIkSZIkSZJOLYcEf1b7SZIkSZIkSZIkSaeeg4I/Qz9JkiRJkiRJkiTp1ORQn5IkSZIkSZIkSVICOBD8We0nSZIkSZIkSZIknbqs+JMkSZIkSZIkSZISQD+w2k+SJEmSJEmSJEk61R224s9QUJIkSZIkSZIkSTr5OdSnJEmSJEmSJEmSlAD69VTRZ7WfJEmSJEmSJEmSdGqw4k+SJEmSJEmSJElKAAZ/kiRJkiRJkiRJUgLoNvhzmE9JkiRJkiRJkiTp1GHFnyRJkiRJkiRJkpQAugz+rPaTJEmSJEmSJEmSTi1W/EmSJEmSJEmSJEkJwOBPkiRJkiRJkiRJSgAGf5IkSZIkSZIkSVICOGzw53x/kiRJkiRJkiRJ0snPij9JkiRJkiRJkiQpARwS/FnhJ0mSJEmSJEmSJJ16rPiTJEmSJEmSJEmSEoDBnyRJkiRJkiRJkpQADP4kSZIkSZIkSZKkBGDwJ0mSJEmSJEmSJCUAgz9JkiRJkiRJkiQpAfQY/O3bt++j6ockSZIkSZIkSZKkY2DFnyRJkiRJkiRJkpQABpzoDhzeep7+1mNUAGMvu4mb8sNdrlX3zPeYvwQYcynf/UYuw7tYJ75tDeUvLmHp2rfZtnMPAIFQmOQxmZyXn0t+RldtR6j4+Tye3gicfw3zLh/fdTfrnuemf18G5DL3gUvJ6Ljsg13ULfkTL79aQ/32VuIH9juO7Jw8zstOYXB7BLut4hF+sKihh/NxcPu9Oe4P+5bOFd+5jvxhXayzs4Gl5a/w6uoGmtv7SHAQw88cT17ep5iVPZKBXcTEH/a3i+M+xIff5cEGMHDYCMZOmUZBfi4ZXfWvO9uXMe9Hz7MByP/Xu7iiQwcOnBtgcMF1/ODS9C6bOHAMnc7hkX4X+x3ddXZwfz+0/9zk8bkLp5Ia6v74ATKvvJ3rpyV12+P4qoX82+PV7e96uB6ADc/dy7xXW4Hu/9vrus9dO9BGD9/ZAR/sYsOKxZQuqWVDU4TdcYABDB5+Jhl5OVyUl0VK53MBB5+PwCSu+s6XmDa4q958eC122wdJkiRJkiRJkk4xp0Dw1xda2fD87/hleVNboNVBPBqhsWYJT9csoXTKbG66OovhfVkHGWvghV/8b/74zp4u9huhsaaBQOoNFCT34T6P0LYVC5j3ZC07Oy+I7WLb2mpeWFvNS+Xn8/W5RYztPlM6BnvYvb2J2lefp/bVUlIL/pkbPju+y6DxaO0sf5Y/TruBz6T0XZuHOh7X2f5z8yy1r79K/pe/yhUZ3X8JtW/UsXtaFgO76V/18uoulxzigwZWrWg98HbDn2tpyj+f43r69ttWzW9/tZDqls4L9rBz23pWvLCeFS8tpuBfv8wXxvVwQcbXsOC5Wib/c2Y350OSJEmSJEmSpMTysQj+tlU8cSCMCaSfz5wv5jJ52GAG9t/D7sg7rCgv5dnKJnauXsh9Twa4uw+DgqbFz7aHfoOY9k9Xccnfj2BIvz3s2dXChpqllNaPY3qXoV9vKuiO3e665w+EfoFhmVxyxYV8MjXMwIGwu2UrNctKWfTyena+s4R5v0jitlsuIKUPArmDKsg+2MO2phqW/v9llNdGaCx/jB+9fw3fuXx8HwY27/LCU0uY9vXzjzzY7amasoM+u8467i/WStPaP/H448tojEeoeG4l+d/qIoAbPpKUHe/SVFtF9c4s8rqqcttZw9JaIJTEwGgru3s4lnjNMiqiwJhJZG5dQ23TMqqbziel044zLr+LeZd3+KA31aU9aV3P0/tDv0CYrM98nktyz2D4wCTYHaG5ropnn3+FupYmyn/5CAO/1XOYG69axKKp47gy87gk1pIkSZIkSZIknVQSf46/nSv5w6KGtjBm3KXc9o0ipp0RZmDSAAgkMTB5PPn/9DVu+3zbMJDxqkX8sb6vdr6LtTXvtr2ccRlXzUhheNIAAsEkBg5LITP/C9x0VRZdjkT4UfiggT/+x7K2Sr+huXzlljkUZIxkYGgA9BvAwGEpTLv4Gr5z7dS2gKqpjGdW7Or7fvQbwPAzsrjk2q9y06fbvoedS/7A83V7DrNh7+QVnN92jjf+icf/HOmTNg9xvK6zYBIpky/lq/uHmG2qYe32LtbbMZoxWQOA9ax4s+vvaOebf6EOGD7rfKb1uNM91P6lhjgwPPPTFE1LAiKUL+tp2NO+seGPf6CiBWAQ+V/+Kv9SMJ6UUBKBfm3DpabmFDL3W18iLwTwLi88t/LQSlWAMedTkDkAaGXpwj9RFzvuXZckSZIkSZIk6YRL+OBv26qV1AEwkku+mNtttdfw/CIKQgCtVPy59pChGo/OAAbuLzTas6eP2uxDa6vbqroYwLTLiuhuBMmBmRdyWXvpYd0r1TQdtw4lkfqZDt9D5Zo+OWdb/m4qV+UPAvawoaSM6tbDbnLEjvd1NvjvRvS8QjyJc6dNJQDUVdV1EYZFWPXn9cBI8seG2dZTW9EaXl+xBwiTNyWFsWdnEQB2r6hhwwe97PDR+GA9y19v+3IC0z7HF7q7IJMm8bnPtQehdUtY3tzFOhv3kPkPRYwNAC3LeObVd49LlyVJkiRJkiRJOpkkePDXyoa32quUzphKVk/z6PVLJ2Ny28v4m2/T2Cf7TyJ1/Mi2l1VP85vyJnYfz+DkCG1YU90ePGUxfXJPo74OYuLZ7eMpNq2nMXocO9Uvnezc9sBn9Xr6pvhyABkXf45pASBezZPPrulxmMsjd/yvs51/29r+KomBp3e9Tv+JmeQFgLqVrOpcFdhcS8VGIGUqmcN6HuZzZ00VtQDDc8hKAfa3G13GazV9U4XZpYY1rGhPQqeem0mgh1UHj59EKgDvUtfQTZI7LJc5F7b999f04rOU95h2SpIkSZIkSZJ06jul5vjbsGgeNy06ki12s/u99pepIw87R1tyajpUNkB0FztiQPCounmQlAv+mStqfsHT9Xuoe/5X3P7SSKZddAmX5I9neE/JBsuY/61lh3x60Nx4HW18nh986/kj6lvs/fbA5IyRJB8mAh6ecibQBGxl204gdES7OiKD/24k0ADxzTS3QMbQPmg0KZPLrphE9ZNr2F25iOen3cwVE/vq8j+O11m8laY1f+LxZ9YDMDj/fLK6O/f9xpM1YwAVSxpYXhMhv8N10lS9jCZg7CczSWFNDzvcXxkIw2dMbptL8EC7e6j+yxriU3oO5Y7a+3vaA8kUUnoKTwGGpzAOaASaIzuBrqsDUwq/QMGfH6G8pYEXFiwj6+uHn6tRkiRJkiRJkqRT1SkV/B2TQP8jWDnCjl3AsD7Yb78w+V+7meH/tYDfv97A7ti7rHj+MVY8P4DUT83hq5+bxOATXXcZOJLLIMKOHUDK8epMJ31YITl42qV84c+/4On6XVQs+BPTv1PE2N6c+25C1S5D2L64zrrc3wCGZ3+BuZ8f32PolpGTy8AlS9jw51qa8s9v/5oaWPpaBBjPedlhehxfdH9lIGHypow8pN3dK1ZQ/flMph3H4BcCBE7r/drbduwERna9sF86l8zJZfmvl7GzvpSnV0zm+mmD+qSXkiRJkiRJkiSdbE6p4K/bajeg7pnvMX9JDxvH9x7BnsIM6ctsoN8gMj9/Hfd+NkLd0ld54aVqNkT30PjqE9zdcCm3fa2rOeFymfvApWT0dh9jLuW73+immqnueW7690OrBw+IH8nwjWGGDDmC1Y9J98NaHp0w+XMuZPm9pWxoWcKCsqnc9umRfGJgN3PJHY3jdJ2NveyGbq/9g4yZzCdDSyhvWklt8/ltlXP1Nfw5CmT8PZMHA52HAe1gf2UgQzMZO7iV3fuHdR1xJllJS1jauoalNbuYNuN4hmdx4vt6v/bwIYN7XB6YeCH/Y0Y1D1e2Uvt0KdXnzCYrKUAgBBzPYWslSZIkSZIkSfqInVLB35EbzJBhwEZg/Ts0ManHQrXmxvZ52kKDGNIHw3weIhAmI/8LZJxfRGPZE8x7sYF4/fM8XZXF9dP6MHzqpSFDwkAE3tlMYwyG93DM25rebn81guE95yzHbFvz5rYXoZEM7+vKsuHnc1nBYuaV76LpxWepmHod+YMPE6j1FKoCfX6dddjftlcf4QfPNbDhpVepnf4FMg93mfRLJ3taEuWvvsvSv75LQfJINvxlJbuBaXlZ9PjVfbC/MhBoWcL873WdpNf9uYZtM47DkJlDBrUdM01s2rQHhvfw87St6cD8j8nhw12QSWRecimZbyykNl7Nky/kkHl5mOEjMPiTJEmSJEmSJCWUEz3I5HE2gNQx6W0vt/2F2uYeVv2ggbqatpeBs88k9cCCgQz8RPvLyK72OcgO9WEw1gv9kkj99Be4qD05WdvwTu+37UMpZ05qHzayhlV1PVX97WLtm03tG40n9XgO89hay9LKtr4Esicx9jjsYuxFs8kfCtDAs/+nmp3H3GJfXGddG55fRMFQILqS3z+7ptvrr6Ox2VMZCDT9uYamD9az/PVWCGSRnXmYnH9tNRW9CcI2LqO6p2M8WsnpZLaPY1pds6bHEUl3rl9DIwAjyUjvRWg+OIsritMJALuXLOSFjcfcW0mSJEmSJEmSTjoJHvzB8Ozc9jDhXV54ahnbupkzrvGPz1IeBUgi/5OZHeZRSyJ1fPv8YbXLWNHVMIkfvMuKZe3BWGY66UfYxyGDjnMJXXcmZrUHYHtYsaiUutauV9tdVcrTdW2vMy7IOn7T+32wi+r/81+siAOM5KLzxx+f/QTHc+nstnAsXvssiyqPPfo79uusG+1z1A0Gdlcu4vm1vRiWdcxkPhkCtlWx9MUqlsYhkDWZzB6rWPdQvWJlW9iWUsRtD9zFvM7/fjSHae3HWFH97uH7caT6jWd6ftsQovEV/8Wz3V2Q0WoWPbO+7XXG+UxP7l3zwz85m0vGAOyi/Kky6ntKFiVJkiRJkiRJOgUlfPDH4CyuuLSt0ide/zz3/byUFe9E2N26h3isld3N6yl/fB7zXm4LMgaf/098ZtzBTaRM/1R7qNPA0/MXUF73Lrtb90C8ffvf/29eaAIYRP4Fkxl4YMv1PP29X/DwiyvZ0NzK7vagIR59l9pFT/PStrZtsiaNPO6noUv90vnMP7aFSrQs4zcPth9bdA/xeCu7tzex4rlfced/VBMHAuMu5Z+m9f3cbvFohMaaJfz2vof47YpdwADGXvbPfOa4JYwwMLOIK3MGAHtYUVV77A32wXXWncDEC/lizgBgFxULSqmLHW6LdLJzk4AI5WXVxBlA3rTDhIyxNaxa0RYqpkzrZqjSYCazzmurrtv22ko2dBNuHouxF+6vxtxFxe9+zW/L19MUbSUe38PuaITGqlJ+8sOFbeFwIJ0rZk/tefjSjvqFKfhiYduxNVWz4sQU2kqSJEmSJEmSdNwk+Bx/bYbnf4mv7/odv3y5iXjDEh5/sKu5ywYwPPsLzL1sfIfgrt3gLK7+cgMP/G4Z21pqefbfa3m2i+0zLr+OKyZ2OqXRd6l9+VlqXz50CxhAasEcPjOmq14vY/63lnXxeS5zH7iUjK42OQoDMy7lpit3Mv/pWrZt7+7YIJB+AV+/Npfh3UbF3fUX8v/1Lq7o1OENi+Zx06KudhQm69I5XJl/mHn3jlkSWZ8tYuzq59nQR5Vfx3yd9dTXz3+BzNULqW1ZxuMvZfGDS3uuKx077XyGl5exDSCUy/SJPe9h56plrABgPAXTuw+ix/79VAa+uoTd0ZWs2ljE2F6Gl72WNJ4rvjabHQ8/S/X2CNXPP0b1812sF0zhM1/5EvlHOtFgykwuz1/G/IpdfdFbSZIkSZIkSZJOKh+L4A+SGHvx1/hJ7noq/vQa5TVvs21n+zxyoTDJY7IovDiXaWd0X802MONSvnvHNJb+6WVeraqnscP24zJyKPjsBWQO67zVGeT/y6UE/ryC6oatB/ZJcBCpE7P41EUXkNeb+cmOs+HT5vDds99lxWullK1soHl7a9uQj8FBDD8zg4LCT5E3MUzgeNWHBpIYnpJO1rQ88nImkXI85xDsaFguV322mh8819BHDR77ddatwVlc8dll/OC5BnaWP8sfp93Qc0VkymTyhpfxwjYYOG0yY3v87nZRU7V/6My/Z3JPJXTjJvPJ0BLKo61U/LmWS8b1YrjSIzU8i3+5LYOmVUt49tVqNjRF2qtlBzB4+JlMnjWLz+SNZ/hR7XgAGRdfRl7VEyztzXyGkiRJkiRJkiSdQk7bteu9fR0/2Ldv3yGvGxv7KhiRJEmSJEmSJEmSdDwk/hx/kiRJkiRJkiRJ0seAwZ8kSZIkSZIkSZKUAAz+JEmSJEmSJEmSpARg8CdJkiRJkiRJkiQlAIM/SZIkSZIkSZIkKQEY/EmSJEmSJEmSJEkJwOBPkiRJkiRJkiRJSgAGf5IkSZIkSZIkSVICMPiTJEmSJEmSJEmSEoDBnyRJkiRJkiRJkpQADP4kSZIkSZIkSZKkBGDwJ0mSJEmSJEmSJCUAgz9JkiRJkiRJkiQpARj8SZIkSZIkSZIkSQnA4E+SJEmSJEmSJElKAAZ/kiRJkiRJkiRJUgIw+JMkSZIkSZIkSZISgMGfJEmSJEmSJEmSlAAM/iRJkiRJkiRJkqQEYPAnSZIkSZIkSZIkJQCDP0mSJEmSJEmSJCkBGPxJkiRJkiRJkiRJCcDgT5IkSZIkSZIkSUoABn+SJEmSJEmSJElSAjD4kyRJkiRJkiRJkhKAwZ8kSZIkSZIkSZKUAAz+JEmSJEmSJEmSpARg8CdJkiRJkiRJkiQlAIM/SZIkSZIkSZIkKQGctmvXe/s6frBv375DXg8eHPpoeyVJkiRJkiRJkiTpiFjxJ0mSJEmSJEmSJCUAgz9JkiRJkiRJkiQpARj8SZIkSZIkSZIkSQnA4E+SJEmSJEmSJElKAAZ/kiRJkiRJkiRJUgIw+JMkSZIkSZIkSZISgMGfJEmSJEmSJEmSlAAM/iRJkiRJkiRJkqQEYPAnSZIkSZIkSZIkJQCDP0mSJEmSJEmSJCkBGPxJkiRJkiRJkiRJCcDgT5IkSZIkSZIkSUoABn+SJEmSJEmSJElSAjD4kyRJkiRJkiRJkhKAwZ8kSZIkSZIkSZKUAAz+JEmSJEmSJEmSpARg8CdJkiRJkiRJkiQlAIM/SZIkSZIkSZIkKQEY/EmSJEmSJEmSJEkJwOBPkiRJkiRJkiRJSgAGf5IkSZIkSZIkSVICMPiTJEmSJEmSJEmSEoDBnyRJkiRJkiRJkpQADP4kSZIkSZIkSZKkBGDwJ0mSJEmSJEmSJCUAgz9JkiRJkiRJkiQpARj8SZIkSZIkSZIkSQnA4E+SJEmSJEmSJElKAAZ/kiRJkiRJkiRJUgIYcKI70KNYC7UVS6nZEeDMvFnMGB3odtVITQUVdRGCaXkUTE8m+BF2szuxTVWUL99EbNRUCs9LJXQiOxNtpLJiKas2NLN9a4RYMMywEclMODeP/KxUQv1PZOckSQfsqGdxxWqaSCb3gjzSu7t57I2y7vUK3tgKKTn5zBxzQu8y7eI0Vb/G4vVxhp2TT8Gkj7ZPsa2rKX+9nl2xXm7QP3gSnTtJkiRJkiTp2J3cwV88wrJFj7Jg/VCKzpjKjNFDu1uRpuoS5j9RT7gojdycZIInQZAV3fAav3mkgnhumBm5Jypci9O0vIR5Dy5g1Y4uFi9cwG8mF3PzjXOYmRb4cJtjfnB7Yh/+StKpKrajjpJHHmdVvxyG5UwlPdTNH73sbaGm9FEeqQow86YcZowJnfg/etkbY8uyZ3hkUTOZ101h5qSPtk/x5ioWPFxCU6+3CDDjZDl3kiRJkiRJUh84uYM/HbPY+heZ96MFrIoBoQyK/mEW2RNTGfZBC2/Xraa8pIzamhLuuSfG3fdey4wwffPg9gQ//JUkffwEknOYc/3Qgyr+4rvqKXuqggZCZF9SzIxRHYLU/kFSvD9JkiRJkiQpgRj8HUehsbP4ynXjiI0ax+ATVO23pXppW+g3upC777n2oAee2bn5FF+cw7xv/5TSTaUsrLiY7OLUgx+A7u2DbvRFG5Kkk1//IKNyL+e6EXGGnTP0Iw/UgiOmUFQ85eAPI0t5u7SChh3JnHtRMbMndT9suCRJkiRJknSq+5gEf3Eia1bzxsYIweHjmDAhjZQhBz/4i25ppGlHjOCINNLDnR4KtrbQ0BAhFgyRntZhGNFYCw1r61n7TjOxfkMZdkYak8enEmp/0hkcksrEc4bCoKEEgNiOZhq2RGFQMulh2N5Qz7qNjezqN5RhKWlMnvjhtgfsjdO0/i0atrSwfUeMQclpTMgYx7D+Eba8EyU2MEx6WjcPV/fG2L6lBYCUnDwmj+jiYeeIqRRfNI7SJ+qprXqLLXkQ297M21vbyiUiW+qpfTPGoL9LZsLo0IE+RTbVs7ahme07YgSHhElJH8eEMW39iEUaadjSTRvD4zRsbDuXKWnJhwx/Gt1cT9MuCI5KI73DdxTdUs/a9e3fUTiZM8ecxYRRPryVpO7EIo2sW1fP2y0wLG0cE8emEk7qsMLeOJFNm9geCzIsvdMyILajkYYtMRjU4fcfYEcztXX1vL0tCqEwZ3b4/YcAg0edxbkDYwRHtH3S8f46qn+Ehg31vL05SiwU5syxGWSmdTEUdGsL6+rqadoaYXs8SMqYcUwcm0xoVzMNkRjBcBrpXd3TemNvlKaNzUT3Bgmlp5KSdOgqsUgjDVtjMDDMsL0Rtu8NMiwtlTAtNLz5Fms3RwmOPotzz+7ivn1AnOiWTW33rt0BUiacxcS0oc6pK0mSJEmSpOMqsYO/1mYW/+HXPPTUaqKdl43O47qbr2X25KFt8yT9513cWdpC9tyHuPuSg6veYu+8xkM3P05tWjH33X8V2aEo68of56H5ZayLdWo3rZBb77iWgrQAkeoFfPu+CuK5N/Lw/8qH5Y9zy4NLiQ1JJaW1kaZO2wYnX84dt85mxv6HmTvqWPjgvTyyvHPvA0yYnMy6mkbIupZ//34R6d09eGx/wPg+EAMOfbwaIGVyPgXTQ8TSk9j62q/4zu/qDixteuFn3PYChC64kd/ckk9oaxVP/vQBFtTED2kpnH8tP/hGIcFXfsUNj3Tdxvwrojz0rUepHVHEfQ9dS/aQDg3sbeGNP9zLPS9HmXHTQ9zx6WTYUsWTv/oVC5a3dNpbiBnXfJNvXz7Fh6iSdECcpmULmTf/GVZtPXRpePrl3Py12W3V3631PHf/HSzYOI5rHrqHOQdVwsXZvuz33DKvitCnv8kvv5FHON7I4id+xUOL6g65p7b9/hcxISnK2pJ7uW1RM5nXPcR9xaED99dQWipsauy0bdtv+c2XTyHc/lseXV/GL3/4a8q3dNpJMJXMtGZq18eZMOceHvxSxtFVFO6NUvufd3N/RZTML/+Y+2aP61Tp3kLlY3dxz8tRsq+bS0bZ/8dTG8dR/MUM1paUUtvp4IPjC7npm9dSMKbDPLkVC7j/5yWHrMvofG6641qKxjjvrSRJkiRJko6PxA3+Yi0s/s3d3FPaTOjsQq65KIcJySFikUZqK0pYuGwpj9wfIuXHX2XmiCNrOvpWCQ/NK2NdOIfZ180ie3SIXZvfovL5Eso3ljHvtxlk3lbI6d01sKORpqRxFH2piBkTw8Q2r6TkiVJqa57hx79L4ze35BPe20z5ww+0hX6hDIqvvJgZY0LEmldT8lgJq2oaD9/R/iFGTcogRDORF37FQ8HZFOXncO6kgyvtQlnF3JpVTNvDynXMzIG36+poiALhcWSmDyVl7FCCsWbKH/kZC2riBCflc/lFU5k8AppqV1JaUsG6ikf55aTx3DzqrG7bCBDp/YmONbP4dz9jwfIoEz59FbPz0hhEhLerKlj4wmoqH3uUJ8+6h+uyfIAqSQCxTa8x/6fPsCoK6RdcTnHuWZw5BLZvfovKF0soX/4M9zyczC9uLST9iFqOs+6lR7l/UR1MLmLupVNJCcXYvraK0v9TRm3Fo/xyUgb3XZbcbQvRTY0wJo85l+YzORma/lLGkwurqHzsp/wy/GNu/XQywa1VPHZvW+gXnFTI1ZfmcObwINvfKuOxJ0Fo/QMAACAASURBVJZSu/5YzxAQTObcwjzCFWXUvrKUdRePI7PDbSS2dTXly1oglENBVpimMmBvPSUL6gmOz+eai6cyYXSI2LZ6Fj+3gPL1Zdz/82RS7rqczFD73LoPllAbg1BWEdcUTSVlYJS3q19j4aIK5t0eh3tvpGiMVeuSJEmSJEnqeyd98NcWnrVQ/psHaFrU3d/2x9i1of6gT6JrX+Sx0mYYU8x377yqQ2XZFGbm55D+4LeZV1HGk+WFnPvF7h9UHirK2yuXsg6YcOkcrr6kvVIgJ4eZ54TZfvOjrKpeyqpts8jtto1xXHPPncw5e/+Txhxyx4S4+TvP0FC9mrU78pm8uYwnX2mBpBzm3v8tig88IMxhcnKA7373Gdb1orcp583h65+u4/6Xm6lc9CiViwBCTMjNJz9vKtlZGUwYHTowRFtK/lXccV6UVb/7dlvFxmU3ct/stgrI2KYyFq+IQiiHm279GgWj2/uUm09+ZpCv311G7Yr1cGcPbWys76anXYjUsbgqCqE8rvxS8YGAdkZuHmf2/zZ3ljSybEU9V2ZN6aKSUZJOca1V/P7+eykd2M3yPVHerunwfm+U2uefoTIK4aJv8uO5eQeq6MjJoSD3LILfvpfSZc9QsnoqczOPpC/N1Ly+mhhDKb5yDsU57b+60/PIHh3jhp9UUPv6ahouLuy+jdFF3HfPtWSH299Pn8rk8L3c8MhqKpesZvunZhGtWEjJZuDsOdzXHqS19T+DiYEot/xuNZ0L7Y9G+Ox8CtPKWLi+gsV1xWTuPx7ibP/LUip3QOiCWWSHB9DUof933HUtM/b3nxxm5mYw7Pa7WfhmCSVVhWSeB6teLGFVDELnfZWHvllIevtQojNy88gd+wA3zFvKY8+tJnduzoffjyRJkiRJktRH+p3oDvRWbHMdq6pXd/OvjnU7Oqy8N0rNf1fQAGRfXEjmkE6NBZPJ/XQ+YWDd0tU0tR5JT4IEB7Y9IFy3pIzKzR8OeRkcNYWCohxm5CQT3NtDE2fnMWPswVFVKP0sJoeBHZto2vEe2+tW0wCE8wvJTzu4KiB8TiGzL+hl1BVMpmDundx3fRHZ+4M6oqxbVspjP7+XW77yZf7HrY9TvvGQwVAPtRdSzs1h5kWzmNhpHsRgINAW0v4twq6ejv1IBEMMCgLR1ZRX1BHd327/EBNzCymYnsPEQW39kqRE1LSmu/vealbV1B9cQx2tp3J5M5BK0YVTDg2VRmRQVDAOaKbyjU0f/qb2Rr8AwaQA0ELlK0vbqrnbDTs7j4vzc5gxJtjj73FKXh4TD7ofB0jJGEcKENvaTCQaYW11PRBgxsX5TDjoNhdiQuHlFI1uexcDDh1w+ggMOYuCCzOAZsoq6ojs73cswqqKlcQYSv4FU0jp8PdGEz5T+GFo2bGdwgwgyhvL64ns2ERlVQswjuLZeQdCv/3Hm/73s5gRgsiypaw9ggJ4SZIkSZIkqbdO+oq/9wEYStGd93NT7tBu1opTu+AObnmivZos3sy69c1AMhMnDO1yDqBQ6llMTCqlcssmmnZxBPMEBUjPK2Tmf9axeH0p93ylgsyiIgrOmcKM86dQdP3tFLWvGdnQdQvBcDKhziN89Q8wKARE4sTiMZq2tM1pNyw1+dA57IJhMnMyCL5S1bvKh2Ay2cXXkl18LbFII+vW1bP2zdVUvv4alRvjRGtKuP/G1az7X9/k6tzkbs9FcEwhc+8shFiUhvVVlL/5FrVr6mmKtNDw1/oPqyL6ypAMCgpTKV3YyOJH7mDxi3nMviiHzKypzMy5nFtz+nqHknQSScrh1p9/68Pq6s5ijZT84GbmV7W/3dHM29uA8FlMHt3VH4eESMkYR5h6tm9sZufetN73JZhM7kWzCC8ro+nlX/OvFaUUFOeTfc5U8nPyuO62vLb19kZZ1U0T4VFhAp3uZ4GkoW0V27E4sfejNG2NA8mcmRw69F40JI3sc4ZSsrnznK9HI0D6ebOY8WQdla+/xhv/mEPBKIhtrqK8Og6j8yg4eyjQ3L7+UCZP7Or+GGBYehph6oi8s4nI9hBN2wCiNCwtZeFfO313uxtp2gtE6nl7R/zDOX0lSZIkSZKkPnLSB39HZW+cXbsBQgwKdB1jBZMCbdVksSi74nGGHabJjgFbMK2Qm++BQfMfpXRNlNrSZ6gtfQYehNDZhVw553KKp3c/fGggGOh+/j8A4hBr2+OgUFf9D3D6kDChTv06tNMtNGyKECNESloyoSAEw6lkTk8lc3o+xV+6lsiapSz8za9YWFPPwnmPM+GhGynods7DOE2vL+D+eSXU9qJAsGu9j1jpHyL7ytu5e+CjzH+iiqZNS1n4u6Xty5KZcdnlXHNZIRM6V2BI0sdRLMquGDA8RLCbISSDSSFOByLvR4nvO7Lmw7lX8eN/C/HLR0pYFamn/Kl6yp96nHkEmJA/myuvLGJmD1lit3068CreXjEYYtDALu4V/QMMC4eAFoLAsUZmweQcCs4LUfnKUsrfaGRmUTINVa+xKgbp+bPaqhMP3OtChLoZcjU4ZCiDgEhrlFgrbd8BzSx+agGLu917lEhrrA+OQpIkSZIkSTpYYgZ//QMMGggQZfuurh+sxVrjbQ/ngiEGBXp+8BZvbaFzzhWaVMhND83iK5s3sXZDPW+vq2NxeRmr3izjke/XE3/gzgOVf0cuQLD9oeeu7V0nbO/viB7Sp85izSv5zbd+TWW/HG6a9y2K0jofZ4DwpHyuuz3ErpvvpXTrW9Q2RCnopgIhsuz33P7DUpoIMKFwDldePJXJY1IJhyC25hluuXlBr+Yd7NbeGLt2dDqqpGRmzLmd313WQsP6etY2bGJddQUlr9RTufDXrI0EefCG/IOGY5Okj6VgiEFJQDTSHj4dKtYa5X0g+IkQgdN6bi76tygx+HAO1f4h0i+4ivvyL6dpYz3rNjTSsGYlZS9Usa5iAfesi3DfvXOOvv/9A5w+ECDC9r91ce/eGz9wj9g/1Ocx/fQHkzn3gnzCr5RS+cpKGqZNobKiDhhH4fmpneaOjRLd3XUzsR0t7AJICkFSiGAQ6DeFa26d02F+4U677h8ilO7stJIkSZIkSep7p8wcf0ckkMyE8clAM29UN3YZkEUb32JtKzD2LM4cFID+bY8PY108LN35bjM7D7ypYt7/+4989vK7KdkIodHjyD6vkOIvfZX7fvZj5uaGgHqW/bX56Ocf6hdi1PhxBIF1b6w+aC4lAPZGaVhXf9hhPoNJYYaFgNZG1jX1EBP2DzDocEUHe1tYu3wpTcCEOd/jx/+zmJmT20I/gPjfImw/TBMH+tWftmHdOs8FFW9pH+YNYA+bSu7gs5/7R748v4poYCjpk3MoKCrmun+7h4fvLCIdiFR1cX4k6WMoGE5jwhnAjtVUru9qOMwoTXVt8wKmT0xjcBDoDxDj/XinO8reGNu3NB94+95bC/jXz/0jn71xAbWtIVLGT2FmYRFzrr+dX/yyvVJ8cxWVTe8d/QEMCDNhzFCghTfeqD90DsLWCOvaj6svKv4AwufMomgMUF1GaXkZZW8CWfnMPCSUa6FmbXMX99042xs2EQFCI8OMGpbMmWHgAwidMY7MszMO/jcqSulP7uCGm3/Gfzcc0yyFkiRJkiRJUpcSM/jrH2Jibg5hoOGFhZSt7/RwLdbMspcriADZ501hVCjIsGFtD/ma1m9ie8cne62NVL688sPwMJjc9mA1Vs+qdZGDHwKGkpk4pm0ewtgHx3YIwzJyyA4Cby7ksZfqDnoAGl1TxsKXmrvd9oAhqWSfEwKaKfl9CasiXayzt4Xal0p4cTMQHMeElIMfdsY++PAIY61t5zE4KHTwPE2tjZS90HY+u9KxjWBoKMOSgEg967YcnNhF/voa/71+/7sBDBo9jjDQ9OZbvH3QqgGGpZ9FShKwN3ZogChJH0ehVHJzxwEtlD5dRu2OTsu31lFaXg+kMmNqKqFAiGF/FwCaWbeh5aD7Way5itKKD8PDwNA0zgwBm+pYu+Xge2pwxDgmJAPEiL1/DP3vP5SJOVMIAQ0lC3i6umN4Gaeh4hmeXnMM7XclNI78wgygkZLHSmkgwIwLpjIq6dBV1/2x7ND76I63KC+rAwJMPmccoSFpZP/9UIitpnz5poP/H2FvlNqXF1K6BZicz8x0h/mUJEmSJElS30vMoT6B8JRivlK4lPvLqph/+71s+VIh2WOSGdS6iWUvPcOC16Nw9uVceUEqQSDlrCmkUE9T2a+Zf0ac2ecmw9Z6Kl9eyMKqDg85T0/m3MIcgtVVLJ7/M34fn83MMW1h2a5NS3mypBFIZcY5yQR6WwLXheDoPK68soJVj62m8pE7uOGVKYwaBLwfZW1N/WGH+WxrJJnc2XOYUfUoletLuO2rqym4pJCZWeMYdnqM7RtWs/ilEsrXtB3fhOJickcHoD8M+ru2Y1r3/AIe2TuFCeOzmDQ+FcrqqH3iUZ4MX05uOE7TxtUsfv5FFm9qP0cbK1j4dDKzPz+rizamUnBuGtkZAcqX1/PY/McJXV3IxGCUpjVLWfgfZTR16P7QjDwK00pZuP4Z7p8f5LpLpjAsCMQi1JQuoLIVQjlTmNDNUGqS9PESYsLFcyh+/V5KahZw2/eaubo4j4kpIWJNqylftJDyLZBefDWfnxiCYJDJWeOgqo7K3/6K3wfnMPMM2PVOHaV/WMDiDsFhYMQUCs4byuKXVzP/p4/CNYVtc+B9EKNpZQlP1gDhKWSnfQKqjv4IwtNnc815Vcx/vY4F372VyslpDDod2LWJVWu6qmI8VgHS8wqZ8WQdla1AaCoFWcldDyG6uZR7vhfn6tn5TB4J29+pY/FzCyjfCKQVUnxeKsH+MOMfZjPj9UepfORnzOt/NcWTQsQim3jjlRIWVDQCQyn6hzzSuwgXJUmSJEmSpGOVsMEfSckUzP0eJD3A/S+sZuHDq1nYYXFo+lX84H8Wk9keGoXOKeLqwqXcX9ZM5RM/o/KJD9dNn55DfHlVeygVID3/auZWNTLvlToW/vzeg9qFEDPn3sgVk0PEKo6h//1DZH7xdh6eWMaCJxdSWrP6QCiWXngVXxlTx29+t5R4MNDjcGehSUV8+6dDefq3j7NgWT3lTz1K+VOd10qm4Pob+folGYT6tx9jbiEznn6Uyq1VlDxRReiCG/nNl+dwzRs/47Hlq1nwk9UsOLB9KkVz5zCh+lHmVzSzuGQpMz4zi4JD2giTOy2f/H+cTenqBdSuL2P+98s+7EY4gxnjG6l8s71GYsgUZl9/OTU/fIbaigXc0/l8ji/m29fPcn4/SWoXHJHDdXfeTuinD7CgpoxHHuzwG0uAzC/ezq1X5hAOtr2fUDCb4v++l5KNdSycd3eH+1ky2bkhapfVt73tP5QZV15L8ZqfUrKxjPl3d2y3bf2CL89mxgioPZYDSEql+N8eYmL5Qp58uozKmtUH2p8556tkR55hfmkznN531XLB0VMpOn8olWUthM/L59zkrtoOkD4pmS1rynjkJ52OfVQ+N91+NTPC7e2NKeLbd8GPf/go5Q/fS3mnlibM/hrX5Cb3Wf8lSZIkSZKkjk7bteu9fR0/2Ldv3yGvBw/uPNfNRyTWQm3FUmp2BDgzbxYzRnf/oC9SU0FFXYRgWh4F0zv8tf7eOE1vraSyuo51DRGCyePIPGcK52aNa3/w2cHeOA0rXqSkbDVNsSDDxkxhxqw8ZoyKUvnKSrYHx5H/qSnt28WJ1CylbOlbrNvSQixpKOkTzuLc6Tlkj247X7FNVW1DfY2aSuF5qbCxirKqTQTPmEpBburBFQWxFla9upS1u0NMzs8nM9hMwztRYgPDpKcNJRiL0tQc5fRwMuFQnHVP3cENj9UTLrqdX87NIdyfw4puruONv77F2rp6GnbAsNHjSB+bxuSzpzBh1KHnNrajkdrqt3h7a/TDPu+N0lBVQdmyt2iIBkmflEN+/lQmjAhAazO1VXU0BVIPnN8u2wBikTrKnytjcX2E4JA0Jmbl8P+cdxanb1xKRV2UYTn5ByopiTZSWfYaqzY00xSFYaPSmHBODrnndvEdStKpbkc9iytW00QyuRfkcch0c/vtjbLu9Qre2AopHX8zAVpbWFe9kjf+Wse6rTBsfAbZWVPJnjT00Gq2WDOrXi6ldPkmdgXDnHn2FGael8eZH6ymYukmSJtKwfT2e1ashXXLXqPir400bI0SHDKUUWeMY/L0PGaMCQFxmqpfY/H6OMPOyadgUpCm5a+xeFOclKx8Zo7vdDCROsor3mLXwLb7a2hHIw2RGMFwGukjAsSiLWzfEWPw8GRC/Vso/8nN3F8RY+ZND3HHp3sZnrU2U/nKUt6Ohdvur+HOx99IyY9uZf7yEMXfv5+504d+uCxax2O338GC9anMeeB7fH5gPRWvraR2U5TgqLb/n8jNGke4i+q9WKSRVVUrqXmznoYdQYaljSM7L48ZXX0HkiRJkiRJUh85uYO/j7HY+hJuufFx1oXzueOBG5k5qsPCSBXzb72Xks0BZnzjfu4oSvUhoiTpFBen6eUHuH5eFUy/ll98p4j0Dje32OYK7r/pZyyOjuOah+5hzqS+qfqLLHuUW+4upSmtmPvuv4rsjsNHHxT83cM1Z/v/Q5IkSZIkSTq5Je5Qn6e44BlTKJgM62oq+OXDacSKp5Byeozt79RR/ocFLN4MjJhF0bmGfpKkRBBg2Dl5ZIeqqFz+ex76jwBX5qUxqB8Qi7Bq0e9ZHIVQbhEzxxxj6Lc3Sm15Gas2rKZ0URVNBMi+tPDA8N+SJEmSJEnSqcrg72SVNI6L/+UqVt39OJXLFnD/sk7L0/KZ+82rDq4ElCTpFBYcPYuvfGU1a+dVULvw19x58CS6hM+7im9fP+ugSsCjsjfK2xULeGx5HICUT1/L1y/yD2kkSZIkSZJ06nOoz5NcLFJP5bIq1m5oZkskxqDRPcxRKElSAohurKJi+Vuse6eZ7a1BUsZnkJ01hexJyX0UzsWJrF/NG2siDBozheyzu2l3/1zD0RCT8/PIDPfN8KKSJEmSJEnS8WLwJ0mSJEmSJEmSJCWAfie6A5IkSZIkSZIkSZKOncGfJEmSJEmSJEmSlAAM/iRJkiRJkiRJkqQEYPAnSZIkSZIkSZIkJQCDP0mSJEmSJEmSJCkBGPxJkiRJkiRJkiRJCcDgT5IkSZIkSZIkSUoAA050B3pj9+7d/O1vf+O9994jFoud6O5Ikj4mAoEAn/jEJxg6dCgDBw78SPftvU+SdCKcyHufJEmSJOnYnbZr13v7On6wb9++Q14PHhz6aHvVQTQaZcuWLQSDQYYMGcKQIUNOWF8kSR8vO3bsYOfOnbz//vuMGjWKUOijuR9675MknSgn6t4nSZIkSeobJ3Xwt3v3bjZv3kwwGCQtLe2E9EGSpE2bNhGLxRg9evRxr37w3idJOhl8lPc+SZIkSVLfOann+GtpaeH000/3wack6YRKS0sjGAzyt7/97bjvy3ufJOlk8FHe+yRJkiRJfeekDv7ee+89Bg8efKK7IUkSQ4YM4b333jvu+9m9e7f3PknSSeGjuvdJkiRJkvrOSR38xeNx5zWSJJ0UhgwZQiwWO+77icVi3vskSSeFj+reJ0mSJEnqOyd18CdJkiRJkiRJkiSpdwz+JEmSJEmSJEmSpARg8CdJkiRJkiRJkiQlAIM/SZIkSZIkSZIkKQEY/EmSJEmSJEmSJEkJwOBPkiRJkiRJkiRJSgAGf5IkSZIkSZIkSVICMPiTJEmSJEmSJEmSEoDBnyRJkiRJkiRJkpQADP4kSZIkSZIkSZKkBGDwJ0mSJEmSJEmSJCUAgz9J0klv27ZtLFy48Ki337hxI6WlpX3YI0mSjh/ve5IkSZKko2XwJ0k66S1ZsoQ//OEPPProo+zbt++Itq2vr+f73/8+//Vf/8X7779/nHooSVLf8b4nSZIkSTpaA050ByRJOpzi4mJaW1t56qmnaG1tZe7cuZx22mmH3W79+vXcddddDB06lLvvvpvTTz/9I+itJEnHxvueJEmSJOloGfxJkk4JX/ziF0lKSuLxxx8HOOxD0DVr1nD33XczcuRI7rrrLgYPHvxRdVWSpGPmfU+SJEmSdDQM/iRJp4zi4mICgQC//e1v2bNnD9/4xjfo1+/QUatra2v54Q9/yOjRo/n+979PKBQ6Ab2VJOnYeN+TJEmSJB0pgz9J0inl4osvJhAI8PDDDxOPx7nlllsOegj6l7/8hfvuu4/09HS+973vMXDgwBPYW0mSjo33PUmSJEnSkTj0z0UlSTrJXXjhhVx//fVUVlby4IMPsnfvXgCqqqr40Y9+xNixY7nrrrt8+ClJSgje9yRJkiRJvdX/O9/5X98/3Eqnnx78KPpyiK1btzJixIgTsm9J0slt/PjxjBw5kkWLFtHQ0MAHH3zA/2Xv/uOiPu987783ZL7R/RLDUDtgAM0IoiBHxAjcruOmcNpDTrvsIyune+s5NT56Ytquab3Nj03iHZNsrbsm5oc+ktYmJ9quSc6RbYt1y715hFNvWI/D5gZMEA8FRYeJAnGctQylTGK+s7T3H4MKIz9mUNRMX8/HI4/IzHeu7/W9rut7XfO4PnNd3x07dig3N1dPPfWUbrvttmt+zusxLjH2AQBGcyPGPYlxCQAAAAA+a9jqEwDwmfWFL3xBt956q1599VU1NjaqoKBAjz32mGw2243OGgAA1xzjHgAAAABgIgT+AACfaS6XS4ZhqK6uTo899pgSEhJudJYAAJgyjHsAAAAAgPEQ+AMAfOYVFRWpqKjoRmcDAIDrgnEPAAAAADCWW250BgAAAAAAAAAAAABcPQJ/AAAAAAAAAAAAQBwg8AcAAAAAAAAAAADEAQJ/AAAAAAAAAAAAQBwg8AcAAAAAAAAAAADEAQJ/AAAAAAAAAAAAQBwg8AcAAAAAAAAAAADEAQJ/AAAAAAAAAAAAQBwg8AcAAAAAAAAAAADEAQJ/AAAAAAAAAAAAQBwg8AcAAAAAAAAAAADEAQJ/AAAAAAAAAAAAQBwg8AcAAAAAAAAAAADEAQJ/AAAAAAAAAAAAQBwg8AcAAAAAAAAAAADEAQJ/AAAAAAAAAAAAQBwg8AcAAAAAAAAAAADEAQJ/AAAAAAAAAAAAQBy49UZnYDzTp0/X8ePHb3Q2AACQFB6Xrsc5GPsAADeL6zH2AQAAAACunT8aGPj498Nf+P3vf3/Fv2+/3by+uQIAAAAAAAAAAAAQE7b6BA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tx6ozMwLqtP7e4GtQWsiY9NMJXlWqH8mbapz9eUCMl35LDqu0NKXeTS8rnmjc7QdRXobFbbR5YS78pTfvpnU97oWgAAIABJREFU9NovttegqVxXsXLsn822GDzbobaObvUO2jU7J1s5sz6j9TGawaC6ftWqM0FDsxcWKGPGNUjzgl/tx7zqvcWh3EVOmf5m1R3plpWyRKXL0hRd6YXkO3ZY9Z0hJS90qWTeDSjzwaH2229T1rIp7ktH3Csu5din7lQ35HzX1dSOHbH2zcHTDapt9stIX6KSpWkyxjt4MCRfZ6s8pwOyzHRlLcyO/p6MuO/sv4v4e9wTX8nqnsx9i0mz+tTibtCpi/fk9Kurv5tZXI+pAAAAAADgpnRzB/5CAbUc2KO9ndEc7FBFdnGMk9U3aLI96FX9oVb5EtK1/J4CpU5TOCDxXqV21/Qpf32eCuea40+YXgvXaqL/atMZDOpM7R5tPeBXzrodei79Olz7VAj51Xhgjyo707RqXsFnMvAXPLlfTz9cqfahv1Pve0bf/3qezIQbmq1rJ+RX/Y9f0t6TDq3a/rzW5l79PW+db9W+515Tk1mqLa98S1kfHtYbu90KFdlVWJQWXdkNWjrXuF+7D/iVsy5Py+fdgHvgYn970qFVmbH2peMYrb8L+dVYtUeVp51au+A6BMmv9/mup6kcO2Lum0P67cla7d7dLFupQ0UFaTLGbP8hdR18Ud9+tVnhn/aYKntqhzYuS4oqa5H3XX5w5N+FY2Z09HE/OJn7FpMX8qvpJ3tU1R2+JzOnR1t/ny1xP6YCAAAAAICb0s0d+Bsm456VKp1raszp2gRTWY4YZ4pu0GS7FfCqZvdbajJLNbtoaCL8RggF1FK9R3uPO1RxNRP91yod3FiDfWp7993wBOWMPJV/uUAZ2XbZmKDEVbhp+jvcXIJe1f4iHPQz5rm08k/mKyvlOowdN0OQHX8YGFMBAAAAAMANctMH/j6VJCUp9557taooupUAkzI4dUkDnwmhgDyn+yQ5VP7Io1q/lO3IJsO8a4UeXOeUleLU7dFO8CYYSilaqXUzQ0pemHRjAhE2u/Lve0Dr+m2x/4gCiJHV3y3POUkzirXxyQ0qSbkBmRg27k/qvgXGw5gKAAAAAABukJs+8Ber4Lke+fotGTPTlZIQUNeHXp05G5Rl2jX7rmzlDD2jyAr0qOucX2fOhzcZC5zzqv24pcQ7HMoc/vyVC33q+tCrU90BGUnpysx2KnXG5VUJVr9fXeeCMmY4lJFihp/l4vFLKXnKnxcxgT8YlO+0X+e6etRrSbrFrzMnO5RsN5V858gJoVC/f8y8R7L6/eryeHXq1yElpzuVdVea7OOuqgkpeLZbZ3xe+X4jSUH1fuhVu81U4sx0ZYzYBi+kwMlWHT0dkPE5pzIz04ddf5TpXOhT14fdOvORX70hKdnuUOrc+cqMeUvQkALd3eq1DCVnOGT8xq9Tp73yBSwZdoey5s0fkffhbSEjcmu/C33q6grIMkxlpDuk4LB6tEu+bq88H/plTXdo9lynMlPMS2Xt6fDqzK+DMuzpyprnvDLti6w+dR0/oVNngzJmzdfiBWkyx4qnDIYU6PbqlKdbvdMdyprrVEbKsJUoF6990FByeprsGkq731RWQZ4yJpxPnKAeu7t1xtehM+cvZt2r9pOm7Hc6lTpK2qO2+6FnGGUtzFPmOCt3YmmvVqBHHo9XZ/o0+rFjlUs0ZR5pojqIkjEjTVkLk6TEJFlnvfINSIY9XRmjtfdh7XDGzPlaPN2SMdOIua1fKq/+Hnk6uuXrC8q6xa7UTKeyZpmy/N3q/UQyx6hPSVKCqdTMbBmfGEpOtIXb7+lw3lJn2WX5w2Xju2AoeVaacrOd4/cz4/V3nxt+nKXgueiuL3yNsfZ3kfmK7Xzj3zuKqKsr82L196jrnCUlRowt/X61D/UlMu2aneFU5pzRg76xXHMsY8eE1zaRoF/tv+rQmX6bkuc4lT83iocnDgblO92jcx965bsgabo00NUhTzBJyTOk3kDwyrKSws8D7O5WcKicJxNCGXfcH3bf2hTRx12LMWGy/YvVp67ugKwEuzLSk6RgjzzHvfLd4lRRwdCWpNGmPRiSr/OEus71qbffUqIj/J0mOSGgcx8FZU0Pn+PS56IYu6P7DhRS4PQJtZ30y5qRrqwFTmUMy9ZEK+Cibv9Wn7pOeXXqI7+sW5KUfGe6cueOMgZEe9y4ru2Yekks35cu9MnT4ZXvfEC9IUOpc5zKusshc8CvroB15bhzjcY4AAAAAABw84uvwN9gn9p+8l09U9MnMz1N6u5RcMQBpgrXPqqHV87XwKEf6tu7Oy6943vnFT35jmTes0FvPOKSPdihql2vaLfbH3ESm/JXbdITf5knuyH1NlfqiRfcuv2La/RnCbXaXdMjSTKKvqXXnypV6vAJrf4OVT67TTWBob8vtGr3ls2SnFr70mPKHHr51C9e1NpdY+U9T/ahNIOdtXpj5x7VdIZGZjHBqfK/flTrXI7RJ3QGA2p8Y7O2N178XFB1u7aoTlL++h3a8uU0GRf8qv+H17Tjp60R+ZA0q1jrHn5AFfOtCdMJHqvWjufeUlN/ZCKm8tc+qqdX5kU/gXvBq19s36zK0zalzjHlO9038n0jWxVPbtD9RQ4Zw9rCpWsadqj10WHtePgttaeX67nta5QyVI+huQXKCTar5dzIpDPv26DVdxzWjr3NEeWRpvKnNmn9Msew14LqOvSWHnm2Vu0RhWfMLdXGRx9QyZyhyTirT00/+aF2VDYrMPJQ2Zet0dPfKVfOjKFrf2mzKruztWpdnjxv7x8qU4cqtj+vdWM9qy6aesyy5N69WTuPXKxHv2p2blGNklT2zHZtHGWl7cV2byxbqbIEtyoj7xN7nlZ951taXXS5DUbfXkPyNVZp5679ajl/5SXZl67Uw39VocIU2+VyOe1U+Vezdaq6ZuIyjxRtHUQpcKxSTzznVqjoIT2Vd0jP/qhVRsED+v5TZcoYMVkdUtcvX9E3Xm+V+aff1EN3/Fzbq4eepfalYPRt/WKZHXpTz7xQo67IDKVkK/OTDnn6k1T+NzvGXnVyoVs1Lz1x6fmHq80G7Xhsj9oHk5Qxs09dkXUxp1SPb3pAJeljlOt4/d3frR16sVs1rz6svRNe31X0dyNEf76o7p3cpGH9klNrd2zVqnkjfzjR2/imHtnZLPOLj+oH3ymWPdSj+rd/qB0HOq5I1+56QN/7Tpkyzcldc7RjR9TXNgbrbIPefPU1VR2L+HR6scoX9MmSxt6Wu79Db27eprqLY0KgQbv+pkGaVqBv/Odb9fc/apLtnkf1xiPFl/MrScET+n+2bVFVt1PrXtmq8pijFSGdG2fcf7H4Az2x3a1Q0Qa9/pRLulZjwlX2L9bZBv3gsT1qSS/T+hV92r+3QT5JmlGqLTtXSf8zyrT7O1T18jbtPhJZ4zZl5jrkaeuRFj2g//Y3ZcowpEA0Y3fCBN+BNjrV8qNXtOtgz9BzHIelUeaScUXjGynq9j8YlKfuLe3YVSuPFZFIeqke3zzUT0V73HimaEyVoi/zi2Xzg799TXUR7VJGmnLS/WrvDClz1Va9/LVsGdd4jAMAAAAAADe/+Ar8DRPs7pHmFGvVV1zKdUi+/12rfVXNatr7kn5g/1utnTlfywukMx0d6gpKsjuVk5Gk1LuSZAz2qenti0G/NJV8rVwlWXZZv/aq/t0q1VVu0dOhZ/S9+/Munc938C3tHvq3MTO88uG2yEwZpjLuLlDOaa/aT/ZJsiljwXwlz0hTyrCAwPh5f16Pf9Eho79DP9v5mmo6Jc0s0KrVpcr9nNR7ulU1VTWqfm6LrCef0fpRJ8MNJWcvUf6AX2favApIMudkKyvZrpyZpgyrT/VvbNHWGr/MBaVa+6UCZTpMWYEetburVdXYoN3bTaX+3arx0znfrF0vhyexMpaVq9yVp9QEv9qOHFb1wQ617N2jffO3at3CWGs3JN/pPqUWlWvlPXlKnR6Qp7Zae90dqnruFdlffFYVc2JNM8zqbFbLpTo35Wus1u53OuQ58Iq2KhxEWldRrNkJfrUdqlblez2q/lG1Chc8oMJLBd2n+upaGXNdWnvvEmXOMsNt5xeVquus1fZXHUr97krlmCH53Hv0fGWzgrIps2yVKoqdSvykR23vvatK91t6MhjSy0+tvBQUltWhyl0XJ65NpebmKWOsZQqx1GPWEuV/3K1TbeGggX1utmYnpytzgtU/gff2q1I25Xx5jcoL0pVsC+rM0cPad6BZlVtekv7uGa1dZEoxtFd1H9aul/arJRh+tmd50XzNniH1nj2hpnerVXdkv7a+7tD3Hy+9vGpk0KvqSu/EZX7FypIY6iDmJUYJmnW3S4X/o1VNxw6r8aNSZcwdVp4XutV4uFVSklzLc5Tc/vNR0oiirc+1KXisSluHgn4ZrpWqcM1XqhHUqeZ3ta+6Q55Ysz5Cn7rOm8r/8kqVFaQr8ZNu1R+oVE1nrbZvT1Ly1lXKH23SeLz+brp0Jobri6X9jB8PivJ80d47z39LyxNjKcuQPL/co+0HOqTcMq3/yhKlmpZ6TzWr5ue1anfv0Q/mZeu5Cmf0ffyyy1cc1dgRy7XNHOUSAq16c+tLqjot2YvKtbo0T7OnWfJ5m1X9dq2quycoggRTmUsL5PvQq/bOPkmmMnKdSv38fCXZvLEUZsxs44z7Y/V0VzUm2K9h/9JZo12dQ/+e5lBOQao+fX+PdkaTts2vutdfDAf9zGyVr75XhXNMWf5WVe+tVktbz8hznW/W3mjG7kWXM33Fd6C7puvMP76mnQd7JMOpsv9SruVzk6T+HrXUVamqpmb8643hng+dqNaOnbXy2AtUsW6F8meZGjh7Qk3/VK2607Xa+aNs5TxZqttPRXdc6lidyFSOqbGU+flm7d0WDvoZ80p1/1cKNPtzhnpP1Grv2w1q7xye8FSOcQAAAAAA4GZ10wf+wsGzPtW98aJ8B8aYjUmwKXlxhR4qH7bqalaZntv6gPIv7jy2dIly7dv07d2tavqX41r35BptXhZUy4+f0JMH/Mq5b4OeqwivCrNO16iqJhz0q/jes1pXcPHX2QVavixbyY9vUdWBStXe86yWD8/HLJc2PvqAyhaMMXtiZqti4yaVd9dq64bX1GSu0INPfUuFdkmDfWqKKu+t6v3TUulItao7JaWUavPfPaDlF7dWXFqskkUOPfnwW6rZV6OyRWuu/CV3QpLyVz2q/Pu8qtz8hPYed+jehzZdWjUWbKvU3hq/NKdcTz+zZtikfp6WuwqU8fIT2umu1b7/VarnVz2q58ZIJ+A+LPd5Sblr9PSj5ZdWOxW6XFp8x2Y9WdWjxmM9Wr0wbfTyGoe9dIO2fdt1aYKucHGe7HpCO90dqm/uVvmcKLacG1WSyp56VhuXDdX5onQZ5x/XzsaQNLNUjz9zeTK8cFGaQl1bVNXdrJauoAozhyUzq0ybv/tAuG4lSQVaXpSt5E1bVHW8WtXNpcop8KvmQIOCkvK/vlVP3+cc+jV/ngpdxcqa9ri2HqzSvvdcenzZ8DzalP/Vx7Tx/yxQ6jhbHAZPvRt9PX7tURUGO7T70c2q6nbqz7/zbMTKpbHlfP1Zfe++7EsrEfKXFmtxxov69qvN2n+gQaULSmWLtr0uXCnrn/arKSjZyx7V8+uHrfopKFBJ0XwZT2xTTeN+Vbcu0fqcGMt8aWQheaOvgy9Gs6JsJJsjTyVLTTW5O1T/frfK5zovpWF1NauuTVJKsZbPv0NqHz2NCdt6uil3dY08kjLKN+n5dQWXyiy/qFiL79ymR15vVeQClxiuQoXrt2rzpVWzBSpclC49sU01nW41fViu/EWj9Hnj9XfBDu2N9vrmOtV7Nf1drOU516lQtPdOXakWl8dQlBf8anuvVZaSVL56lcoLzEvXkT/L0rdfcKv9vVZ1fcUpM+p7ZlgGohg7bo/l2r4a2TeH1OXer+rTkunaoJcfuVyO+UuXKN9h6ZEX3FesKhphRrYqHtmk8s5qPbnhLbXPKtVDm8P58NW+FENhxsqmVNfY437AXTvG565iTDB6rm3/kuBU+SMbtNaVJvNCh/Zu+h9Rpf3QnbXad6hPmlag9dsfU/ml1c8FynXY9PTT+0f8OCBwPMqxe1H2yPwN+w5knXVr+0avJKdWbX1Gay+tSs9T4VKnEp/drL3Hx75UX9T3/ErpgwZ5JGV+ZZXu//JQH1tQoOUL7ep9eI9ajjWo5ddLNDuq41YoddboY99UjqnRl7lTPneVqs9KWrBKz313pXIuFm1BtrJsQT3y42H9/RSPcQAAAAAA4OZ0y43OQLSssx1qOdY6+n/NzWo8HRgxsZ1aXKysERPANqVmO5UqyTrvVyBi56jLQjp3/AO1D0qmq0J/tjBiS6YZ87Xc5ZQGw5PEl5Nxau14Qb8YTJj3C33yHA1vM5V/X3l4y8NhjDlLVLJI0ukPVP/hBHtpRRoMqu2f3eqSlH9v6ZWT6IZDRV90yS7J09AafkbTqEL6NMGuxUsLVPaFPCWPCFAZSpwenl4a6A/KGowti5KpxcvyRv4q37Ard154ktp3rk+hmNMcMqdUZYuG1bmRpNkZ4YCyfXGxcofHE6c5lJFqkxRUb3Bkg8r8D6WXJ98vmjFfJaXZkoI6esQrf3ermjolpZSpotR5KXAmSUpI0mJXsewKhSfshzVue+lfaePq8YN+164eJ2B3qcKVPTLvsinj7lItt0vWUbeOnv3X6NvriXY1HQkH3cv+fd7Irf4kaWa2ykqckvxqOtqt4LB6jqbMAxHtwvpocnUQNcOhxfcUyy6p/XCDPJdux5A874cnoVOXFSt3zGBVFG29v0ftx4OSslX2pcgysymzqEzLr2Ybt2l5Wr4oYkJ4Rppy5oTbvi8QYx8zQhTXZ13L/i6a88V473waw+XeYpMxzSapT02HGsKrzoYkLyjWva4CFc4xpFiu+fTHl16feOy4yn7hgl+Nh8OBy9LSiHKUTanF5arIjaE8PguuYky4tv2LTYXf3KB194Sf6xd92i36sL1VXZLsrlK5IraytC8sVcU9w7+3THbsHvkdKOj5QEeDkha5VDo34nuRma2yilKN+fOcwVju+ZCM6eH0Pf9Sq6azl8diIyVPJWUFKixwyBg0ojxurDxN5ZgaQ5l/EtCpY15JNhXe64pYpWcqs3SlymaF/7IkBad6jAMAAAAAADelm37FX5hNhV9/TKsXjhFUS7DJSHTInnB5IseeYpctImhgm5YUfp6cFRo72DRoqbcr/DwaW+8J/XN1IGILsJACneHZ2jOn/fo4eejlXJeW33Vt9kmaMO+fBtQ1NGM84Dms6qqI8/4uKM9vJMmvM2eDshaZ0f+KO+SXp9MvyaGszKRRP2emzVfWtBo1neuWb0DKHHWrO5tSl63R5mWS1e9X1xG32k555fF0yxfwq/340NZikwrQJSnFfuUv5213DF2nZU16dZPxeYdGJm1ItnApJNpNGSMmzSTj4rHW8DMmKTdrtF/O25SckS67OhT4qFv/+lF3+FlNll8tB6t1JiIMHzofbodWV4/OfZp+Ke0iV+SE+ygmU4/TJ0hzNLOcmn3HKK8npitzllTX1i1P91kFo2yvH37YI/1akn2+cmeNdj+ZSs12yi6vek/79dvBy+USTZkPhEYG8oPnYqiDC5q43EdhX1AsV0qtqjsb1Hi6XDm5phT0qvFfvJLS9IU/iZiMHWHith78bZ98QUkzHEodbRu5RLtSZkq64rlRUUq0K9mMSDfBUOIMU1JQVig8wTy5lSJR3Muha9nfRXO+WO+dvFGOGIPhUNGXVsjeWCvfwdf0DXeNSspdyl+4RK6CYq17sjh83AWvmqK+5o91cbfkiceO2PuFEd37QLc83ZKMdGXcOcr9OS1duUucUtvUbtl5PV3NmHBN+xdziUruHvbMy2jTPtOlk/bwMy2T0xxX9jWGXTkF2TIONQ+Nm5Mcu0d8Bwqp92x4i8vUOU4lj9It2efmKdesVf1osfp/i+Wet5RSXKrlP+lQfWeNtj7oVk5ZmUoW5qnwT/JU9s1NKhv6mKXojhvVlI6pMZR5KCjf+ZAkh2Y7RunrZqQrf2GSqs+G6/zj6zDGAQAAAACAm89NH/gLL6YwlZzhVM6CpPEPHuy79E9jjIn0iec0QrI+CU9/BdtqtLdtnCMHgpcCTEayXYnR7Yw4oQnzPhjSwNCJPQf3j/P8rpAGBsZc2ji6wZAGPpEkU4m20UvLmGZToiHJCmogNE76Vp9a/vGHen5v8/hbv8XM0G0JVz87NWpwcJqh2xIijwofadymMZ8DNZIpc4wJP2NGkhIlBS78VsGPQ+EVo4FmVe1tHju54PCVFabsEzx3T9Lk6nESgT8j0ZRttOzYbEpOtEkKyQp+En17/e1v9UeWpM+ZY98H00zdJinwaVCh3198NZoyD8r63cjzfXphMnUQoxnZWu5KU3VVj+obvPpP8/PCK1U6Jc1bIdeccABtjNxH0datcN6mm+H6jJRgKnG81aHjpBv+vG3Murh6UVzfNe3vojxfLPfOv/3bBOccyV60Rs//takf7K5WS8Crup96VffTt7RTNmW6KrR6dZmWz4zlmi+fP6qxI8Z+YXjgzwoN5ctmKnna6P1QOCAcRyY9Jvzbte1fpptKnH7xbDH0XR8PKPRpOL+Joz4P1qbbZthlatiYOImxe+R3IEvWx+HUzDvMK4LR4etJUnKipKCuXKEf4z1vpJfq4a1S4q49qjkZVHvNfrXX7JdelswFpVq9aqXKlzqiP260U031mBp1mYeGgq7mpZWAIyTYlGw3JfXJ0L/pd9djjAMAAAAAADedmz7wd/3ZZAxNpqSWfUsbv5Q+RrAwvMrQ8LRez8yFJQxNLsnU8vWPqmLu2M8+TJwZ4zNbEmxKnC5JQfWGZ3ivOMS6MDQpZ5hKHDXqE/58+0+26clKrySHlq9apfIV2cqa5ZBphNT1zjZ9Y9cNKLshoQt9Y4Zarl5QwU9Gf8fq79OAJE27XbY/Pi+bJGteuTY/WKzkMTbeNYwkpd7ep3Fi0Fe6ZvU4PmsgqFBIUuTEbiik3oGQJFOGOT3q9npb6JT+vkZSMHBp4vfKfAf1qSTjj03Z/ujiq9GUuRmxubFNt02zRV8Hk90uM8FU1rIVyqyqlOdfGnSqPF36lwZ1Scq5p0AZpia58nXILWZ4wn2gT72fSIrM52BQA1PX2KfeVPZ3Y6UTy71z6/jDaPA34R+IXAqHJZjKuGeNnnOtlO+0V54Pe9R18gPVvtMsj7tSWz0BPfe90uiv2Z4o374puraIfsGw2ZSYIOnC0PbGM0f5fP8UNbbB0GesHd86hf1LDH3XrYbO13VIkgZ6Ry/AT/uDw8bDazF2GzJuC7fZYG946+0rgtJWcCiQpisDg5O45415pdq4Y4UePNutUx96dcbTofq6WrUcr9Xuv/Eq9OIzWrXAlBnlcaOea8rG1BjKPMGm26ZLUkC9vxklH4MhDQzdg5Zu1S3XY4wDAAAAAAA3HQJ/kRIMJac4JPklw6GseZHPLwupq3qbvvF6q8zSR/W3BTcgj7falZJiSiclY0b6lSshLb/qXn5C292WCr+zXZvL0qKfDLc5lDnXIR336+ixHgULshU5BRbsOaFTFyRlz9fsUbf5lBTsUWOjV1KSyp/ZqvVFI/M41gTktWOThlb2WKMEkH77r379dsrO3ae2U35ZBc6Icg+pt6tbAUnm5+1ypISULCkoU6lzsiOe1SMF2yr18OP71TWrXM99rzi2LEymHicTfOr26tRvQsqIXP0z0C3PWUlGujLTZykx2vb6jfW6606pqbNVTZ19Wj4zcpVvUL4OrwKSMrPSdfulAo6uzCO3nDNmpkdfBy+tUf4kJ0bNu4pVklspT1uD6t53Su/1SEaeSgrG+mFB9Gz2dGWmSE2nT6jppF8lKY4R71sBr9rPXuVJbiTbFPZ3o54v9nvnVIIkWfo0FDERP2ip95z/0p8fn6jUE4/vV9fclXp52yrlzM1T6tw8qbRMK7/i1s7Nr6jubLOazv9HZUZ7zQ89rf8Y7bXdGvu19Q5/c7pdyTMlnfaqxRNQ+ZyRbU1WQKc8fk1aQrj0Qp8E9emgRvygwOr3yzfZ7WpvkKnsX2JJ+/H7nDLkl+doq7r+IuLYwaC6PN7Lq/2u0dhtzgxvh+k7fkJnLhQoJzJ/fq9OjVWfsXzHefDrSvr5f9Mv+/O0fscmlc9xKn+WU/nLSlX+F2WqfmmLdjV61fjBYX303I8mPu5Xfq1cEDmOaGrH1FjK3GZX5pwk6Xifjh71KliQN/I76oWAPJ3h3S8MSX98ncY4AAAAAABwcxnjt79/eKzfXZz2sillYYFyJPnec6stYs8l62yDqqpaJSXJ5ZqvOyZTggkKl/ygNbmtlRJM5SzNlqGgGg99IF9EYCtwrEb73MHwM4EWRbkC5uJucQmmsooKZJfU9U6Vajsjts6z/Go86FZAUv6yPKVEbiF4MZ1BS6FPJMmQEREUss5+oJqDU/wMqARDycnhGS5fZ7d6h5fRhR41HfxgClf8SZ7/WauWyP26+k+orrZDkk25C536fHq2itIlnTwstyciNxd6VPuzGnVJynAVK+v2GDNwtfUYrX63qn55QsER7TikrvdrVR+QjMUuLZ6VFH17LVyoZUVOSX2q+Vmt2iMnhs93qKYu/Gy8wiVpIyZeoynzyOdbmXfGUAdXMyE6zaGiLxTIUJ9qXn1NNefCZVM46xrsDzwtTYsLHJL6VPd2terPDatry6+mX1SrZbIPvbwWbsb+boLzxXTvJJpKvsMmyS/Ph30jthC2/M2qcV/egtqWlK7ZpqTuDp06NzJdY6ZTmQ5JsmSF/jj6a/53n4v+FzxX2y9Mcyh/QZKkoOrfdV9xfwZ+VaOq9ybfs94+I0m3S7K6vDo3PJnBoDyHa9VyjbcivDzuT42p7F9iSXtxfoHyDUnHq7T3lx0j+uvgyVpV/XJYsPaajN02Jc/NU2aJ6mj9AAAgAElEQVSCpM5a1Rzxj9xa+0KP3D8P529Usdzz+fM0705JVjgYPeJQ06GsOeEgmvVHds2N5rgR20GPzNOUjamxlHlCkrIK8mRK6qqu1M+O9Q07OqQu93797OSwS4u1DQY6VLN3j3a9Xqnqtj4BAAAAAIDPppt+xd9tkqQ+tR16V5Vd5tjP00kwNbvg38WWeIKhxDvCoQPPP1Vq92CeMucuUcndK7T6vlo9c6BWz7+cpIe+ukSptwXl6/hA1T+pUXu/ZCwqV/nCJOlI7Ndk2IaexdXfoH1vVso3L125y/JiSMGm1KIKrc5t1d739mjrbmltaboSPwno1NFa7asKPyMm894yFTnGCSzcYsqeGJ6wfvftt2QrdiqrwKXleeV6sLRB22ubtWvTNp37Wqny5ziUeKFbjb/cr8r3gtKClVp9z9DKmtHSyZuvzExTOutX1QsvSX9ZpvwUydfRoJoDbnkuhLMQaHxXVbMHlXnNny1jU+r8PKXKK1/ta9p1Z0gVix3Sea+aDlapqjnGZx/G6myNtj4b0v0VLuV+Xur9qEP1v6hU3WlJ6aUqX5YmY4ZDf7a6VLUv1Kry5Vd027py5c+UBj7qUH11lWpOhqQZxar4906Zij1Qao+1HifJU7lNT/Tfr7UupwzLrzNHD2vfgWZZcmrVfcXKMGxS1O01SbZ7V6n8vW2qbqvUk8/6dX95sbJSTVm+VtUdqFLdOSmj/H79eZYpDa/GaMo8shxnzI+hDq6GTSkFK1RoNqs+KEmmCu/JU+rVP6oyPEn+lVUqe+8V1XTXaOuGVuVk2mUkSJbvhNrPTnFbn8Co/d0Sx4Sfu+wa9XcxiOneMULKXeSUmjvU9KMf6k1jlZbfGW5DNf9QqfphwTHbzDyVLEtS/cFW7Xppj7S2NDzZ/jtLvg+qta9Nkj1P+RlJSs2M/ppj2QY4tn4hIlCQkKTce8uVf+gttbRV6umtAa398yXKSrap1+PWvh/Xjh3MiYJ5Z55y7DXyna3Rzt0OrSubr2TLr1Pvv6vd1dfoxyJjjPtTsnh/KvuXGNK2z0rT6tVutextVdPuzfr2oTylJEr6NKhTbd6RtTzNEf3YfZdNxX88evaMOSu0uqxGz7zjV80LW2SdXamS3HQlWn41vvOmKhvHCxDHcM9n3Kne0gIZx5pVv+sVvRmq0PI54dIc6G7QvuoeSWkqzJ+vuz8fxXELx/7xwJSNqTGW+Z/dU6G1y5q1670OVT79uJpy05V4m6SBbrWcjAjWxdgGrWC36qtr1HTBpsK7VqgsN+nqf0wBAAAAAACuu5s+8HdR16H92ntovCNMlTz+XZXElKpNGUWlKvzZHjWdb1b1280y77Gr6G6XCu/fpM16SVsP7Nf2Y/tHfsxerPXfvFeZpuS7lFIM7PNVUpqmugM98tTul6fWqbXZ85UZSxozsrVq0ybphW3a+85reuadkW8bBav0UEXeFSucRh5kV35JsexH3Aq01aqyTcqfnqfCuWkqWf+sNO1FbX+nVVWvt6pq2MfMpWv0vf+rXDkzxkln/Q49UbFKyz17VH82Io2ZxVr7Lafa3qhUU6BZVf/LqQ3ZsVx8dMyFZbq/tEHba/1qevsVNb19+b2MpQUKHWm+VH/X+MzKzE2Sp61Wu1+oHflWiksbN92vQrsk2ZR6zwN6PiQ9s7NWe59rjkjHobJvrlFJuk2TWp44zRFbPU6G3anMQa887+wZ2QYTnCp/8lGtXjQ0nR1Le51ZoHXPbJL50ouqbKvV7peHl6FNOV/dpMdXF8huaFjgz6aMeQ6dOzlBmV+IvIAY6uAqGY6LQZ8+yV6gkoWxBL8mSHuWSxt3pCn/5/u1750GtR/rCb9hz1PFd1zSP72mqk5Dxo2YwR2tv/u7tbGlcS36u1jEdO/YlFlSofJ/3qbq0x2q2rll2LEO5ReZam8cClolJKlw9QMqP/mSqk/XateWiLYqh0q+XqHCmZIU7TXHuConlmsb5QcZ5rx7tfHxPm19rlqethrtaqsZ9m6ScnINtbdNcrvPlCWq+MsCNb7eLN+ht7R12JhvzCtQfqBZLecnl/Rlo4/7L8a4m3K055q6/iWWtMP95utZtarcV6WattZLY19G6Ro9OKdDb/y4QSHDJpvhUFG0Y/eh+Vp078XcREhIUuHaR7W+f5t2uf2qe/s11Q1720jPVkagQ5GL0C6J4Z43XfdrfXOPdh7qUNWr20a05/BzAjfoP+UmyZwbzXHjhGCnakyNscxLvrRS5X+9Q1l1Vdr3s1o1tV185qJDy1d9S/mB/dpV45duC9f99RrjAAAAAADAzeOPBgY+/v3wF37/+99f8e/bb7+6tS6TZvWp3d2gtkAU23ElmJq99P9Qhu//U313SKmLXFo+NyLfgQ7VuU9oYLpTrj/NCwcOJFn9PWo/dkJnzgdl3LlEJUVDv9YeDMl34gM1HeuQ50O/LNOh2TkF+sKyPKUOJR3sblbtkW7pziUqK4rhV96DIfk6W9V+slu9g3bluopl9xyOOe+y+uQ5+oGO/qpD7ecsJc5MV+aiYpXenRb1JHjwbIeO/sor34BGnnv49XcFZDicylmYp8WLnJfPP1E6F/xqcbtV3+rVgBzKXFSs5X+SrdRpknW2Q03tfhkZczUn4ZxOfmQp8a485aeP0d4utoegqVyXSzn2iPOfblBts19G+hKVLL1ch13vv6vq2lb5LEPJc/JUuKJYhSlBNR36QL1GuDwN/1j1GFKgrUHujqASs4tVkjv82TshdTXWqvEjm2YvXaFCRzCcvwtJWuxaouRAq9yHP1B7d1BGSrjsihY5ZR9lC7Bgd6sam1vVfrJHvUpSxpz5KnIVKyfFNsq1FyvHHsMkXbT1aPWpxd2gU2OU73C+Q6/o2y+4JdcGfX99tgLNDao/5pVv0FRWdp7yC5YoZ7RtLGNprxf65DkWPtZzXkqem638RUuUP2/YCoRgh/Zu2qzKzjStevFZ/fl07/hlPhhU17FWnQoamr2oQJnDJmgnrIOxXPCrpdmrgQS7chdny/Q3q+5It6yUJSpdNnI70uDpZtU2d0spS1RaNPyaQ/IdO6z6zpCSF7pUMicUQ1t3KNjdrd5PDJl3pinVlKyAX+csUykzTRnBVu16eIuqz2dr3Y5nVTF3jOsZHGpj/TZlLVuhfKNbdYda1TvdqeV/Grk6MSTfkaH+qsB1aeXMmCL7u+I8qTXGe1mafH83mb7jYr6j7QMtv1oO1qjmSLcGDLtmL8jT8mXFmv27VrkbuqXhaVt98jQelvtXPeo6H5QxI0kpdzqVu7RYhZFlOeE1D6uLWMaOqK4tpEBnq9pG6Zut/h61N7fq6PET6uo3lDEvT0XLCjT7d165G7wjr3c0Aa/q3K0amO5UYUT7CnY2qPqf3Gr7taXEWU7l371Crrwk+RrcOto/VIfTR9539t9F/D3BYBw57i+/06/6YfetxhzbYxgThgVTJt2/9HtV726VzxjtPowy7aBfXR8FZU23KyM9SYYVlM8f1G12h+xmSJ6fbta393plL9ukH6wvkD1BUY7d2cqa3iP3eN+BBkPynWxVy69a1d7pl2Y4lXN3cbg+j7h1NDBGfcb8HSdcL7UNJ+Q51ydrWpIyMudr8dIC5c8yJ3HcOKZgTJWiL/Mce0jnApYMe7oyZtpkBfvU22/p9s85ZCb0qe6Fh7XdbWn5xh3a/MXLPzCJqg0OjWe9g1Jy5hLlX4vtqAEAAAAAwHV3cwf+ANyULgb+Qq4N+vu/doUnim+EEYG/rVq74A+wrxrsU/2rj2vrwT5lrn1eL3/VOWLyPdD4mh7aUqvArHI999Ia5V/NCk8AnzlWZ7Ue2fCWPHaXNr+4QctThr0ZaNaux7ep+qxNhd/Zrs1lV7f1M6ZaSL6DL+qbO5ulpQ/o+/93mTKGVZh11q3tG19RfdCptTu2atU8AncAAAAAAPwh+sxs9QkAGEVCknKLl8h+sFaet1/TbnOVSi6u+ur3qvqNWgUk5fwHV/h5cgD+oBh35qkkV/K0ufWD19Nllecp9TZLvR91qO4fKlV/VtLMFSpbTNDv5mdT8sJi5ZvNajrypnb8d5tWF6cr8RZJVkAtB95UfVAyi8q0fA5BPwAAAAAA/lAR+AMwaUwr3hzsd6/UQ+UntLXaq+pd21Q94l1T+V/doI3lTv0BrocEMM2pe//rGrVseUtNjZXa3hjxfrpL6x9dM3IlIG5axqwVevDBVp3a6VZ71Wt6ZuTDCmVftkZPfHPFiJWAAAAAAADgDwtbfQKI2aSfbXmtXc2zD+PNYFC+XzWr/phXXX6/Bm5xKCs7W/kFecqJ9tlVAOKWFfCqqbFZpz7061wg/PzE8Z7bi5tb8HSz3EdOyPORX70XDKXOzVb+ojzlz3OwchMAAAAAgD9wBP4AAAAAAAAAAACAOHDLjc4AAAAAAAAAAAAAgKtH4A8AAAAAAAAAAACIAwT+AAAAAAAAAAAAgDhA4A8AAAAAAAAAAACIAwT+AAAAAAAAAAAAgDhA4A8AAAAAAAAAAACIAwT+AAAAAAAAAAAAgDhA4A8AAAAAAAAAAACIAwT+AAAAAAAAAAAAgDhA4A8AAAAAAAAAAACIAwT+AAAAAAAAAAAAgDhA4A8AAAAAAAAAAACIAwT+AAAAAAAAAAAAgDhA4A8AAAAAAAAAAACIAwT+AAAAAAAAAAAAgDhA4A8AAAAAAAAAAACIAwT+AAAAAAAAAAAAgDhA4A8AAAAAAAAAAACIAwT+AAAAAAAAAAAAgDhA4A8AAAAAAAAAAACIAwT+AAAAAAAAAAAAgDhA4A8AAAAAAAAAAACIAwT+AAAAAAAAAAAAgDhw643OwLisPrW7G9QWsEa+nmAo0e5Q6p1pmp3hkH1aFEmd86rlaLNaOrrlC0rJs5zKWbREixemyW5EeV5JSpCMRLuSkxyanZGmjBRz0pcHAAAAAAAAAAAAXCs3d+AvFFDLgT3a2zneQTZlfvkBPfy1UmXOuPJdK9Chmr17tPugVyPDeG5V//QtaUaeKr65RqtdTpkJsZw3LOOL39ITD5Yqk/gfAAAAAAAAAAAAbqCbO/A3TMY9K1U615RNUuiTPvUGAvJ1daipzS/PO6/p2++3auMzf6WyObZLn7G63dr13VdUc1aS4VDhn7qUn+fU7CSp19uhlmMfqL65VVUvPKG2Dzfp6dUFV6z+G37esJAC57xqa/5A7WdD6jr4mp63O7Tja3mXA4cAAAAAAAAAAADAdfYZCfwlKfeee7WqKOmKd4LHa7Tjb/eo/pxbu348X7lPliljmqQLPap5/YfhoN+ClXruqVXKtw/74NJilX11jayzbu3c9IrqfvpDvXHXVm28x6HLsb+xz6vBoNp/ukWPvO1Vl7tZp/4iT/mjrDgEAAAAAAAAAAAArodbbnQGrpa5oEwPP7VKOQmSdaRa1a19kiRfQ5X2NockI1vrvlkxMug3jDHLpfvXlcquPtXtq1F7f5QnTjA1e3GBMiQpGNDAKI8DBAAAAAAAAAAAAK6Xz8iKv/GZ80pVUfKuth70q6nRq+DCNLXUNSgoKfWLFSqdaxv386mLSlU2p1aVpw+r7ni58hdGeeLfDf1/uqlEY9wjAXyGBU83q7a5W1aiU8tdeUqdNsaBF3rUdOgDnbHsynW5lDPGDw4AIHYh+ZoPq/50SMlzi7V8UZL46jE2q79HnuNenemXkufkKX/eeOUVUuB4g2qPeHXO75dvQEq0O5RyV7ZcriXKtI/+PdI616p6d6s8H/nlCwSlGQ6lpqYrf5lLhXNGPvz5eowjVrdbu/ce1sCCcj1032hb0Ifka2uVp1dKTk/RwIn3dWYg+vQT5xSrKNWvtg+DMmbOV/6CJBlWn9rdDWrrl1IXurR83tgPvQ4cd8t9PCAjfYlKlqbRfgEAAAAAmCJxEfhTgqnMPKeMg83ydXbL9xup3ROS5FDhsmzZJ3r2nulQ7oIk6XSf2jr8Ci4cP1AoScHTbu37UbW6JJkL5itlrAkcAJ95v/XUavfuBlmyqeWTrdpc7hx9wnKgW3V731Jdv1PrFhYrZ4zJYgCI2aClrsb92l3tV8ZXnSq6EYG/wYtBHpuylq1Q/sxJ9HGDfWr68Xf1zIEeZa59Xi9/dYz+9GoEWvXmpi2q6h76e8EqfX/rSmWO9l0t6FXNG69o58GeUZOqfN2hkm9u0ENfzr4cSBvsU3v1Hm3f3SDfKJ+penuPMsu+pYf/a6kyh+JgUz6ODAbV/v9Wqfq9oMq+lD76c6etgFp+8qJ2HpEKH1inpJ++pV9Gu9OFJPsXPyfHrH/U1re8Mksf1RvzimWE/Gqs2qPK05JmdWvLtgdUOHO0T4fU+7+rtWuvV2apQ0UFaTJ4NjYAAAAAAFPipg/8fRrVUTbd/jmHTEnWQJ+CvzXVG5Q0LU2ZqVFMJyWYSk61S+rTwPmgrMGLz/TrU90bL8p3YHgalnq7OtQVGPpzTpkeXl2saE4D4LMupKa9b6l64SZVTLCSODR4nbIEANdLKKCW6j3ae9yhisziSQX+Au9XadeB0YNs10ZIvvdrVN0tSQ4Vlpcq/65smaNtbj/Yp6YfvaSdB/2SpNSi8v+fvbuPi7pMFz/+EZxRGiSGECFAGlCUhxxRkSXGJTgWHjdaV7IflsbPIz2sliezTTs+tJltaevDsTRbYf2RlZxazI3W47QuaEKGmIghKAqoQDyoDJIjMCP6+wNBHgYEU0G93q+XrxfM9+G+viD3fOe+vtd985jOm8FqJaazJeR9pydpXyWpH73JeesVLJroihIz5bvjWRzXOLOE0lPH5EdG4etmDzWVFBxO46vtORToN7DYrGTVi7o294g36X3EkE9qail4RBI23MLa1G0pnAmOmY5Hy4q/S9Vk/yOZzDOgHhvJ4372tIzQ1uMBbIo6OWeZnvWfj2LV8wHXfuhOCCGEEEIIIYQQN02vT/x1WT8l/QDMJkx1xsY191RKbK26NiilVDTuZ6ozAlcHTExl+WSXdXyc80AlpgYTIJU9QtwV6nL4OG4HIxdGNldyWKKQQU8hhGjFVJFBwnq9xSq5G6bBRMWJIkyA17Q5LIr27riisKaI9B8qAQXa2GUsnqTharceQMj4CYRte4cX43LITNpBdvBMAlUGsvcewAiodC+w+uVw3FtUEgaGhhOpS2Tuf22lOCWZXRMDiB7e5s3ihr+PmCk/mELqGfD5jQ4fuy4coriP0RE+BLd8zVSJ7eEdZJ6BIUHhTI5oOx2nmYLOEn9A+fZ4EgKW8HKwU1eDF0IIIYQQQgghxA125yT+6k2N1YH9lSj7X1lzr8HE+UtmupKUM9WZAVD2bzkCoyBwxqtM9Ws9KmMyVHLq5FGyM9JI35/MihNGlH9+gRCLUxsJIe40pkObWbfDn7eiWg4St9a2UsNUU0lxQSmnzlZyHhXOTq64e2lwbjpBgxlDSQlVDUoc3FxRGUspKCjiVDU4uGkY8oAr6v5AgxFDSRHHCyqpQoWzu4Yhnk4Wp3VrbLOI42fNrc8hhLhrXLPvaammkrz8Ik6dNYJKzWB3DV4e9igxYywr4VR5EeXnAIxUnSgiT6HC1tEN965MR2mqJP3jePRnfsnFGCkvKaLgRCUmGycGe2pwH6RqTk6ZDKUUV1RyvMTY+EJtJQVHFI0xWqhONBkNlNcA1sMICXCz0J8r8NJFEPZ5DqkVWWSXGQn0MGI4YwZUjAz2b5X0a6IaPo7IgGTWZxWx70g1k9sm/ri+95EO1VWSnpKBqX8AEcFuPbx2XiX6j7YS6DmTkEHyUJwQQgghhBBCCNETen3ir1+X9jLz89lKjAD3OqG+V42DCjCUUlBuApdrDDyYDJwqaJzmydZR1WLNERUO7hp82k2Z5I02WEfkpHCSlswnLncP+oOTCRzv1MODLUKIm8p3Mi+PyGF9Yj55H8eT7Pd6+0qOthqMFOjjWbY+rX2Vi1JD1IJ5PDPWCWVdCV+tnE9ioT3asWry9jVWrDRTBxH7fAAVn28gubD1aVRjprP8D1crR4yFKWxcE4++0Nx6R2sNkX+YR6xO+ioh7nhd7XsA6kpJ/+RDVm/Lx9hmV7VuJm/NCuDUxkWs2NfUpxhJXb+UVEA7azVLJ7atDGvLTPG3m1m3uxplQDSzhh1gTWJ+16/FWETyxg3E7WzTLwIoXYl4fg7PjnejPGUtL266WpJWkLSWV5LAfcoyVsd4W0ywNcbd7qxX2boRGBpAVZkKtRXQfI9ogo4Sc0p7fIPHEYgBZ9s2267nfeQajIV7SD0EqtBxaJ16KtlmT9jzUSi3xaOvSGHdFn+8ZrWd5lQIIYQQQgghhBC3Qq9P/HVJg5GCnMbBIGcPVxwGOOHjpUC/v5KDB0sxBlge7GlWU0TmkcYpPn29nVBh6GzvqxRODPF2gtxKykurMSOD6ULc0fqq8Z0wk2eOLiIuK5+EOD3aJZM7nVbNeDiZ5evTKMeewMhIQka4YVtTRGbaDvRZRSSt34rW8wUCbZqOqCZ7XzWqEZHETvTH2VSE/tNE0isyiHs3A1ChnRRN5EgnTMf3sOWTNIr3J5Kwe1Tj+lM1+fxtzQb0hYBjANFTw/G9D6pO5qBP0pP87lJMC5YwS5J/QtzRutz3OJop+Gc8K7blg28Es34zCmeViarjWei/TCEvLZ51Xot42nsU2vOVnMotwgCoPLwZ4qDGx1F1zb7EdDKFjRszMKoCeDk2At9DB7p+IQ1GsresZf3OUlD7EzlJh9bDCaW5klOH0khKzkH//lpsnd7gMUd/AkcoKM7Pp7wOcNSgdbdnsKvK4twPSrUbXm6QWZhP3MoPMU4KJ2TEsNbVgf1dCXv+dcKa43HCa6gTHKsk/aO1rK+ZQMiYAHzcWv4cVHhNfIGlEy00eh3vI53/fKrJ3ZVGAU5Ehvn3aKLN1iWIyc+XkL1UT/nOj/k4wJuXQ+W9RgghhBBCCCGEuNXuiMSf8VgKSanVgBOBo91Q2dijHR+Ean8axTuSSAl9lUjPDp6AbjCStyOZVAPgNo6w4fbQ1cQfZs7XND4br+wnq/wJcVew1RA54xmy8+LJPJLIuq/8WT7V2+JUmzQYOb4vjWLAfcqrzG+uOAkgJDQA90XziTtygMwT1QT6XD1MOWI6y5vXfgrAV22kYHEy5YDXlHksnubf2N4Yf4aoqnnuoxyy9x+larwr7E9urAgcFM6iP7WYam1MEGEjnFgwdzP6LXoiRky//oFmIUTv1p2+x9ZI7t4cTNgTOTWayIArj0qNCULrYuLF99LIyziJ/bJ5vDupiMRF80k44sSE2a8T69uFSjVjEclxH5NpVBHy8jOEeSipONT1SzGVpbFleylYexO7ZB5RQ6+2GRg8jpGDGtfgS/57BhELprNUV03m+6+xZKeRwKnzWBTRSeJJ5c0TL0STtySR7MI0ElalkQAoXfwJeSiAwJH+jPTRtJ4i2VqF9smZRB15h6TCfJLj8kmOA1SuBAYHEThmFCP9NJ1Pf9qd95Fr/XzO5KBPqwTPyYT5tJ2h4tZzHh3FrMgcliSXkhqXSKD37wm71swbQgghhBBCCCGEuKGsejqAX8RUTZ5+A/P/K5G8BlDpJhM5onHQw3lMJDEBCjBmsX7pWvSFbSevAhqqyd66ksWJ+YA9YVMjuj4Q3mCm/Idktuy+UinoKU80C3G3UHqG8+x/BKAEChLj+dthC/0LAGaw9SZwjI6IANfWlcdWSpS2CsBIVU3LaeYUBI4Pap62E0Dh7HplHSkNuoeGtRgcVuDgocEZMNVUYzRXU3AwByOgnRRJYJv1lZQeowgbAZw8QPqJjmIWQtz+utH3WClQ9lcA1WTuzqC4RdfgMDyICboAAj2UHU9r2SkjeTviicsyow6dSeyvrzUlaPvrqDp8gDwTqIInEOLRNtGowD04nBAVmA4dIPeM2eJZOqPyncziFXOIDr261p6pLIfUpM2sWDyfp554kWXbcjC06KaVjgHEvrmMlycF4N50kLGUzJ1bWf/uIp6b/jQvvp9CXifPkXX9faQzZip+SCGzBrTh41q9b/QYa3sCn3yGSDfAkMa6hD2UdzKTqhBCCCGEEEIIIW6826Tir5rc3TtILFahwMx5QyXF+Uc5mFvavBaN0ncyi58Px71pRKm/hojnf0/Bm2vRl2WwZk4RqeN1BI7QMNgOqk7mk703hdQjjWfwmfJ7ng1um7xr2W4TM+fPlJCXlUF2SeMAk3JsVHPCUQhxN1DgHv4MsfvzWb+viMS4rYx8czratrtZ26ONnoMWMFYUkZ1WRN6xfI6frKTqdBF5J820rxVW4+zYevRWaaVsXHu0vz2D2q4XpVQ0nsEE1BsovjJqf75gD8lJbUaBLxkpOAdQyakyI6YR156iTwhxG+pO36N0Yuwj41DvS6F85waeS9MTFqlD6zcKXUAQsQuCrp63rnthGHP1rPs4Hxx1PDstqPvTUDaYqCguxQR4DdfgYOF45b0afDwgPbeU4ioTuHSzDUDlqSPmDzpiXjFSfrKIgmP55B06QMrufAxUkh63lNzDM3nr5YiryTW1NxGxrxMRa8ZYVsLx/HzyjuSQtjuDghoo0G/glUP5vPbGTMLcLFW8dfF9pDPGItL/mYNJFUBYUC96AE0dwNTnIzm4OJnitM3EjRnGa2FOPR2VEEIIIYQQQghx17hNEn9QvHsrCbstbHD0JyIygqgJQVefur5C6aZj1jv2OH+wkoT9lWTv3Er2zrYncCJs1jxmR2gsTrHUYbsA2OMzMZpnp4ZfqcYRQtw1+rsS8R/TyT68gfTCZNZtC2C5pfWcDPkkx61l/e7KLp5YgaKj0VtrJVh1MmVag5nzVyorCnZupaDDHc2cP9/9yhghxG2kG32Peux0lv9Bxbq4ZLINRaR+UUTqF5tZgwIvXRRTp0ZYqLa7Vvs5/G1DIgUN4BM6CodzReSdAzBR/lPjAwrG8iLyjoDtvU54uVg6v4oIBYsAACAASURBVBlTrQlQYGtjYTOAlQLbexSAifN13evXjBWllNeYUKrdGtf1s1bh7OmPs6c/IRGTiZ1VSeaOzazflEH53nhWe2h463F7qiqMYKPG3c0eJQpULhq0Lhq0oRFExxop3pfMxvVbySxLYc1HGoYsjLA8HXxX30c6ij8/A/0xUI8PZ6xT75pOUz1iMrOjcliQVET6xo9JHfp7hvR0UEIIIYQQQgghxF2idyf+FGq0k2YSa2gzR5C1Elu1E4O9NHi52Xf6hLPS0Z/o/1pNyJGj5BaWUlxcQrkRHAa54e6hYYiPNz5tB5s6arepbUcnBj+gwcvFvrEKRwhxV1K6jSPm2SwOrsmgOCmeLYPCMbWcDq+ulORVb7I+ywyOAURNnUDYSG/cHVUoqSZ91VyW7b6Bc6BZK7BVAqgImTWPKM8OekdrBbaOvag6RAhxY3W377FW4R46nXd1kxsr3k6UUnzsACnbsyhIS2RZgYF3V8xE21HyzQJjWRa7Chu/zktay4Kk9vuU6zewQA/K4Dn8vwU61O3uqRQobZRANVWW7skALpk5f+HKDAwKBdDF5F+DkePJ77BgWyXOk5bwwQz/9g+AqZwIjJrDIus3eTEun4LcIn5yPcobK9MwDo/mg2WT8Wr74Je1CvfgaObfC3Nf20pxfg7Hz0Xgg2XXfB/pMP5qDqbuoRwnosL9Lfzsepi1Cm3UdKKzlpJYmMXGTSk869HTQQkhhBBCCCGEEHeH3p34U9rjE97xYEl3zuM+Igj3Ebe4XSHEHU6B+6+nM3t/DivSSklen3h1izWYKnJIPWQGVRCvvTOHMJcWFRkmI1UGI+2n+vwF+qoZNEgFx0Bp54bP8DZTEJsqSV01nxVpJgJfWsGiiO6utyWEuB10p+8xHklk7qtbKfaczKp3ovG5UvFGeASTf5PGmkVrSS3LIrPMiNaz6zEoVK5ox/ozqN30oCbOF+dTYADUGnzc7XH27uAhLmsVg4ZqUFFJwYEcKiZp2s2wYDpXRN5JwNqJQQ5Kupz4s1Ziq7YHKqk6WUqV2ULi7wqVTeO0yKaLoBigZgBg/KmIU+don/hrun6FssU1dRZT5+8jHTGVHUD/XTUMjybMuzcs7meBnT9PxE4m87+2UrA/kTVZPR2QEEIIIYQQQghxd7Dq6QCEEOK20rbXVDoREjOTMDW0G9w1GRsrN5SqK5UoVxkOpZB86AbHZq3CZ4w3Sozs232A8jYFMoZDerakGUE1irARUvEnxB2rG32PQu3GYBVQks/xitZ9mNJRg5cTgAlTfZs2LnYegtIjnJeXLOHdP7X99wbzn/QGwOvxF3j3T6/z2pSOk24Ow4MYqQJyk0nKqKR1t2ameG8K6UbAwx9fx+48SKHA2c8fL8CUlUjC7lIs1hQaS0hPy8EEOHu74vqAP4GDgJoMPv48o10/23hMEfptOxqnW75fw+B728TVnfcRixqvO7NOQeAjQb1ouvn2P3+VXySzp2kav+lKJaMQQgghhBBCCCF+sd5d8SeEEL3NpfYvKV2CeCZWx8H30jBcec3c0DhoPsQRCs6ksHoFlE8IYrDSQEFWCn/T59O4ypWZgzu2kmQVcAPGRBU4j41iqm8OCXvjWRYHMeFu2NYaOH4whS1JWRgArwkRvW49KCFE11X8mMLfko5i29EOfS/heh8UnL1235Pc72HGBduTvjOH9SvjISacIXbAJRPlB5LZkguo/dG6q8BKhdpWAVSy45PNKII0DAnQEeJ58yrOlIMCmDotgIMfZaF/bxFVJ6KI8NPgoDRwfJ+eLdtyAHsiosLxUtGt5JLKcwIxkRksSS4l/f25PL83ggjdKHzcVHDeQPnJHNK368msAOyCiH5kGCpHiHxaR9qqNMr1K3n+SBCRjwSh9XbCtt7AqeNZ6L9KIc8A4ERElA73/lDVsuFuvI9YVHOU1H/lg1pHxMjeVLltIWlprcInciYx+xeRcOTWRySEEEIIIYQQQtyNJPEnhBDdYbFOWoFzcDTPjs9hxc7qxlesAbU/Uc+Ec/yDFApyU4jLTWk+QhUwmdfGm0l6L5mC3BS+1gwh5PINiM/Om+jXX4f33iFh+waWbG+9WRkQzeyojqtrhBC9n+lIComdJVEcH2bOk+GUxneh7/HWserJmUQeW0nyyRTWL01pczInwmZEEegIoEYbFoR6fxqG3BQSc0Fr40+gp+omJp9UeE2cw3JlPMveTyPzi3gyv2i53Z6wl17nWd11VDEr7Qmc8Qar3JNYl6CnYL+ehP369rv5RvLa3GhCrkyZ6h7+e1bZafh4UyKpJzNIisug3RKG6gBiXvk9kwMsTGPanfcRCwyH00gpAefIcYx07Mb13nQdPFCi8iYyNpp98xPJk6o/IYQQQgghhBDiputz/vyFVkPNly9fbvf1gAG9dO0QIYS4BYwns0jJKgFHf8KDNR0nzQz5pKYdpQo1vjodPurGl02GfNJTMsgurMRkp0E7NgjdCFdU1o3n3ldgwnmIOxz/kVyjCl9dED7qFgOoxlIydx/gFG6MDQ3AvUWXbDqTT/reo5y3G4Yu2Bt10wizqZqCgwc4eDifvAoTto5ueI0IIny0qyT9hLgtmSnP2kN6ofHau9q6ERIagENtF/oeH398XFSNfca+PaQdLqX4jBGlnT2D7tfgOyaIQI/W94HGsnwOHi6i/Dw4j+h+xZ/xWBoph43YDg8irO1apJ0dV5LDvqwc8o6Vcr6/K17DhzFyhD9erab4NFO+fw/pJebuxWaqpuBQDrnHiygorsTU34nB7q64ew5j5HBXVJayig1myo/lkHfsKHkFpVRdssfZ3Q0vDw0+ft44t2j6l76PXG3TSPa2eJIOKwmZNp2Ibv3szZQfOkBeDTh7jcLHpU2irsFIwb40DlZ0/Hs1nszh4AkjykHD0A63R2mqJi8tg9waBUOCxqFte84WbRfv38O+k0ZsPUYRNqY3VSoKIYQQQgghhBB3Fkn8CSGEEEIIIYQQQgghhBBCCHEHsDjZkBBCCCGEEEIIIYQQQgghhBDi9iKJPyGEEEIIIYQQQgghhBBCCCHuAJL4E0IIIYQQQgghhBBCCCGEEOIOIIk/IYQQQgghhBBCCCGEEEIIIe4AkvgTQgghhBBCCCGEEEIIIYQQ4g4giT8hhBBCCCGEEEIIIYQQQggh7gB9ezqArqqqqqKmpob6+nouX77c0+EIIXpAnz596NevH3Z2djg4OPR0OEIIIYQQQgghhBBCCCFEr9Ln/PkLrbJoLZNqTV8PGKC6tVG1YDQaOX36NEqlEnt7e2xsbOjTp0+PxSOE6DmXL1+mtraW6upqTCYTAwcORKXquf5JCCGEEEIIIYQQQgghhOhNev1Un6dPn6Zv377cf//93HPPPZL0E+Iu1qdPH+655x7uv/9++vbty+nTp3s6JCGEEEIIIYQQQgghhBCi1+jVib+qqiqUSiVubm49HYoQopdxc3NDqVRSVVXV06EIIYQQQgghhBBCCCGEEL1Cr0781dTUYG9v39NhCCF6KXt7e2pqano6DCGEEEIIIYQQQgghhBCiV+jb0wF0pr6+Hhsbm54OQwjRS9nY2FBfX3/L2qutreXcuXNcuHABk8l0y9oVQvQuCoWCe+65p3nt4VtJ+iEhRJOe7IuEEEIIIYQQQvRevTrxd/nyZVnTTwjRoT59+nD58uVb0pbRaKSiogKlUomjoyN2dna3pF0hRO9TU1PDzz//TFlZGYMGDUKlUt2SdqUfEkK01FN9kRBCCCGEED3JalxkT4cgRK/XqxN/QgjRG9TW1jYPtsuao0IIOzs77OzsKCkpoaKiAhcXl5tebSP9kBCirZ7oi4QQQgghhOgNLvsO7ekQhOjVevUaf0II0RtUV1fTr18/GWwXQrTi5uaGUqnk3LlzN70t6YeEEB25lX2REEIIIYQQQojeTyr+hBBd8mNuETl5J5q/n/jIWO616/6UUudqjGz/577m7x/01eDv88ANifFmuXDhAgMHDuzpMIQQvZCdnR1nzpy56e3U1tbi6Oh409sRQtyeblVfJIQQQgghhBCi95OKPyGEuAaz2SxraQkhLLKzs8NkMt30dkwmk/RDQogO3aq+SAghhBBCCCFE7yeJPyGEEEIIIYQQQgghhBBCCCHuADLVpxCiQxcvNlBdY+RSwyWMF+pabasy/Ex9vbnb52x7HuOFOipPV2NlbYW9nYq+fa1/UcxCCCGEEEIIIYQQQgghxN1KEn9CCIuycwrIPXqqw+3f78+7Ie0Uniij8ERZ8/d+wz0Y4ed5Q84thBBCCCGEEEIIIYQQQtxNZKpPIUQ7xwpKO0363UyHj5yk8GR5j7QthBBCCCGEEEIIIYQQQtzOJPEnhGjneNFPPdr+sYLSHm1fCCGEEEIIIYQQQgghhLgdyVSfQoh2fj5/ofnre+1UuLsOvOltFpee5lyNEYAqQ81Nb08IIYQQQgghhBBCCCGEuNNI4k8I0c6lS5ebv77XTsWDvpqb3ua5GmNz4k8IIYQQQgghhBBCCCGEEN0nU30KIYQQQgghhBBCCCGEEEIIcQeQij8hhBBCCCGEEEKI21hNbR1fHTrM7vwCsopLKDpTRfWFWi5dvnztg28Cqz59sL/HBo2jAwHuboR6e/H4CD/sbPr3SDxCiFvHZDJx8uRJysrKOHPmDD///DMmk4nLPdQf9enTB6VSyYABA3B0dMTFxQUPDw+USmWPxCOEELeCJP6EEJ06VVLJqZLKng5DCCGEEEIIIUQbP5aWsTZlD39NzyDwgcH069uXOvPFng6rWZ35IvkVp/mxtIyYTZ/xHyFBzAkfx4OuLj0dmhDiBquqqiInJ4ejR48ycOBArK2taWho6OmwmjU0NHDu3DmqqqrYtWsXw4YNw9/fHwcHh54OTQghbjhJ/AkhhBBCCCGEEELcZv6QlMxH3+5l9GA37O+xIaPoZE+H1OzS5ctUGS9QZbzQ/JqD6h6OV54hZMX7PP/rYN6LiuzBCIUQN1JGRga5ubkMHDgQpVJJZWXveYD88uXL1NfXU19f3/xav379qKmp4e9//zu+vr4EBQX1YIRCCHHj3eWJv0qS5rxI3PAl/O8sf8u7NFSTueVDNm7PobjGDChQefgTOeP3xIyx7+Tc1egXP8dGj2X8LdYbAOOxFDZuSiT1UDUmgP72aEOjeTYmHC+7Tk5lSGHB9M0MWbGJWF+gwUhB6mY2Juwh22AGQKn2JyxmOs+GaVBZ/7Jr6FacDUYKtsezfEtG63M/+QxP6FzbxyKEEEKInle5m7ff3QkT5rDw0YE9E0N9HTUmsFH1R3Gdq07X/riFNzblcu9NvI7avK9Z9XEG5fWA03gWLgjFucO9L3J2/w4SdmZTUllH411aX2ycXPALHs/vxnliZ+FazWcOsW3LLjKLT1N7pUhDoRqIm89oHosMwXtAy71ziXtlC9lWLjw2bxYRnRRMZCcsJi7bl9hVU9F256Kr01m+dBfuzy7kKZ8O9vlxCy9tykU74y0eK1vL2ztOd/n0zhPmsPDR043XoZ3K+zG+AJR/03geG+1U3ozxxaajE/SG/79CCNGDfiwtY0bCFmwUShTWVuzKP97TIXVJlfECu/KP46C6h+8LTzLmT6vYFDNVqv+EuI01Vc/17dsXKysrfvrpp54OqUvq6+v56aef6NevHxUVFWzdupWHH35Yqv+EEHeMuzvxZ8ghsxAY3sH2hkqSX5/L+uNuRP7nMpYGODGgtpJ92zaw5o+zyX5+NasinSwfW7KHpCxXpj5/JemXFc+zi/UQPJ2lG8IZYmekPEvP6vc38OIPWby2fB5hgyyfqjglmWyPycz2BTCS/dFcFmyHkBmv85dHNDjUVrIveQNr1sxnX8YcVi3UXR2Q6uY1dCtOS+emmuP/TGT5e3PRH17Cxln+qLr1SxG9Qct51/v1U3DvgJv/Wzz3s5H6evNNb0cIIUTvUL77L7y9Ax5bMIeIDm6nOlWby6ef51IL3Hujg2tWyJefZFB+byivzP4V91n1p+NnterITlhJXPZFnMeO54XpWpztgHoDh3f9L18nb2JhyghiF0xB2yKj1ZS8vOg0msdipzDGZQBg5uzhdL783x28fyCNMTH/ScyDbdZEulTG15/tRjs3FOfrTJx2pGRPBiUOo3m6o6RfG86hz/F2cJtp5Q5/ycLP8/F7cj5P+bXepFDaAh0nCmuzv+TTHz2JbXvN4s5nqibv4FGqGlQMHuGP+028BTWezCIlqwTl/aMIG+vKrV/lx0zxvj3sKzZiOzSIsBFOtz6GukryDhVRZeWE7wgN6roi0tNyKLd2IyQ0AOfb4U/QZKRgXxppR4qoOGPApHTCfag/4eFBN/X/T09KO17Eb9fH43+/C98eK+jpcK5LlfECaccL+fVQLx5euY6/z5qJboimp8O67RhLcjh4wojScRja4fa/vA8xVZOXlkGuwdT6dWsltmonnO93ZbC7E+q2fUPDleNqFAwJHofWUfFLI+k4NqMKX10QPuprtNFgpPhwDqeMSgb7BeDe2cP21xFLdloGx40qfHU6fNRNr999/VF5eTl6vR4HBwfKysp6OpzrUl9fT3l5OS4uLiQnJxMREYGzc8eP+QkhxO3i7kz8NZgxnMxgy5p4sjvZrXjbO6zPVRH51hJmBVx5l7bTEPb8Ehwa5rLgo3dIClhNlFv7Y/N2bKU4YDrhbkBDPlve02MYPp1NCyJxtgZQ4RU6nQ+8nXhldjxrknIIs1R12JCPPqkU7X+Mwx0gdytvba/GJ/YDFk1yuhpT7HJ8Bi3i+Y8+ZGuWjlkB13EN3YzTkLqB9blOxKxbTrRHU8AqtFHzWGW9iBlxK9kSvonYjhKrotfq06dPc/Jv0EA1IUF+1zjil0v7Pofi0q5XCwghhLib1bE/8Uuy6Y8NdTevmcpiimrBOVSLZoBt5/vm7eDT7Dr8ohfywtgWI2IDbAl+4jnGBO9kxcrdxH02jFUzR6AAuJTPl4m51PpMYsWzo1tVuNn96jFeGTOar/+8Hn3CF/i9PZ0x/VrsYAWU7mRDsid//K37DbtkLuXz7fcG3B7VYeEW17J+/bHr1+Y1VePHjL4qW+wGtD+kU1Z1ZCd8wd63phPcYdmfuCPVHCV5zUpSazTErF5G9NAbMHjcwYD0zwUpxMVloAh1YuxoV5S3eqaSMwdIen8DegPgaWTwO9H43OKBYdOZHLa8u4FMVThL176A1liEPm4zmapwBo/tLYk/M+WH9pBeaMbBT0fY0BY/JEMOiatWkpBlbH1Iip7EbTpeXjiTCM87a7T9x9Iyfrs+nuHOTrdt0q+lb48V8JDXA/x2fTy75s2Wyr9uMVO+dzPLEopQhc9j49CgX96PmQ1kb4snobCznRR4TZzJ3GktZoRqOu6YE9FeQTcn8WeuZN+2eBILXYkeGnDtxJ+5kvRNKxtjWrGcGN8b2BeYK8n8PJ6kEg0xw68kIe/C/qiqqgq9Xo+9vf1tm/RrqaysjEGDBqHX64mMjJTKPyHEbe8GPx/c21WS/OqT/Ptvn+apOWtJLuysuqgx4UZANFMD2r45q9BOjUZLKVv+md/+0LoMkrebCJs4DjXA4T0k10DYpAlXkmktuIQTFQymtCzyLERh2reD5DodkbrGKTmz9+zAiI6oCe0fjXd+JJIQzKQcbIqpm9fQrTirSfsmB4ZP4GEP2nEOCsILI7nHes+c3qLrWlb8tXWuxkjl6ermfy3V15tbbWtbwddy27ma1jfEffr0uXEXIIQQ4o5Wu+8LEn60ITw2Eu+eDuaK/B8PU4svY8ZYHilXuD5MhB9wOJv9TcuLHM/lYC1oR4+2PK1lXxcixnvDpXz2Z7epqPML5TFXOLv7Yz6zcDt6vcwHMthb782//eoaic6bZiC/ftQXm0v5fBaXQU0PRSHuIGYD2cnxxH20lcxK07X3vyXMlB9MI9Vw5dvCNFLzjZ0ecddqMFGxbytxcfEkH76yFAVAg5HspPgrg+wqfCJn8tqS11n6ykyidK5QkcaaNclk32GdyIyELfjf78J3BSd6OpQb5ruCE/jf78KMhC09HYpowT10MjEzphM7Yzox0ZFERugI9HUCzBRs38CLc9eiPykz9gB3bX+0a9cuHBwcqKio6OlQbpiKigocHBzYtWtXT4cihBC/2F1W8edE5J8/5+ry0Tmsf2wpyZZ2LTvKwRoIDAtCbWm7ehQhvpCddZTyGd6t1noxpOlJtZvAqrGNTyCVnyzChAYvL0tPJCmwVQE1Jtp/DK0mdXsaqshlhPQHqOTUMTN4avCyNKbUX4UtYKw1Xdc10K04K6kyOOGs01he58ZkxggMVltsWfRyLSv+2voxt6hVZd7UqLDmrytOG0jPONz8fUiQH4Pdriap//VtVvPXg92cWlUSdpZsFEII0dPqKNr9JZ+n5FPy85UEVN/+uPk9zJNPhqBpmbX6uZCUrTv415EyauoB+mLj7s1jT07h1659m9eGa/L1u4v5GtDOeIvYB7sQSnUGH36ej9uEOfzO4zRx3b2US+fJ35PMlzvzKTE2XotC5YLv+Ak82bwG35V19JqO2bGWl3YALdaja8t8sQ64iNkMtK1+A6Av2onTiQngaiWd2UwtcPHiRTq6LVc8OIEXpmmhbRGE1f1ETB/PwRU72bv5C7SLpuBnsd3uOM+ePfnYjJ3RurrwFrMbOYWYM8vZsP9rPvyXJ/P/TdbxE3eYukoydx9o8fmvkrTdOUwdEYS6B9dIV9ppiIidjtbaDffeWG3b0OLrmnxS00oBBYGzlrFo4tXpWgMf8kZdNZ+4XD36rHC0odczn3Tv84ekZGwUyl5f6fe41o8po0fykNcDDHZoHA84VWXgu4ITfPHDQb7KPtzumG+PFaAb4skfkpJ5Lyqy3XZxq9njGzqB6LH27bYYj+hZ/XY86RVprN80DN8FEbgr1GgnzSS2RsEQp1s/cXKPuwv7o4yMDPr27dtppZ+Hhweenp4MGjQIW9vGB8rOnz9PRUUFhYWFnDx58laF2y1lZWU4OzuTkZFBUFBQT4cjhBDX7S5L/HVDeSUFKPB17KgU357BXgpIrqQCWqypl0/SX3PQ/sccfK58aHMYE83SQeBuMQdWSl4WMGYYQ9puyk1mY5Y/z77S9Cy7msBnXmcprlgsOD+ZTyYQOFxzXdfg0604vYnZ+AExHZw5L2UH5UodsWNuwhQPQgghhLiFLnL4s5Vs2A/eYVOY//Bg7ICaE7v4NGEHq85cZOG80MZ7odpc4lZsIdtmBE+9MBU/BwXmqqN8/ek2vlj9F2rnzSLC53e8/WYk5Sl/4f3dED7rOf5tECi6NMh8Gn381xS5jGfh+IF0tk6cRZdOo1+9lq/LbPEObbqWnynatYPPkzexcP94Fs4NxdnKm6ffnM+TFWmsWp8OoTN4JdwJ+nY87523tzfsz+fLT37AO2Y091m4y1a4eDOmZQJvyDD8rA5xOHkLez2nEuxo4aB+A/Eb1UHiyymU3//2KAu/PERCoh9vxvharhzsqryd7Ch2YcIMz19ylhugL37RUwnO28Te//0Cve8sImT2N1FTSV5+EafOGkGlZrC7Bi+Pzta0MmMsK+FUeRHl5wCMVJ0oIk+hwtbRDUWL/errqin/qYSCk6Wct7LHwdkN3yGuqCydvK6a4hNFHC8xoLR3w8tbg7Nd9z7zGE9koM8yw6BwXntGxZb3kinem8bBqaMIG9TiXKZqiksMmKzVuLvZozSWknekiFM14ODpj9azzfV3d/+2+qsZPNwfZ1QMaHdJZgzHcjhYaMCkUjP4fle8PJzaTy1YV03xiRJO/VRJlRkc1E44ew7Dq8XUf8aKUsprTCgd3RhkbaD4RBGnyoyN533AGx+3xs+vJkMpxRWVnDrTmCI1VBSRd8SE7b1OuNeWcPwM4DiOyOA2azQqnBji7QS5lZyqvDMqKX8sLeOjb/eisO69kzaN9nBj5RO/JdTbq902T8f78HS8j2lBo9mdX8C8v/2dH06WtNont6yc7JKfeOZXY2TKz1/MjKHwKMdPVFJ+SYnDfa6NfdUNmGlSNTyCuQuNVM1PJG9/Msk5Qcwao8LZyxtlrRIH29adh7GiiOOFV/7m1U4M9hiG16D2faaxoojjJyspN1SDwh7n+90Y4tlBPwyN/d2RoxwvM6J0GcbI4Z3s21aDGUNJEccLSqiycWKIpwb3QaoO+kczhpNHyT1WicnOjSHDNbScYF1hDSbD3dUfVVVVkZubi5WV5f7I0dGR4OBgXFza/x3b2dlhZ2fH0KFDKSsrY+/evZw5c+Zmh9xtBoOBs2fPMnToUJnyU3SJwtqaCL9hDHcexAWTiaxTpewtvHOq88XtSRJ/HSgvKQI0uA/qeJ9B92uAIk5VgPbKfk1Tc76mu/pklNLFn8AO7lvLkz9kS5mCsJgAWt+DmUnfsQNz+BzCmhNxCpxHBFiusGuoJHldUmOyLUh1fddwXXE2tW/GaDRBbSX7kjewcb8/L6+dc6VSUQghhBC3rZ9/QL+/jvtCn+OlyKtDHXYPPsbvI0+x8O/fs/dkKL/zgJr9aWQbbQmPnUJw01TgA0YTMxdqF2/j629yiYjxxW4AXLBpvA29x67ra8CVf/MFX5e58NhroThfx9hn/t/+wtel/dHO+E9iH2y6SbFFGzkD7we28Mamnaz6mzsrnvTEZoAtNrU2jckBmwHYXWONP8WYKbxw4i/Ef7eNPy74GjtXT0b6+aL180Pj0h+FpXj7jSBm5ilWbcrgsz+9yRcDXPB+0A/tCG9Gerhg04WqO7txz/DUkbf5LPtLPv3Rs8V1dddF9n/3A7V+UxjX/gH/W8/Kk6diQ8j/73S+/mw32rnX9zsXd4C6UtI/+ZDV2/JpO2Sq1s3krZci8LL0AaXBwL6Ni1ixr2kqOiOp65eSCmhnrWb2lT8VY1YSr09fS3mb6VeUvpNZ9FoUgU0J+h6btQAAIABJREFUq5p8ktavJS6t7VIGCrTRrzP/SX/UXRl0bjByPG0PBYC7TsfYMSoqhieTcOQAqT9UEtKiUsRUlsG6V+PJvk9HdJAR/bYsDG1O5x46k7nPR+Bj1/392zJVHmDjq1fX/AtUA3WVpP/PBlZ/kdPu568cMZmlr0Q1r+dlOJTM6nc3k9luOjsV2ph5LJ7sj4pqcj9/kyX6alRurlBS2ua8KgJj5jF38jDO7/6QF+OuzmVcvn0tC7aDKnQO//3v1Y3HqZ1waPfEg5EqgxFQ4HzfnbGm1tqUPYwe7Mau/OM9HYpFj2v9SHphBn07SAS0FOrtxfcLXiZqw6ZW1X9Vxgs87D2EtSl72Dj9yZsZ7h3NkJvMutWbSW9biKXUELVgHs+Mder8AYAuUA0NJypsB8t2VpK5rwijjz36lfNbradnqshiy4cfkri/uu3RBMbMY/5kf1TWQF0pqX/9Myu2l7ZvyC2c1xbNJMytZaLQSPHuzbzyRgp5bTolpWc4L8+bSZhHBw9jmKrJ/PxDVie27xvVwdNZ/FLk1b7RWIR+41rW7yxtMzuXCm2EDmWLts11d1d/lJOTw8CBA/npp5/abfPw8OCRRx7pMCnYkouLC5MmTeKf//xnr6v+q6+v5/777ycnJ4df//rXPR2O6OU8He8j6YX/y0h311avf5LxA89u/h/qzBc7OPKX00TPozDMFS6Vsu6NlbxoYcWtea+8zZ+HdfB4qPki1TUlpHyfxqtfHaCo1cb/Q+5HQfh00HbdhZ8pKs5lXdL/sK6Lf8Jxb65ipsXExhWXaikvzmPZp580n7PT+FupIP755cReI24AzLWU/9S6nSaawMf54LEgwp1s6N/UlV26SLWhhO3/TOLpVAvvVwC4Mnva48z2d0Nzb4tjzbWUny7hH99+RWzbY8f/HsOUodibK4j/y3JiD3UU8MP8a/XjhHOMV+d+yMrOrq0FSfzdUI1TcyomLutSwsuQtpZXPspHNXEJs3VtbgAMe0hOURK5IujaN2UN1aT/9yLW56qIfGsmITf4XqLTOJucSWHxzPjmdQqVdgryjhShc9NYThSKXq2zaTcf9NXg7eVmcduggWr+7dcBzd/fa9f6t99yW79+rW/GZY0/IYToparhvjEjGDPKvd0muwFqoIyzrQZ5L3L2bB14tLgZstEyaaaCMQzEDFzXfABlu0n4pgzNb+cTcT2zJF3K5dt9deA3hRgLyTGbB6fwpN+bJOzLIPsJT7TdTjL1x++JOSz/TRm5e35g7+HD7P0mn293bKNxulNPgsdN4LFRA1slAW18HmPhn8ZTkpfB3u8Pc/CHnRz+bief0TgFqfdYHZMeHYFzh0nA/gRPm8LhZV+Qnfgl+4dMZcz1lP1VZ/Cvw/0JfnbE9f1+bgaPCbzwaD5vf7OT+G98WThBpvy8+5gp+Gc8K7blg28Es34zCmeViarjWei/TCEvLZ51Q715N0pj4TOTEgfvUWjPV3IqtwgDoPLwZoiDGh9HFYrzV3arKaW8v4aIaREEDlFjKjtA8id68nK3snyTGxtf0aGmmsxPmpJ+roRNiyRsiBrT2SLSdySRmriUxeYlvPWM/7Wn6jQ0TQmnITxYg0qlJCTUn4QjOWTuOkBxuGv7ZR3K0kjcBu66yUwdO4zBaqg6voctCWkU745ntdqJ5TNaPKDZ3f07YqomfeNSlukrUQ0PJ+aRALzuU3K+5ACpyXoyD23lrTg3PnhFh3NNFgmrGpN+7sGRROr8cbauJHf/HpJ35pOdEM+WYcuIvTrTP8aSUvAIIvo3OnydoPzHFLYkZZGZsJJ16reJcRxGSACcys+n2AioNfi42+P8gD32PtPZ9PV0i/9nyn/Qs2W3EdQ6Qvxu/6Unamrr+Gt6Bvb39Mb5Vxsr/bqa9GvS18qKpBdm8Kt317Sq/DtU+hPfHitg5ROPY2cjTxF325kstqzcTHqFEyHTJhM2xAllTRHZaXqS9hWRtH4rPp4vEOL4C9uxVuHlr0G5M4vywhLKzW2eGDJVkr5pLYn7jXiNn05UkBu2GDiVlUbS9hwym/qDEUoKdnzYmPSz8ybi8XACPdWYinNI/WcymSUprEnwxucP4S0egK8mPTkFpaeOmAmj8HJRNfbFXyWSWpjCivedcH5zcvMMXFeZKU+LZ3liFkYUeEVEExWkwba2lNy9O0hM28wCo5lVCyfj1d9I3pcbWLOzFJQaIp6OJMTTHmpKyU5NIkmvb3Vmle/d0x+ZTCaOHj2KUtn+XdfR0bHLSb8mVlZWPPLII2zbtq3XVf6dPXuWsrIyfvWrX1m8XiEArK2s+Py5mOakX8Hpszio7kF9jw3TgkZz8qyBRX/ffpNaH8oyvyvJRitXJj4+FOKOdbBvLXu/SeKDVnknBx4aMZRwn6FM/s0DTAzwZeaHn/BZ2+Rh5SGe/kfrjJTaeSgTfX0JHxbEBwt8mfz1X/i3f3SUEGuriq2btpPU7nUHwsf9iqeHjOKDOQPov/xDVjbHYin+9teY1/JbC3G3a+cPg9AsXcmrV9rRPPp7DkQNxd5cxd596XyaV44B0AwJ4unRQ3kqeh7h2q94aM2u1klSj/H868WJhNtBdfkxtup/5B/lF4B78PV5kMkjhjIzeh6/CdjOxFU7yWobkmIQT0f9H7Ye+h9u5P8WSfzdSCV7SMpyZerz3p3v11BNZtw7LEsuwWH8PFY979/uQ1dxSjLZHpOZbXkZmavOZLF+6Z9JLlETsWAZswJuYJqtC3E2GxTBqq8jADCV5JCcsJa4NYs4fm4FH0S5dnSUuA21Tea11K+fAqeBHZcJdLZN1vgTQoheyj2ImKeurG9xsY6a2ovUlBVSXmXgYEpuq13txj5M8M7N7P1kOW//EETwQ35oH3DhPlVfnH1GWJ61oCsunebrhJ2UDJvEinGdV951qPgURZdA4+3ZQWKrL97e7nD4FIXFoPWwuNM1KWxc0D76GNpHHwMuUnumjMLDh9mzN4OUz9aSsjuEV16cgKZlIq9vf9weDGXKg6FMAcy1BkoKczn43Q/sSf2Ct3enEf7Sc/zOo4Nbd5sRPB19mPxNuSR88gN+z47u9pSfJXsyKHEYzdOdPhp56zk/OpXHDq/l628286XPK/zuOn8v4jZVV0nu3hxM2BM5NZrIps86Y4LQuph48b008vbmUPwbC2ugW9ujjZ6HdlIRiYvmk3DEiQmzXyfW98rsKClNO2qIWbaE6OFN97gBjPVQMfe/tlJ8KIfjNTq0NRkk6RuTflFvvUFsgH3zviHB3ji8tpSkbYmkhL5BlGdnqXMz5YdSSDsDjAgn5IHGNgcF6Ajsn0NmbhppJ8LxGt7+flsVOoel/6nDuWnsMcCfIXZm5r6fQfGOHeyb4E/YL9jfEuPxHSToK8EjksVLpqNtqoQZE0DICCeWvLqZ7L07SC8LIrx4T+N1+U5n8bxI3K/8PgJ1Okbeu4gFSaXsO1TKVL8WT264RPDusplom8bCx4zCV/0OL8blkPndEWIXTGdRsJHsTfNZsK0Sn0lzeDfKtdMHYw1ZSSx7O5liVIRMiyLEwpSCt5uvDh0m8IHBZBT1roqYJiuf+G23kn5N+lpZsfKJ3/LwynXNr1UZLxCk8eCrQ4eZFjT6RoZ5VzCcOEBaBRAQSczkcNyVAP4EBg3DdtEiEo5lkHksmhDHjj+X13epJQUD7nNCBZjOV2O61DaQfNKzjKAKYuq0yOZEY+DYIAZbz2dJcin7fihiqreKzN35gD0RL7/Ky01rCo4NIOQhV5a9tIHMQ1nkGcJxbnn75xLBojdnNlYlAxBAyFhvHF5fStKRZJKzwvEZ0yYmYxH6bRkYAe2MZSyepGmsOMSfQF0QQ/q/xrKdSWzZq+Nlv3ySkhtn0IpetoQY36Y+2Z/AMRps31hEwpFr/5TuxP7o5MmTDBw4kMrK9mVFwcHB3Ur6NbGysiI4OJjk5OQbEeINU19fj5OTEydPnmTo0KE9HY7oIQ/c58AD9zlQXVvLweL2Waffav0Z7dFYHBGz6TM+/n4/Cmtr/hoTzbSg0bwWEcZy/b/4ua5rvWu3PPQw4U5QV3iMvAeGEjDsYWZyjPgOdq89d4DPvm/92mff7wRcWfjScyzyH0X8jCr2Lt/eOql1qZbPvj/Q5mwHWLcNNIGTSXpKR/jjM0gqXkZUhxVrLZkxfH+Azyxs+ez7nWx9bhH/GD2U2Y8PZWWLRKal+DtlMe627bjy9JRRvLruABDEB48Mxb7+BG8vW8uilt3c9wd4+5tRfPrSNJ7ymcinv9nFQ/9o2vgw/5ozkXDbWrJSP2FUYl7rxr5PYxE+fLBoGrOHTSTl5Yuo1+xqF1N/5yA+eO4Qnn/Ja7ftesmEOR1wdmucArO4ouN9Kn5qvBEYfGUqzbwdWykOiCTccjFUo5IUlj03myV6I2F/WM2mly0s4N6Qjz6pFO3vxtH+2fqrineuZMZz76A3juO1Dz/gZV3rm7fruYZuxdkBpZs/UQuWETvcTMGnO8huuPYxQgghhOitLnJ2/zaWL36Tl157mz/+eR2f7j7K4dN9Cda2WQuunzdPvTGf+dMexq0un3998hf+eOW45QnpFNVeXwRFyZvRG32Jndb9hFazGgM1gJ19x4lDO/sBwPk2FYy/RF9sHN3xC53ACwsWMv9RFyhNJ+GbtvNvtaawUaPxC+F3z85h+bxQ3CgjZfNOSjo5xubB3/G0tj/kbePDPec72dOCS/l8+70Bt3E6OruN7RFWA4l4ajxuVgZS4raR33ZwUdzZrBQo+yuAajJ3ZzRWfV3hMDyICboAAj2U8Es+bwwPIvCB1ok2lfswfNVATQnlNReoOHKAvAZQ6aJ4zK/NgLndMEJ0GmjIJz2rpM2UcG3UVZKZegAjCgLDAxh0JTmmdPInLEAFFJGeVoSx3fU4MWF8wNUkHgAK3HWRRA4F6nJIP2Jo0XZ397egwUjurjSKAe2E8HZTgyrvH0WIH9BQSsFP56i3VjNyTAARD/vj0CoJq8TWpjGQ8zVGTC2uzTkoiCGtzqvA2VuDM2A6U4nBTLeYSlJY995WChrAZ8ocZo/vPEl4u9idX0C/vr3zme3HtX4W1/TrqlBvLx7X+rV6rV/fvuzOL/ilod2VlEol/QDy9pB+uPrq37jKlcDwcALHdKEquav6XWnLbGr1d90YiApbJWDMITUt/2qfZq1iyNhwwsYEMMQWMIHCI4BAXTghHq37YaXiyjnqDJyva90ZeD0afvWBgSZ2wwgL9waMHNxfhKFNTKafcsgsBAZFEBXelPRrisuekbog1JjJ/C6H0qMHOGgERugI92zzIIbKm4iocK5Vu3en9kdlZWVYW7f/T+Th4WFxTb+ucnFxwcOj9z3dZW1tTVlZ5/ft4s72fx8KJHXeLNY8Ocni9sAHGkfud+cX8PH3+wEwNzQw+7MkLl2+jMLamrEPDL4psS0MGYozP5Oy53/4rhSwc2PyQ9dzplLefv8TPi2H/p5BfNCNcxRlbmXUP45RjQOTH5+M5nqab2P7thMUARrXUTfgbJ20s6eEIsDZ6Upi/1cjGGUH1ScOtU76Nak8wNPfn6COvgT4T2x+eebsMMJtofzQV+2Tfs3yeHHZV2yvAXsfHUkjWm+tPnmMPDNoRkfzj+v6HVrWO+8eewNnJ7wwU37GCBbr3Ko5VWAGTycGAdRlkLzdRNgfxnV4A2BI28Arq1Ko8pvOB6sj8bKwrgJYXiewlYZq0t9fxIqdBnxmLOeDSW1uWq73GroTZ1Y8T3yQReS8D4ixVJVo7USITkPckSJOnbm6BqIQQgghbi81e/7KH78sxi10Bm//xhO7lnePP55qf4CVLW6jQokZFQpcqV7L3knC33aw6vhpXnpzEt7devTsNPl5BjAaiFu42PIuO9by0g5AO5X3Ld6YAHZq7ICa6vOA5eRfTfXPgC33dXCP1qHK3bz97k6YMIeFj3Y0HWVf3CZEEr7vL6Tk53OWvux/dy1fM56FC0I7rIZUuI7nyXE/sGp3IYfPgFuH03P1Rxs9hTHHN7P/7x+jHzaryxWW5gMZ7K33JuZX11lNebO5hBLz74d5+x8/EJfoy9vjezogccsonRj7yDjU+1Io37mB59L0hEXq0PqNQhcQROyCoF/ehNoJVdsiDGsFtirAYMZkNlFV3LjGk6LqKLuSDW2qhs0YChszkv+fvbuPq7q+/z/+SOSIHkRAOxwC5UpQkLhQAS8w48yGXxNnUFNL50qdfXPul9mWLW1b1qZtat/KlrOLOd3UHK7EnGwGuVATS5ShKIpXSCAzcMZJ5YT9/gCVi8OVF6Gn5/1263azz3l/Pp/359R5+/l8Xu/363XieBnW6gAMTbxYryraSXqODZwCCHI5Q+GBK7WvDL4+QAFFWVnsTwmvs5IFMAYQeoed5zmjD7ERPqw5VExp8RlswW1s37eZL+arMgqPlAEmege5N35h7eJD0vx3SLq8YRJzB0PV2TKKPsli/+GjFBaepLSijPwDtTPkG7yI9/DywLnBd+Xs4l7z5FplaxxMaE5VGdveWcm2s2BOnM3PJkRfvwBHO8spOnlD6wNdiwcGRF2XY9St9fe51UpO0Q1YGfEtYAyKZ3TYZt7YX8CKeT9iQ3QiYwb3ITI2jtCkR3kuqeVjtNqFqprVgS6GxmOeWwgJFh/SU4vZ9sZctm2OI+WeaEIj+jM0OpmfXakAQsrjT5NSbaPi5FG2bTnI4fyjFJadofxYHoVngUa/Y3fCeturU+iMZ09fPCig4rOTVDZIP2o9dZJSgKoy9m5J40SDe1Hb6ZpxvqqoiCO1tUfNfgF42lmk5xEYTpgxg20NC59e4sDj0enTp6mubjw4BwYG2mndNoGBgTddrb/z589js7VxFop8q1xKXnaxQRaz6q8vYquuplPHjjemtJEpmZTAjlB2iEXby8nwOMaUnv5Yho6A7Vuu4oCHmPrpMR6615/+0f1hu/2VcnZt2UKGJZhknwBmAE9exdntutHL1T6vvbey1c5O7twRF8DFuUvT+7y/k0WmcgIqPq/dcDcP9u4KF47x5tKdLZxwJ/d+FMe5e/2xjLgbcuus+jufz48/duP9YV6MSvlfZm9vfR2/5ijw1xTvPkS5QWrmTiosdmbzVOxm234wpvTBDFRkpZPpMpLFsfaX7pdueo7prx0kaOJCXh3fXN27FuoEVpeR9stZvLYvgMlLFjI+uJnUnm28hjb109ODrqfK2FtYBmH2C+3YzluBEDy7Nd1FERERuZlVsCO7CHoMZ/L3AmkYDztbXlHn386zb3Man1RHct+9IZfbOnf2IGDQAzxFJT9751N25I8lpB9tcDuWmU8x2O5Kr4P85RfvUjr8YZ6wmKBjM/WAevYioMM29hYcwTbMXh27rygoKIIOYQQ2l3LBnh4eeAF7j5/Axu0t18gzuODM7XT3Av59gqMXaKaG3yUd6dxSm04hTJ40gH2vf8rGlVtJ9GxN5yv56KMCOg+cxMAW+9B+zN/5AQ/sX8i6T9axokdke3dHvkEesZNY+FMjS99IY2/FUTLXHSVz3Upewpmg+BQmTEhstFKkLZwNzjT/v76NqnM162as+9NZsb+ZlpXWptPkVVvJz/qIQoDqo6xZMJc19tqd3klmbjIxw+s8YxmM2C8vZMDVo+babeetcLGN7ZsLrFXbqDwHYMTVuRXrVKrOsPe937NwRQ4VLbeu6U0TL8KvZlVMVVkemVlWMISTPKZ/g9WOt7ajp8vbuwtNGhLkf92PUfLf67bs/tvHGEDSz56Gt9/kT1uLqchJZ0VOOrwG9Agn6fvJTBgRjkczv4/W3QrY+OLzMqwA3Uy4Nnyz6GQkcsLTPNf5TV5blUPpyZ2kvl37QtTJRMzYZCaPtRDkAdYjWSx/6fekH2ltcMWIsYn0DwY3d1yBivPWBulHbVw4b8MGUJFD6opG1ZWusH7BOWvNmG/sZmw0OQGAzu54ugJWsNkZRx15PPriiy/sbvfyuvbZ/tfjGNfbl19+2d5dkJvcpTTcCX1682Bsf/6SvRtnJydeHZ9Cp44dufj113x6vOi6n9cyJozoDpB/eBMZAO/vJyfRn8GBkbxq2sKP7a1Ya8mGUxy9159QUzDQhsAfh9h++hzJ3T2JHgFcTdyxDsv/+BAAlJY1Va/w+hh1rz8BwNHS2lV6mYfIvy+YwYFD2f5AKQ+t210/5SkAO5n7dp0A36BgwrrA+SOHmduak244TM4IfwZ7B/MgH9ZLd5qxajlL/ecwu2cwc5+4m/WLP7Rz/rZR4K9JISSm+JD69hpW58Q1qJ1nZe/qNezFh6n3hEB1Aalv5dEzZYqdAsLAqXRefC0P46hnmd9s0A/Yn8byZuoElm56mddyjCTNf7r5oF9br6Gt/fSLY7TfGt5ITWOvZQqRDRufzWL1O2UYLJOIUU1uERGRW5QznQ1AeSWfXwRz3Vl35/bzzpa6qW9c6GYr4pPMErr3D2F0g2w/tgvnAFfcrmJRmbPRtYlgWmc6As6du+LWtYUDdwjjrlgX9n6cxop/hzD1zvo3KOf+vY539kHnQXFEtnV2YYcwovrB3n2bWfHvfo2OfUnp1r+z4wz4Du+HGxB5Zwj8u4C/rdlP1OQw+2lMS7bxt+xK6BlPVNdW9CVkLE989wQv/GML6a3JTJS/hc1FHgz+fgs1qtudK3dNfYCC59ex9x81D1tXXTNSbi1ORnoOn8SC+GRKjx+l8FgxRYd2k7Eph8KsNTxfWMGCF6c0Tvt23ThjqE1VaU58lMfv8W0iMOWMwdWEZ1OrOs4WkLm1ZuWbR2AIvVwbH6XyszwKT1vZtjWP0sEWLsfuq6xNrH6rorKiZsmJs4vxyszo1rZ3aiZE5+SMa2cAK+WVVWBnFLaeKqb0bBWGHh5Uvv8b5qw5CpgYOn48ScNC6O1twmiwUbTpN/zotbymz3Ud2MqLKaoC+oYT5gB1tOo68+VV5sn+BvTyvPYfXsNj3MzXeysw9Agn5adLSJpaTGHhSU6cPEr+9nTS9+eR9tpBSnmRuaOuMe1ktZXCvKNUAWY/H/vjnouJmPFP8/bYMxQdOcrhopMU5maRtvUou1Jf53CFgYX3w+pfvExmBRjDEpl8v4WYYF/MHs5wNo/XZj1H2umGB7ZibeJ/kaqzZ6gEqDseAuBMJxdnnIGq4CTmTovDs4l7PYPBlXMf/1/NmcrPYKu2M0mhylo7MQK7gUFHHo+qquwniXZ1vfasEdfjGNdbU9crjm3NtB9gdqt58PLvXnM3FtXThw9nz7jcZvzyP1F69gs25O5j17ETxPj34s9TJjJ31D2Yu7nh0aXmye7F9Awqrvvfa8FM8fOEi8Vk/P3S5KAtvHloGIPDfbD8jyesuJpJQ6co+RJCXT2ZASxtsf0Viz4/y+/wwvtaHtBMwcz+7hieHOQFtlO8n1E/+Ni5W38eHNT07ucrjrH+YCuu2y+UZyxjeHKQJ5zNZ+nlOoJbeGhjAB+MCWXwiIkcGZ5C6een2H3oMJty97I0t3GNR3q6YQaOlrW2+ODHHP3vCAb3cKM/NKhzWM6Tf/iQIXNHMLjPPbzx3Vy+849rm/ylwF8zeo59msd2zuK1+c/B/3uU5GgTXc+Vkf3u67y0yUro9OdJ8YWqHZtJOxvOYxYfu8fJ37SGfKJ57L4AOGvFfjYAA0Y32LZ5M9boKU3UCSxg4+oCGDiF5CCwnm0ir4DBiNGlbdfQtn46Az6kzJ3Cthlv8uxPzvCD6ckM7WuiK2c4kZ3B0tfTKPJI5LnpcQ6Rx1xERMQR2c59wdkvmqma18GFmLgQ1q35lBWvu/DQ9+IJcLPx+b5t/O3vn2LrHUb3vfs5V17BuQse+I4YSWT2atKXvMa58UlYgj1w5guOfriZd7aW4NxzJINry3d06ewCFLFvXwmDO3fFubMrnW/wnWnI/T9idNHLbFzxf7wyPIn77u6F2+X+HeGczwieuf9qUhV1ZOCDkyhYspIdby/khci7sQwOoZ93zQOjrfwI//r738koqMS55wgmD6t5seE88AEePfIar3+8mmcWhJF4dxz9+plqVkteqKBgxxb+tvUIZzt4M3r80EYrLpti/u4ERu97mY12nk3q+4pPtn/KuZ4j+Y7929ibS+cIHhq/j4K396PXwt8O1gNrmPXkeooCk1n8m/GEBoZjDgwHSyLJ92bx0tyXySzJYVeJlUiPq1/116wOBjy9TEAZGEz0Dg5pUGbBRlHab/jRsjyMltks/39xdleyleZ+RNZpwDeJp56fRKSdH7T1wHqeenINhZ9msKtkGImXPzhKfpGVoT0aXOP5MvbvKwaM9PZ3vzJxs9Xtm6kc2tFEUKAJDpSxJ7cYa3RI/YmhVWVkLfsZL2UbGPqTR+mZfRRwJ+nZ53kstn6KvcrypvLhXUcGE5EDwwnqbT81n4jDqy4jc8EsXtxhYOhPFzJ3uA+hA30IHRhHYlISCet+w5xVBez95CDlI3yuaRWa9VAGqZlnABMxA3wx1ptEYKMobS4/WlaAedTTvDo9mp5hNf8kJI5k9PA/8exz6RTl5JEfbGVbBRgiprDk2UR61p03de4M5XZLFp9h/+EyqqIDGrxrslFedJIKwHi7R6NxwNDDF0/AihGzXwhBDYZH6/41zPrZeoq87+VnY2rSG5ceOMiJ89GENmxbdpTDzS1M1XgkcksbFOCHX/f6k1K6dXapV9PWxbnmx/31118zfvlKUh/9IVE9fQj1vrJy9a1tO/nVxvTr38Ehd2MxwfnDe+ut7Htz10meDw8ltPcoLKyqWQl4NTrAVa/haVVaYy+mLFvMlCY+PX/2GEvfWcWP65XL68zg705kcDNHPXNwA+sP1kmfaY7j62VNlQX4iqN5W3ho7SY21dl69B/LCdwTzJQhQ5kSHUBod39Gmf0ZNWwEr148R2npMVL/uYkfb6990O5S8wLj/MXWBujKOXcR6NARuwWiSaSCAAAgAElEQVTeyjbx0EY/dqcEY/mfccze83sWXc3qzVoK/DXHyUTSb5ZgXv0my5fNJe2sDXDG6BdO8i+fZvJAdy6l5sQymwS7k93OcDjfCuTw2rSHea3JkyWyYGUAaRmQ8EwTdQJPH2X/WeCTN3n4wTeb7veoZ/n7Y+FtuIY29nPjFCIBvBNZ/McQ0lesZM1Lc3nj0rG9+hA/+VnmjgrH7CB5zEVERBzR51vf5pmtzTQwjeCZOZP4Zcd3eeO9nbyxaBsAzkZvBn7vJzzQ/ysyygvY+N5iFl/4Cc98N4ypP3uYjPWb+WDdH/hXbc47567ehCU9zPeHXUkX6hY7AsvHK8lIe41n0iDy4flMvfOGXi50uJ3EWU8R8FEaf9uyjoWZX12+nsv9u9paAp1DeHDOU9yVncXGHR/ztze28JdLJZk6uuDm3QvLg6MZPdCjzroZF/p9/wleGPwpH2zeyb/eX8nGdy7vRGf32wkc/gAP/E8E3dty197hdhIfHMGeRVs4aTdFaq0zO/lgH/R7MK7VQcX21vnO+3go8ghv7D3f3l2Rb4Czhy+9jFB0soDDp2yEBl759Rh6BBBkgszTVVS1thzYVZVJc8arXzSh5JG/o7b+Xp1am1UlO0lNzQPciY/vY7+OU1UxuzJ3YgWC7o6jdxM/OKN/NAlhayjcX0D6jpMkXH67UcbmLTmM7hdf72V9RV4GGw8AHtEM7WfiyszNVrZv7mfkZKR3bDQem9Ip2pRKxrAnSarz/VeV5LAtt6ZeYaRPJ06dAzBgcKn/lruqZDfpW641UVHtsS42vfKiCiNBd0ZT5QoXbLTyxdOtwb121UC59eZLOXeivILAHt2v+Rh1XbpeaSMnI2Y/E+wopnBfMRXxpivjkZORXn6+GCnA1tx9QUuqzpCfuYalyzIorAZjfDJJEe5wse5/Q2dcvQPwoKAmcGaNJtTtymeePftgdkmnqPo8tkurqVycca57/1VtJf9fm2tq6Nn5LRf+I4O9I6bUr4V69iCZGQWAM2H9AjA61R8vjHeEEOsLRYc+IqswkaCIOtG888Vk/DWdIqBn/GCi+h0kyCmH/CMZpH9iIWh4nZqC54vJ+ltN2ya/Jgcejwy1eaQvXKj/F29lZSVubtd2N1lZaTfS264M9vNmi4N76YOtl/8uujukN8NDgjj+eQV/3JF9uc2Zc1emIR45/Tmxv3mJkf360tdsovLCBXafKL6cBvR6e2ZoMGa+YNO2Bjk1P/6QjHtDedAUzOwhkLH9Kk9wsflbxGa1qj5zOevf3kSqnU/OlOxmk92v7RwZ657hO21JI1qWy0Pv5zbe3tlMyl1DSQ4fwZ+7diTl1xvqB0nLDvHmu4d4892afw3oE8GD0f2x9AlgyB2hzJgczKiwVALf2Alf1jxcuHTwBFoT/POkcwfg4lecaaLF0X+s5fnw2fyuTzDPPzyK9Qs3XXXKz2954C+cxza+w2PNNXEyETPxaWImNtXAncT571yZjWnn86QX6xY9b17kRkvTH/ZIZPHGps/UpBavAdraz8vcAkic+SyJM9veLREREWknpuE8s3h469v3H8tT/cfa/Shx1i/q3wd1DcQy+TGauaOp0SmQ+376C+5rfS/sCGPq4vlt26WDKyHDJ/BUay6/rd9TB1d8B43k0UEj29Qlt54DuG/agFZ+F628Zu/hPPW7FvruPpSnFg9t1VkbuXMCryy+hs/tXIf5uz/hle+2dGIXIic/wyut66Xc4gw9wkkY7M62LXm8tuhNmGypCZpdrKJ0dxqr9wMe4UT2bGa1XwcjHq7OQBmbV63EOS6A3tHxBDW9R+N++A1jwtgMnn03g4WL3ZnxQH/MnayUFuwm7Z108s+CISKJpH525+5SdXw3mZ/YwCmEhNhmSiq4+BJ7dzR/2p9D4YdZHLjzSp0/69aXebb6JCkj+tPLYKX00E5S/5xBKc5EpiTVBCPrLKxrVftmFvwBeIQnMc2ykxczcnjt6d9waqKFSG8jlSdrr/s8GAdbiPG7g/wgI5SUkfrbRfD9RCK9oLRgJ+nvZlFY+/aoInszqb0S6NWWwIOTAdduNd9Y4ftreKM6nKDA/iTE1k1VaKN8TxqvrToKbhZ6xUZjdqByEwE9PDlv++qmDPxtLzx2zYG/7YXH6v27dzc3XJy/5a+qroqRoDgLoWtWkr/pZZYYp5ASVxOwqjqVR9qfMrACoVEBeLYYyzjD/q2bWVNkxBkblRVlFBUcZM/+4svDjCEsmXnTLfQ00OgNsUdIHBbfdFKPrOfF1wxMHRVec86qCvanr2HXeTBGRxDWuwwvcijKfpPnXz1DUnwArmdPsjcrnbRPapc4VBeQnpqGa2KdUbskned/YeMHKfGE3Q7lnxWwbcMaMo8DvhaSBvtgaPia1K0PoydYyPhtBmsWv0ynqUlE9oDKzwrYlpZK+iEbuMWR8p0APLxNTEhM59lNZaT/9jmqSpJJCPPFtaqM7E1/Yk12c6uYHXs86tq1K9XV1Y0Cf6dOnbrmwN+pU6euaf8boUuXLjg5OVDkVlrlpQ/+dfnPv0yC4SFBHPu8nF+mNb16z1ZdTVruPtJy993YzpmSSQnsCHRl1OTFfD3ZXqOuWIaOgO1tLbbnhXcXoLS8TWk+AWZ3dwPOUVLamtY2Kj7e3SDN5Q1w8Rx/+dh+rcK/ZB4l9dfTSPYbwOxBG8hoJlPn0YO5vHAwlxeAgJiJvD+5P6Ex9/DnbTt5qOgspfjgbRoE9dYONmUQAd2AyrPNVFEsZ9GqfzLqqTFYAu8m9YGP6b+uFYe2Q3dTIiIiIiIicvNxcidmwhSSDi0i7XgGrz3XMGmRiYSHU+qtwGvE4EFkQhwen2RRsT+DNfshsnM4M9ryItbJnZgfPM1cFvH8u+t5MXd9/c894nhs+shGqeNqWCncnkE+YIgeRqxvc3nfnPGKHkaMMYdtJz9ix/FRl68zyM9KYdZ6XspaX6995PineSqpJuXdlfUtbW3fBBcTCY/9Alx+x4ub8khdlld/drZHHNMmDsPs6kzXlPEMLXyTbSUN2vWIY/KjAexfvoZdFTmk/suP/+3Z0onrfyc9Yy3E/PVNdp3OIW1VDsbhHsQO8LGbUtURRff0peDUf9q7G3at+3QPE+MGXPMx6upuNBLidfs1HfPbyhBoYdrUPOa9kcOudS+zq8GLQvOIn/CzkQ1TZNpXtHU9K+xlhegRTmJSIikj42hyzoVbOCnTk9n/wnrys9bwfFaDzwOTeGr6MALcKpickseS1AIKM9bw0uUh3pnQsY+S0i2LF1fkUZiRxt7+M2szYxkJCnOncH8Gb/y2wd8JXvE8/vQPalYCNlqu4ox5+BQW2uDZlzJYsSCnwecmEqdPIsHXGXAnZvJsHjv7G17LKiNz1etk1mlp8A2hZ0UBhd9AFuObTY8ePfjvf//baPuRI0cIDg6+pmMfOXLkmva/EVxcXOjWrVt7d0NuAa6dOnGnjzedOtaEWv577hx5n5Viq27VErhWs4wJI7oDHM1Zz9w99iYE+fPkg/FE9wzjGbbwQlsOPsaLAKC07FCLTesLZkiPznCxmJy2xhrbTT5Lj5WT3N2TgD7Ax/DGrxYzxXyKN6cvZGoTex3dtYofR/vzwQBPogcAqw6xf1woFp/ePA/Mbem0Y3oT3QnOHDvUfOCz7EO+8/dQKh4IJnr4NN7I29n2S0SBPxEREREREbkZuPUh6fHZxFQb6X1HTYDM4BXHY0v+QGL2R2TtK6botBWDmztedwQQNjCOGL+Wavs5Yx7+E5aHjGTPvqOUVoK5rzueThamTg3BcIdvg5p9gIsvMfdPweOckTCP2kCdwcTQh5/n7SG72ZVbQOGxMqqMJnqFRnP34HDMTXWjygY9RzJ1Knj2i69ZHdMMgymaCY9PIfSzKlycL9Skk+sRzeRfjcdctJNtnxZwuALM/iFERvUnMti98Uv8VrY39Agn5aezSXTyoLcRDE4BJE6dRKSTLz0vZVt08SFh+ouE3l1z3fmFJ6msNtIrIo6E+P4E9aj5fozBicx9JZq9WVlsyztKJSaCIuIYOiQEswtU9QtnV34Zhp6BmP9rZqq/DXPfxn03ePQhafokEjoH0Ks2OGvwS2Tu8nDycw9y4rQVwx0BDf6bOeMZlcRjzhVUudbpu4MYHhLEv4tL2rsbdm3Yu4+tBYX16h61xdaCQjbsrb864sJXX1318b5dnDHHTmKuyYrBq0/tb8JI6Nin+UtcHplbc8j/rIzKaiPmngGERkUTE2xqPmDu7EHk2ClMrWgwLcDJgKuHiV5BAQT52hlzLu131pnepppPPaLHs3jFMHZlfMTeY2WUWsHTy5egftHERgXgYQCoGVejhu9k80c5FJZU4erbh5gh8UQGGjFUx/FqnzwOnzXSu68vlRen4Hrenaj4/nhW5JH10W7yT1oxeAUQ2i+c2IgAPC5N6nA2MfQHs/GyGujle2mAdqbniEd5tW882Tl55B8qphx3evr1ITY+jlCvOhMzjAEk/XQpMWPz2Lsvj/wjZeAWQOiAOOLD3Sn9JIs9FXX+jqjz38WRxyNvb2/Kyxunszt+/DglJSV4e3tf1XFLSko4fvzGpEW8FtXV1Vd9TeIYjn1eztaCQvYUNS6efoe7G+MGRvPAgEgGB/o3+vzCV1+x6d/5rP0khw1793HOZrvG3vRndh9P4BQZ67P4i93ab7sJGDaI6N7+pIz35IU1ra09F8wbA/xx4Qt25zS9Fs2uESOwdAeKjrZ5pWB7yig9y3k8L6fpzP/vOTB3J2wMsKHl/c9fAPiQvxxOwBLhz5QZccxd2lyALo73h9V8xxkff9hMu1pbfs+TfX7FGxFePDQ+lPyW92hEgT8RERERERFpfwZ3QmPjCLWzPSg+iaD4qz+00TuEod4hdbZEk+QX3WQ/Ikck1tQ1r8vJGXNYHElhca0/scGdUEti42tqipORoMGJBAFVx9P5CAAbGIz0jLYwPrrFRMqtb+9iInLwlXSiGAIYOirATp+uXHezpSFcTESOSCZyROOPDPW+/zvoObCJY3iEkJAU0mizwc2HyHifxv9NLu3WN56kvs117tY1JqIfk9/+C57GLjdlus/Zf32Pj+c8TscObSuS+9XFi8z+63v1tnkau7Dr2AnGRPS7nl10WEa/cIb6Nd5u8A4ncXx4MyVpmtDW8eoSJ3dCh9vZz+hDTNJ4YlrY3RgYR0qgnXHVyUjPiDguLxKu2ze3mjG8yTHJyUjP6Dr71j2fbzgJvuEktNAvnJwx943G3De60XcZFJ/YZMpoRx6P/Pz8+PDDD+nUqVOjdJ87duxg7NixdGjjWHDx4kV27NhxPbt5XXTq1In//Oc/+PnZ+ZHJt8Yft+/ij9t31ds2NCiAXyYl8p2+wdx2221N7tupY0fui76T+6LvxHqhir9k72bue5so++Iq61kOGUB/N6DoEC/YDfrVeGHbIX7cO5TofqOwsKoVB/bhmZkTecgM54/s5MdtqA0YEJNM6r3BuFPO+g3rr7oWXbv40sZ5wMMjAviQRQdP8XwffwYP/19mf/x7Ftn7jiOS+V24J1wsZnvtqvg3l2by4KIxWCLGsHv8WfqvsReiC+XVuWMY5QZn8jO5t5Xf8ZtL12CZP40HzcFEA7TxNlCBPxERERERERGRm5BbZxceGRrH4bLTfFhwuL2708inx0+S8vrbpD76cKuDf19dvEjK62/z6fH6hSYjfO6gt6kHbp0dqCiaiAMxGAz06dOHs2fP8tlnn9X77PTp0/zzn//knnvuaXXw7+LFi/zzn//k9OnTN6K716R79+64ublhMLQmOa58W0yI6c+fpzx0OeCXdfgo/8w/yI7CY+w4cpzK2oD4He5uDArwZ2jvAJKj78S/uyfThg3ie1Hh9H9+EcVnGqfMbckzQ4MxAzkHWwiwbc9l932hjDL5MyMULsWYOnfrz4OD6jb0ZEhEMJbQYEK7wPnPdjPl7U2Nj92hMw8O6l9vk4c5mFFhYVj8uuJy8QsyNrxNSm6bL6lNGve/oa8oPZJLRjNB0XqKz1EBeDt3qfn391cx1///8XxEML979lc8dHA/m/IOsf8cgCdDYgbwUJgX7h2+In/7Jn58+Twf8p2XO/LBj0dhSZhGReghNuX8m/dLvwS6EBZ6J8kRNd9x6cFNjHqpFav9LsvnoXU7if5RHKHNVQtoggJ/ItKIs3NHbLavADj1nwo+2Now//31998vriTId1YxdxEREREREQB+YhnG0BdfuWlX/W3Yu49BC15i0f3fazFN59aCQmb/9b1GQT9PYxc+PXGSl8ffdyO7KiLXKDw8nPfee8/uqr/jx4/z7rvvMnjw4BZTZJaUlLBjx46bMuh3abXfkCFD2rsrchPpcNttvD7xfm677TY+PnKcn6ZuIOuw/RDcZ2fOsj4nl/U5ucxZv5GH4vrz6vgUTF1d+c199/KDt5ut8NaYKZmUwI5w4Rip61pqvJNFB+9hVIwnQ0bE1Qb+OjP4uxMZ3LCp7SvOnD3G+swsntyw235A0RTBnx+OaLT5/JdfcPTgTpamrmXpDc/U20T/6zlHxrpcMlpbZzC/nDMXIaCHD1OANyln0dJfkJEwjt/dFUb/PnE8E15nNbrtHKWl+SzalMqTuxqkUD2+he/8NJ8ZE8cwI9yX5MRgHrw0/8H2FWc+P8SbGzYwNbNxytgW5a7lyV3+pA7xoq3Tom6rrPzy67obvv7660Z/7tq1pboJN8aBAwfo29dB18eL3MS2bM3hP6fPtNv5zSZPEoY1lcinvm9inNBYJCLN0TgkIjcDjRMO6OxRtmXlUWoIYOhd4ZhbWnTQ1vZyS/lpahofHzlO1uEj7d2VZo2J7McDA6IYEuRPL08PAE6UV7C98BjrPt3TqKbfJfG9AxkU6MdvU5pNKCsiN4GdO3dy6tQpSktLm2zj5+dHYGAgXl5euLq6AlBZWcmpU6c4cuTITVnT7xKz2YyXlxdxcW1I7S3fqA7Dkvg6LPgbPadfdw+O/XoeALtPnOSL8xda2KO+gB6e9PL04Mjpzwl65oUb0UWRerSsRkQaiQgL4IN/3fhVfvYYnDsyMLpxXQ8RERERkW8VtyZq7l2v9nJL+W1KEgN/vZi7goP416HC9u5Okzbs3ddkcK8pdwUHYa26oKCfyC0iLi6O9evX4+3tTUlJid02x48fv6mDe03x9vbGZrMp6CeN3MaVen79e/le9XGcbmtbHUyRq6XAn4g0YrrdnYRhUfx7/1FOf972vNNX6/bu3Ygd0Jeurp2/sXOKiIiIiIjcCt6ePIG7Fy1lSJA/2wuPtXd3roshQf7kfVbCh7NntHdXRKQN7r77btLS0vDy8uLUqVPt3Z3rwsvLi/LycpKSNAlBGjtz7hy/2ph+7cf58tx16I1IyxT4ExG7zCYPzCaP9u6GiIiIiIiIAHf6ePPeY1P43mtv3vQr/1rjruAg8j4r4b3HpnCnT/P1wETk5uLp6UliYiLp6enNrvy7VXh7e1NeXk5iYiKenp7t3R25CZ358hy/TLv2wJ/IN0VrS0VEREREREREbgHxvQP4cPYMrFUXiO8diKexS3t3qc08jV2I7x2IteoCH86eQXxvpagVuRWZzWaSkpKw2WyYzWY6derU3l1qs06dOmE2m7HZbCQlJWE2m9u7SyIi14UCfyIiIiIiIiIit4g7fbz55OdPMCjQD1v1Re4O6X1LBAA9jV24O6Q3tuqLDAr045OfP6GVfiK3OE9PT5KTk/Hy8uLixYvccccdt0QAsFOnTtxxxx1cvHgRLy8vkpOTtdJPRByKUn2KiIiIiIiIiNxifpuSxA8GDeTljI/416FC4gL86NSxI59brZT89yxnvjzHxa+/bpe+dbjtNty7dMa7mxvdjUYufPUVu46doLepBy+Pv08BPxEHExcXR3BwMHl5eZSUlGAymXBycuL8+fN8+eWXVFVV8XU7jUe33XYbBoOBLl264OLiQnV1Nf/5z39wc3NjyJAhCviJiENS4E9ERERERERE5BZ0p483yyd9n0X3j2FD7j62FhSSU3Shvbt1mYtzR0K8bmd4SBBjIvrh1tmlvbskIjeIp6cnd911F4MGDeL48eOUlJRgs9nau1uXOTk50a1bN7y9vfHz88NgMLR3l0REbhgF/kREWtC5c2cOHDjQ3t0QkZtU586dv5FzaBwSkeZ8E2ORiNy83Dq7MDFuABPjBrR3V0TkW85gMBAcHExwcHB7d0VE5FtLgT8RkRb4+fm1dxdE5FtO45CIiIiIiIiIiLRGh/bugIiIiIiIiIiIiIiIiIhcOwX+RERERERERERERERERByAAn8iIiIiIiIiIiIiIiIiDkCBPxEREREREREREREREREH0LG9O9CSAwcOtHcXRERERERERERERERERG56N3Xgr2/fvu3dBREREREREREREREREZFbglJ9ioiIiIiIiIiIiIiIiDgABf5EREREREREREREREREHIACfyIiIiIiIiIiIiIiIiIOQIE/EREREREREREREREREQfQsb07ICIiIiIiIiIiIiIi0hq37T/U3l0QuandVln55dd1N3z99deN/ty1q/Gb7ZWIiIiIiIiIiIiIiIiItIlSfYq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OrZ3B5ozcvS49u6CiDigzRvXNvmZxh0RuR40zojIrUBjlYjcKjReicitQuOViNwMtOJPRERERERERERERERExAEo8CciIiIiIiIiIiIiIiLiABT4ExEREREREREREREREXEACvyJiIiIiIiIiIiIiIiIOAAF/kREREREREREREREREQcgAJ/IiIiIiIiIiIiIiIiIg5AgT8RERERERERERERERERB6DAn4iIiIiIiIiIiIiIiIgDUOBPRERERERERERERERExAEo8CciIiIiIiIiIiIiIiLiABT4ExEREREREREREREREXEACvyJiIiIiIiIiIiIiIiIOAAF/kREREREREREREREREQcgAJ/IiIiIiIiIiIiIiIiIg5AgT8RERERERERERERERERB6DAn4iIiIiIiIiIiIiIiIgDUOBPRERERERERERERERExAEo8CciIiIiIiIiIiIiIiLiABT4ExEREREREREREREREXEACvyJiIiIiIiIiIiIiIiIOAAF/kREREREREREREREREQcgAJ/IiIiIiIiIiIiIiIiIg6gY3t3QL6Fxs7jr1PDcbX3WbWNKmsFhfuy2PDWWjJLmjqIP0kzJ5E0IACzhxGDU+3mKisVJUfJ3rySJWnHWn/ey7ufoSg3nT++sJ5dbb0uEWlXKb9+i2kRRqpOZjD/0WVN/4ZrxwJyV3L/zzd+k10UkXY3nT9stNDrZAYjH13WPl3wDmdoqDucLmBbbtnVHSN2On+YY6GXLY/l4+aT2srdgpJm8kRKND0b3TsVkPHOWyzf2rg/5uGTmDEhgUjvOvtU26g8fZRd777Jwgb3W7NeX0uiL1TmruTHP99IaVOdeXwxm0f4cGLLOH70UisvQORb48aPVYm/XMasge5QkcOSSQtIvyFnaUGDcaBm/CgmffQTLGmP/tjlT4zFF9fKk2RmH2u5uci32Q34u/3SfYVdzbz/+SbGk7ae40b26eYcP0UE70dY+noiQU5QmDaTGcuu8vmvDnNELKE9oCI/mz2X35uPZsHaSUTRtudDcWwK/Em7qTywkaWbjtbbZg6OIzK6H1GDkwkdEEfs/y1gYcOXUMHJLHh2HFEeUHkyj23rs8kusgJGekXFMjQunMTpC4kdvJa5P19PYSvOC0D3fowZOYzQweOY9/rtzQcOROSmZfAdxrTHs9n1Uk57d0VEpLG4+5hVO/lgW+7VTD6IZtYjw+hlAGyt3yvm8cXMG+GDwVrMrk0byThUBhjpNdjCyAHRpPx0MTHRi/hRnfKDK4kAACAASURBVLHTnDKPVx8Ox7WqjPyt6WTsKaYSMPdLICE+nITpC4mKXcmseY0DfK4RyTyeks2c1Gt/uBWR6y2ZkeHuNX/0CGfkeEhf0749unklMu2JmiBsZnY7TRgR+dYrY9vitWTV3WT0IWpAf2Ijmn//IyLSnqImRhNUO3kyaOA4opa9wp5rPObQ8Y8yLQL2vJHNnnevuYviwBT4k/ZTVUFmRlb9bRlZrAaCxs/h+e9HkzBzJqUF81hRdwbDr8YR5WalMO0VZixr8GI/I50VRDPj5ZkkRYxj4fwq7p/X4KWavfMCkEXmumzmvTmHob79GWOBXRnX51JF5JvkTK8RjzBv+0zmZ7d3X0RErq+YJx4h0ReqqsDQ2p28H+GHCT4YTmUzb8qi+hObMtJZEZzMkufHETriEZ7aOpOFOQAWZowNx/V8Aatn1r0Xo+Z+7a/xPPXcTBKix/PU+I3MahQ0MBI1YSaTtzfYV0TanXl6HKEuUJqbR6eIcEKHPIJ5zVtNr9D9hmx46xX2uFo50c79EJGbjY3KjCwyG2zNTFsL3vHMePoRkiLGMW/OUX64oOYdkcYTEWl/FlIiTHC+gD2fhRAVGE7KCNiz5UacK5s1r5whnTPk34jDyy1JNf7kplS4ZgEL/1UMLiGMnG65vD3x2SSi3KAie1XjoN9lOSz9ySp2VYBrdCLzYtty5hyW7ysD3PGKuIYLEJF2YqUwt5gqTAydOYfE9u6OiMj1FDubGRYTVQfS2NaWhXT39iHICUr3rbSfzeDQelZ8UgaYCE0Mr9lmiaW3B1QW7LQfuCvJYuEHBVThTNDAcQ0+LGNPrhVcQkh5ehLmNnRVRG60cCYP9IfqY+x6ZRuHKwC/PqR4t3e/oDA7i8yMHK3YEZHWK8li6U/Ws8cK5sHjmVE7lmk8EZF2Nz6BSA+oyMvkpX3HAHd6x1ta3O3qlLEnK4vMrLx2n8glNw+t+JOb1p6XdpIfn0xoUCwJZJDJaBL6ucP5AjY/19JSvAzmpSewYXwIkWNHQ3ZbU2nZsJ6+2p6LSHv6IvstMrvNIdEvmmnzR5PecNVvE2IensO0e8Lp5eZ8eVvV2WL2/nMl896+NNGgNm96RQY/3GDguYlxV9qfLWZb6gLmbw9h2sxxJPYz4Vqb0qHyVB7py+azvN4KRH+SnvhfHozzx8NYu+n8GU7kpLPwBaWpEblZtG5sALzjmTY9mcQIH1wvLcWrsnLi0421v+naml2X2kdMYvPGSdDqGl4W5s+MxXw2j+WL1tLrF8mtv4jOtX03mAD7EcM9W9JJqw6A47UbjM44AwaD0W57ANZkknpHGebP/9PgAxunfr6ePX+ZRFRgIs/NzOFHr+S1vr8i0liLY0wrjRhNlDdU7d/J0pIMonLvI2a4PzETw+G39X+ns15fS6JHHsvnZtP7sWRiAt2v3NucPsau1N/Xq/PZ1vYN2a1R1Ybrbt14faV+4rydHvXbV1kpPZDJ0p+vZNele75LQ6Cvhc0bLWBV7RyRNrleY1ezNrImJ5GoeH/C7gXesDeeXHr28sHDWPubr7ZScTCLPyx5i8w6k5zMo2Yy7/sNaiJbz1C4cz3zF6c3fqkenMhTVzHmgf1aypWn8sj80zKWNip70/R5qtrydYnIN8DEjCEhGChj23sZlOa4k3+PP6HhCUwgg9V29rhUjz2oR+3NR7WNyoqjZL79Ss14UFtH9ZKoqWvZPJXauqr2a/w1Oib2x6eUX79Vkz707bVUxNcfZ6rOFrNt1QIWblIJh1uNAn9yE1vLidPJhPqaiAIyLeH4GaHqQB4rWrP7qjwKx4YQ2jOcBDY2SgthXzTT+pmg6hj7P7iWvotI+8ljyfPp9F46mqDoZBa0osZU1MzFzEv0gdMFpK9IZ8/nQPd+3H+fhZiUmSyoeIQ5dXOne8Tx6nQDlfsyWLqlAHrGk/K9aIb+YB5/GOlBL7cyMle9QvbnYI5KJsUSTsrMOZyYtIB0gEspiQONVB7PZvWqnZywmogamUjC4HEsUZ1RkZtC68eGaGb94lESfas4sWM9K3YUU2n0IX5kIkMHj2Phr6v48c/TWb54H65+icxICYFLNYcrT7aqLynzJxLjYWXP28tILYFZbbmQrKOUJvpgjp3OvKRFzLf3EipnI0vrJlNI20fR5HBC+yayZGoxC9/IsjN7NIMVi5uajLWROW+Fs/rxaHolPMKsnU+wROmXRa5Sa8aYxrU27Znw3XA8sLJn+3oA9mwpoHS4CXPEaBLJq71PqctE4q8eoZdTMdvWryeryIprzziSRsWSMP15goLq1wZte/tmeI9mwaJJRLnZKN2fQermfZRiIjZldKP7pTbfy5mGMW8slB/8iBWb91F66fuMGM2831Xxoycza1JmGeKY/EQs5pJsFq7eCVVKoSXSetdv7GrJngNlVMab8AocDTSc+Gki5dfPMi3CQMX+2t88tc9eYYnM+oUzlZeevcbO49Wp4bhai9m2fi1ZRVYw+mAZk0SMZRLP2YobTGZyZ+ivHsHVqZhdm9LJOFTW6jHPnDKHJQ9F48EZ8resZcO+K/sm/XQBPXvMufIcGzudP8yx0MvJyons2u+yewiWu+NJmP4sldbr8CWKyPUTPY6YQOBkHityANaTfSSZ0LAQ4qebWL2s/juquvXYt62rGXtcgxNISQy/Mh68v5KFuUZ6j3qElL6Qn/oWG45DZZH9Ltg9ZrPjk5Gwhx7BYLtyD2ful8iYhBASHpuH4bTK6dxqFPiTm9qJciv4uuOVBHh54AGUfta6EB5kUlqRTKjJg95wJfBn8CDBEt+otTk4nvj4cILczrDnT4tYrno0IreukpXMXx/CH8aHEJUynZTt80lt8jcdT0qsD4bzBax+um4tqiwyKzxY/Xg0YfHj4N21V3YxGrFlL+OHl1cfZ7HLYzF/HOFDL1MZmS88wcJLN0QZWWBexeSwEBJSID0VzFPHkxhopDJ3Zb2H3cyMLA7/cj4zBlr44fS/sWuZZlSJtJ82jA2WRGJ9nak6kMaPXrgyVmSmFdTUDo6wMMF7I0syjsHYBGZAMzWHGzOnzGNCtJHKnJUtTmSwK+cVlqb58tQof4ZOX8jmh62UHj9K4YF9ZOzIYluuvWOuZ+HqEBY8FE3o2Jn8cdQjVJQVc3hfHtk7d5KW3fwMdgC2LGDxwFeYH+9DwiPTycrWhAaRq9LaMabF55dkYgOdoSKPzEtBsJy17DoST1JgCAljIf3dBrsYTfQ6m8fyx+veS2WR9o/RLHhpElF3jWfa2pwrz05tbd8kE9OeHk+Um40TW+q/mMrMyKL0d4uZ0HcYD45fxq41V3EvZ3CmPGMBP1xc57hp1prZ8n3jmMBalmSVAf2Y8ARQXdnqMVtEal23sasV3i2jfCr06uZj58NELP2McCqbhT9bxp5L/cjIovx3i5nQN46UscvY9S5Ms4TjShnbFj1R7wV35idGlr6eSFBUIlHkXT4GGHF1upoxz8KMsdF4OJWR+cLMK8+OZJG2/RGWLkwkauwjJKYuIB0T0yYOo5fByp636wQDySJz3UZSfr2AaSpVI3JTiRoRghkozPnb5fc9q/+Rx5iwaIKi78PMsiuTHkbM4YkRPhjO5rF8dp2xJCOLtJzZ/PHZWKJGjiMq9RUyD4HniEcAuFCRRWZTczCbOual8WnRJKJGPMr8vOnMq1Nz0GBrMJ5lZJHvtJgFI3yITEqE7MZTxOTmpRp/cmtwAlxr0jFUXWztC68yqqoBJ2dc62x17Tuap56Y2eifyUnRBBmrOHFwdxMvwETkVlK66hVW5FrBLZwJM0c3U2PKRNXZYk7k5DSuY7XPygXA4Ore4IMy9iyvf4dVeqyCSoCSPFY0mAW1+rMywIhnz5rzTRjoj4Fitr3ScIZrGWm/zCD/PAQNHEdUq69WRK6/to8Nhm4mYuptySFtUzqZGXmcuNpCd96jeTwlHNeKHJa3MnWxPbuWPcX9Ty5gRXoehRXgGRjO0KRxzPv1K2xe/xZ/fHFmTfH5OkpTF/DDGfNZsi6b/DIbzqYQYhKTmfHsQja/9xarl85hxgj/5s+7oCZ9lsHXwownoq+6/yJy7WOMeXocoS5Qmruxzsq+MpbmHgOMhA2xn0K4cOuyxhOoSjby0o5iMPgzdGL4NbW3y/s+YgKdoWQnrzVaLVPGis0fkX+8jAuesVzVvdz5AjIXNzzuRnYVWgF3vMa23EURaZ0bcn/UFKdmPnPtQlC9eqZlrNicRmZGDvmVAPG4ni/mxP48shquaikp44vztcdo8NGJHVcx5o0dSqgHVO5LrxP0q3XoLZZnl4FHOCPHA9HjGBroDCd38lKjCWBlpL6ykxPNXLaIfNMsNc9V5wvIqjuZe0tWTW1l33Am13ksSrGE4IGN/A12JqxnryQzu5gT5wyEtqEHzR6zZCNzNhRQhTuhltH1PirN+Vuj9nvWHqUUcL29+ec+ufloxZ/cGqqBShsAhg5N16epz1STI73aVvMyvlZl7kru/3njF2fmiFgShicxJsHCjIV96L1AKalEbm1lpL6ynphFk4iKGM9TE7OZtcr+qpb5M9bX/tmfGIsvrt1DiO3pgUdoP/sBQ2sZh5uYmVpZXtxCupoEevUAThWzPzSehEZ3b8WUVwAeJiKhzmxSEflmtWFsyNhIdko4iX7xzF8bQn5+Hns+zWHvJ9nsSX3rGn7HJlJmJhPlVsa25xbYScHXRodyWH0o53JNiaDYROLjoomKCiE0LJ5pv44mfs1iZq2qk8KqJI/0FXmk1+ZZN0fEkjB4GJERIYT5RZP0eDgx0W/xw982Nd00h4XLMwiaY6GX5RHmZSlFjEibXZcxJpzJA/2h+hi7VjWoufnGTvJH+hPaJ44Z3utZWu8ep4zSbPvPXqVbiykd4YO5ZzSQd5Xtm/AdX8xARVGO/evbsoxZl2eoZ7f9Xu70ydaVjxCRq3fD7o+aUW1v40oycuIJGhjOtKXLSDxQwN6cnWTvyWLXlrUsvDyWZLHkZ5dW9pqIig/Bw8OHqGATnj3DCTMCjVJqllHUsBZfrebGvKi+JlyxkX/8jN2MVJw6QyUmPPzDwbVmPCw9ts3+c2bJNopOWejlZbcbIvJNG59ApAdUfJLZoJZfFqm544gZbiLqexbIyQDCCfMyQvUx9q+xd7AyVjz3RBvvWVo6JrCmgKIJIQR59SHqcnpkK6UH7NyflVSpjugtSoE/uan18jQCxZxKAywVVOCP5x0JwNoW9gRIwOwBnK3gcCtal+Zmszo3m8zP5vHqw+EkTpzEkuyV19J9EWlvJRt5KTWaVx8OJzR5NtM+eIrldpoFJc3kqQlx9HJzhmobVdYKSivOcCq3mArvEDyua6fcMboALrHMeiK2mXZGPK/reUWkrVo/NuSxZMYT7Jk4jsTB4fSOsBA60MKE6TXF0Pf+cyXz/j97dx+uVV3ni/89p9QGzDIM8SEDGVC2ZGwFfAAPD8cTiBKkTvhs6iAjqSNQI1aOks6IllI+ZpxwMCXB8IdS/twz/lBONKL2E3QISzPNsABLgYEEsXOfP/besB/uvdl7sxFYvV7XxXXpvu+17u96+qzv+r7ve617WvhMqzq6nHNZzj9yz7z++G07JCx75ZmqvPJMVWYm6X7G1bnxnN7pNXpMzrxvWdkHzidb+0s/SNJl0GX5+j8MzCGDPpcrH1+QG5taxGfuzvT/fViuPvGgDLhscoad2w4hJvxFaYcac+Ip6XNAknTNyOmzM7Lsm7qm3zm9k2/UHfTZnPVNzXrJ+uqBoD07bMf7m7Bfx+yZZOW6lt1e8/3tywEts2P6R2WN7pyPJVm/9o2yL8+9dlyWjrwwXzihMr16Vmbkkf0z8vzLkg1r8srTD+W6W6qyMkmXQefmivOGpM/+HatrycYNWfmHNXnrty9l5YH9c0ijObet5nXfp2OSPdJr5GXN/4pnn67Jxpq7X21s6gsTy2q/Jw/sdJ3zxeN7Zs8ke/Ydl8d+NK7su/btPSRnZkF+kK7puHeSjevzVru1oSXzfLvJXzFTHII/dmFjqn8V8/bq6m+CLViW34yrTJ+uvXN+Zm/72w7n9E73DyXrX1qWlj4VMElWzl2SX32+d/rs3zWnJZnbxtYDu4aVc6/LD/rMyNjKrhn5tXF59t8bvOHEybl+XGX2XfdS5n/re7nj8brPrRqX7w5r78GiP2Xzn5OsXpQvjL2tXR5mD+wAra4Nq/PEfbfliftq/rdHZUYePzQjR/RPv9Mm5Y4PTMwX/1frbiU+oOKg7Jk9csiJk/PYieXe0TtjfzQ7Y/NGqk6ZmGll53JK9TOrsizTx1zXZL/mlQeuy/y+9+XMww/Kp0cmXU6enWEHNzffZOXC23LncT0zdWDndB+YpJmxu2e/NSNP9JicYZ+szNjrTknVH5t+L1DO9tWYMz/TO/tmc16Z/5388OUyb+h4TM4f1z9deg5p8PyqPbJ3Zcof35V7Z88kefdPdf7Y2vc34Q8b8m6SD+8zMElT4V/n9DmyQ5Z2PuN97ssBLdf+/aNyqn9Bl7zy66Zvi/7K/Bm5en7N/xzQOwMGDsjpJ5+QXkMvzLS9N+fM6Qfl6n84Jd2zOj+955ZMn7uszrXaKZk6u1zw17aa99bGzUk2ZOk9F2bytgad/u6EJMmeH+qd8r+W7l37ZBxgZ6sck36HJln1TO64/+l6d6CrVTHy7zOyR7f0PyP5wQOvZcP6JPvt3fwXv3v0Tp/1y7K0Rc9Ebck8982HP5TkD3/KK4nwr6AEf+yy+lxR/QyKt5c9UxPc/ShP/Hxk+vTvmeH/NDQzv97ULaWSZGiuG9Yze2ZNnl/Q2ufhdMxeH0jyzuZ2/LYFsDPNvfq+9Pn+uPT75AkZ37/+t0BHDuqZfbMhS+denTsebzDhifvmw+3emiVZ+YdT0r3zwTntgDS4nVaSDMyEm05Nr31W54m/n9rkr26AHas1tWHA+Ktz/hF75sW5V2dabffk5SWZ//KSzH9xUn7wT/3TvfJzSe5uVRt++sB38tbje5Z9beCZl2XAPi9l7t1V+VU2NPNsl2fy9rpzkwM6p6IymbvNL9ZvzuYNyetvbUgO7pxDzkly37amSTa/s613LMu066vyN3ecku6Vp2bqC43ulQU0YftrzLkZeNgeyYZlWXD3oia+FLkm/T/bP10O6J3TTkyWbql7nfOJQZ2TJY0H5rsMOqj69nO/rVtYWvv+Jvx/K7LyjJ455BOV6ZNFjW8JeNrV+eEFvZMlMzIz73dfDmiJHdU/auyUnFHZufq2dj8u8/LfTsodgw/Kyp9MzHW1t737/bL89MFl+emiP+WO205J98MHZOTp+6b7nsnKBdfluobP0jugc/Ug+caGM29bzXvi16szoX/PfPJTQ5O5Zca2zpiU757QNRtevi0TFq7IytFd06XrgHTJssZfHD1gQD7hNp+wSxgysne6JHn9P7+f+QvKf6nhic7DMqxHz/Q6/sJ0eWBGlq/akAH7H5SKM5I0ujVn51w5/bYMOaD6C5ktu0Xysm3MM8kZPfOJDyTrV/0ySyP4K6r/trMbAOV0P2NyrvzvByUbX8pjd2/tBFV9fX6Wrkv27X9O7hhX2cTUlfnireek377J+iXzc3XDi79t6HfFMen+oeTd37/Uql8KAruyBbn6tkVZ+ec9csiRXbN3nVfWb96cpGM+vF/nBtNUZsLpvXfAN8SXZf4vVicf6Johl53S6LkzXc4ZliEVB6XLupeEfrATtaY2/PStPdPlkz0z4MTGx3T2qbk90ztrWt2GlS88kycWLCr7b/2fk+TdvLVgUZ5YsCSvNDmX1al6aXWSzuk3blz6NfGuLqdNzvAeeyRvv5pFC5K5L7yRd7NHeo24Oqcd0MRE/S/M2L7NDLQ19Pvv57r7l2V9OqbPkQ3XK9CU7a0xXcb1TvcPJG+/+NNm7mayLDN/9lqSj+bTnzm13iuHHDeucR044JRccdxBybuv5acNnhnY2veX9fv/J8/+enNywDEZf0XD677KTPifh2XvrMmLC6t2Ql8OaIkd1T+q54CB+eKtp6ZPx2TlUw+U+VJlkl+9m46fPCgD/sdlZfpBeyR7JHnnT/ntO9X3y9xrn94N3tM5p102MN0/UL4Jbap59y3JKxuTfY88JRMaPf2hMlf/z/455JPJyoUvJUtm56e/3pwcfEyuOK1hneuc0y47pswvEYH339AM7fHR5M+v5fnZzfyS+YEn8vzbSQ6tzPmVydwFL+Xt7JFen2183dXltHHpd0CSXzf9KIZymptnDjglUz9b/WOZF1v9Yxl2J37xx86z576NHmLcpccx+XTlEelzcMfk3TfyxG23ZWa9jtuPMvmaPTP1n8akz8jJ+WHlsjz71DN55rcbknTMIX36Z8AxvXNIx+TtF2bna1eXKWBlPjdJ0vGg9D9hYAZUdM6e776Rqh881Pg9wO7rmdtyxxPdcvWJB6Xu72eeeOylnN+/f7oPuy7T9qzKIz9fnb0/cUyGn1iZ7h9YnZUbDkqXD+2bkQN759mWPWZmm5Z+Y0aquk/KsCPPzbRp3fLYgiV5fUPHHHLcsIw87qDsuW5Zpk9Tg2CH+cDe5fsCW2zI64+9lJUtrQ0PPJQnBjc8ppMuRwzLsCE9s++f1+TZRTXPJ163OZuT7Htg75w5dE1Wrl+RJ555rZm2bL+l35iR+Z+4LCMPHZrrZh+WpUuW5flnXqr+xnjd/s+f12TpvBnVz9974LbM7Hldzu/fO2PvuDtDX3guz/z/P8/rG5Kkcyr++8AMqTwoe39gc15/vImBtjJWzr07Pzh6asYe2XFHLS4UT2tqTCO9c37frknW5Ff/u7k7piQrH/llXhnRNd0Prcz5qe2HbMj6P/fO2G/dkj4LFmXBy9W1cOSI/jmkY/XxP73e8d/a9zdldabf8EC633xu+pw4Kf964E9S9djPs7LjQRk4fFgGHLxH1r8wP3c8nqxctyP7cjW3aN/v0EwYOTBL316TFxeV+cUN0Nh21a669sjeQwdmSN0/dTwofY4+Kv2P7Jp996we/7luahO/Jl4yO/NfqMzYIwfm6ukfTdW/PZHlf8zW2vSBzXl9aVWW/viIvDi8a3r1PSff/erHM/+pN7K+0xEZ9j+OSZ/Oa/L6HzrmkL33Tpehlem+oOazNm7I+j3aUvMeyo0/OCK3X9A7wybflv2rnkjVy6uTTkfksyefkF77bc7rj8+oeX7y6ky/7yfpN3lo+pw3Nd89vKqmbT0zdPDA9Ptk8vrvN+SQpr6oBbw/zhiST++b5NfLtnFttCCLXhmTfn07p9ew3snUqbml9y25+sTqWlLxaFUW/XZDuhwxLJ8d0jN7v/tGqu6bsaXvUX2r4I/mk31OzZB1q7P+t4vybMPbuD9efp7169N3Wv1jGXYvgj92mr0PPyVXHt7gjzUPYn/xqao8MmN2nihXKF9+KJPPfS4jLzs3I4/ulgGn9s6Q2m9evbs561cvS9V938+0+eUH0cp+bu3kGzdk5QsLMv+euzO/3LMvgN3as9/6fp44fFKGHVznIQjP3JzJd16Wr59zTHoNG5New5L8eXPWr3g6d3xrdvY877qMrazMFy/bI9MXtdPD57Mk06Z8J+vHnZphRw7MmeNqAoh3N+Ttlxfljjtvy/wWDqIDbXBA/1w5sdHXq+uovpVKy2vDdeWP6T9vzvrfL8ncH8zI9IU1s17woywY0TOnHV6Z8ydWJisW5IlntvcWV9uyJHdcPjnLzzk3nx1yRCr6D0ufgcO2vPruxg15a/mizJ1+W53+z+rM/fq4LB05LmOHH5W/OXJozuw7dOss392Qt1csydw5MzJ9YWuezbM6c297KP1uPjd99mmPZYO/BE30G8rVmIZOPCV9Dkjy+2Vl7yZXz+9nZNEvh6Z7Rc/0H9c5v0qSrMlPr5mdPcefmn4jxqRfzXXX+j+8lifuuys3Nrrmau37m2vPjzJ50pqMHXdqhh05NOdPrKlBG9bklQUzct0tVdWDYK3qy7X2WWLfz4Jn+ucT/btm2LjLMmzDskxftMxz4KFFtqN21dM5AyZelgEN//zuhrz9+2Wpeqzp8Z9qqzP3K1/PuxMvyVnHHJaR5/fOyNp2vF23Ni3LhJv2zNRxQ1LR/9R88bjqqdevWpa53747Sysn5+oTu2bkxHOzZ23w9+dX84OrnsnfXDEmA1pZ81bOvS5XvntZJp5WmT4jx6RP7WKteyPPznsod/yvOteez9ydi698LVeOPzX96rXtpcy/87asHDg1YwV/sBN1zheP75k9szkv/sf3t/nuqoeX5cy+A9PliFMyLMtS9a2JmfBKdT0Y8LcXVte72lo5Y2qmP7N12ifmL8pnDz8lvfqOyZV9k9cfX5Rnv9X4M54tN8+0sU/Gbumv1q//U6nuH0qlUqP//vCHd843coefMmanfC5QbI/9qOlvFao7QHtQZ4DdgVpFcyZ8Z3aGHVz9RYhpO+D90BrqFbC7UK+AXYFn/AEAAAAAAEABCP4AAAAAAACgAAR/AAAAAAAAUAAf3NkNAAAAAHYt0/5+TKue1dfa9wMAADuGX/wBAAAAAABAAQj+AAAAAAAAoAAEfwAAAAAAAFAAgj8AAAAAAAAoAMEfAAAAAAAAFIDgDwAAAAAAAApA8AcAAAAAAAAFIPgDAAAAAACAAhD8AQAAAAAAQAEI/gAAAAAAAKAABH8AAAAAAABQAII/AAAAAAAAKADBHwAAAAAAABSA4A8AAAAAAAAKQPAHAAAAAAAABSD4AwAAAAAAgAIQ/AEAAAAAAEAB/NX69X8q1f1DqVRq9N8f/nDH97dVAAAAAAAAQKv4xR8AAAAAAAAUgOAPAAAAAAAACkDwBwAAAAAAAAUg+AMAAAAAAIACEPwBAAAAAABAAQj+AAAAAAAAoAAEfwAAAAAAAFAAgj8AAAAAAAAoAMEfAAAAAAAAFIDgDwAAAAAAAApAPqesGgAAIABJREFU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XxwZzegOX81buLObgJQQKW7b2nyNXUHaA/qDLA7UKuA3YV6Bewu1CtgV+AX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F8cGc3AAB2dSNOG5tvHt8jvfauOW3+n/eyZvXL+d7c6fnSCzu3bQAAAAAAtfziDwCaMeL8KzP3M73SbfOKfG/efTn7nvvytZ+uyMZOvTLp4ivzv47c2S0EAAAAAKjmF38A0JRe5+T24/fPh9a/nC/dclduXl3z98XPZdbqS/LcaT1y0d+ek1kv3JcFO7WhAAAAAAB+8QcATTpraI90S7Lk2dlbQ78ar/7b7Nz/2ySde2TSsTujdQAAAAAA9Qn+AKCsj+XkLh9O/s8bWfDAW2VefyuXvrYqyYfTq9fH3u/GAQAAAAA0IvgDgLKOTJe9k/zpT3m1qbe8sS5rkuy7rwf9AQAAAAA7n+APAMraPwd0SLL+rdzR1FueeCu/T/LRj+z//jULAAAAAKAJgj8AAAAAAAAoAMEfAAAAAAAAFIDgDwDKWpXf/ynJ3h/LF5t6y5CP5YAka9auev+aBQAAAADQBMEfAJT1QlauT9KhQ7o19ZaD9slHk7z99gvvX7MAAAAAAJog+AOAst7Kj1f+V/LfDsrQMz5W5vWP5fau+yf5r7z44lvvd+MAAAAAABoR/AFAE2YteDmvJqnsNyaTOtd/rdtnxuTsTyRZ/XJuXrwzWgcAAAAAUN8Hd3YDAGCX9eJ9ufQ/Dsrc43vk+omXp9fCRVnwdtLtbwbm0mO75qObV+V7D96XBTu7nQAAAAAAEfwBQLMenTk9F/3ptHzt2B65aPQ5uShJ/s97WbP6xdw8d3q+5PF+AAAAAMAuQvAHAM16K7MenJ5ZD+7sdgAAAAAANM8z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fBX69f/qVT3D6VSqdF/f/jDHd/fVgEAAAAAAACt4hd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LtX8Ld6SebcPilnnX5SjtivZzru1zMd+52UERdNypRZC/Pa2nb+vJ9NTcf9eubQby1p5xnv6t7MnIt6puN+Y/Pw6ub+tg1/sesPWsFxsuNYt+1gSW7ar2c6VkzL8zu7KbuoVQ+NTcf9euaCh99s5ZQ7ad3+8ZVUzZqaiReNztB+NX2p/fpm6OnnZeLU+1P16rpmJ3/6m7XTbONfv5My4vIpmfn4imxscbumZPzpo3NURYN23f5gnm5p3+O9N/P0Q9PavHztNo8y2r6vsH1WZOE3L926LU+4azetZ+Vqhhq9LY6795f1vSvblOdnTcqpJ3yquhZWTErVH9s6q4W5qhV97LWvLszdXz4vI7Z89oCMuGhS7m5pH6GedhqrKGd3uXbYldq5K7Ul2fXasyvZKetmO4/NNre5HevdX5R2qqXv23yBbdlNgr9N+eWsS3NExZhccOfibOw2KJd/d3oenXdvZk34TD79gcWZefnYHNG9b866Z3kbOo+7uPc2Ze3adVm7aWc3hN3BxrXrstbOQnvbVevQrtquZuzIY9Txv4NsWpe1a9dl43s7uyHb4808fft5OeKwk3Lq5T/M0o6VGT3h5jw67948OnNCjjnwzVR9c0pO7dc3R1w0I89vaH5uwybfXj1t2X83587TKpLH78/4M4amYvz9ea2p3fK9N1P1zTHV7br+3/LagZUZd/30Le0a1G1Tnrzzqxla8akcNeH+/LKZdm18+f6MP25Ahl48I09u7J5BF/9zHqqZz+jee+XJe+ssXxPtaY95sCvZlKe/eV5GTF2YDw2cnFnzpuee87rnIzu7WbA7K8Q58S/PqocuzfGXz88ve56dex64N7O+dlQ++sE2zuzl5VnYojduytPfGp3KfmNz4+JNOfzkyZk17948dP3pOXzDwkw8Y2gqRt/lfLqr2w2vt/jL1q71DnZXajdJdovSt+rhS3PS5QuTgZdkwcwJOabe1fqxGXXWhEyecH+uOm9KZn55dEa89/9mwdjuO6u57W/ptBw4fEb2/9rs/PqKyp3dmpb7YOcMGlyRdNzZDflL8mYemTggFzw8KLOWT8+ozju7PRTGrlqHdtV2NWlJbu0+JlM6X5L/WD4hn95t5v2XbdWPJ+XQixfm89/7ae4Z9fGd3Zw2WJE540/KBXOSw06dkEevvySD6p0fjs2gk8/ODdctz5ypk3LB9Kk5/o1X8tCMf86wA8vP8SM9KjNoYNPrYtDAkTn/kr/NTWPOy5Q5U3JWz4r8R8NjdMPy3HrxmFxVlRx27jV57tqzc1iDPt6gk8/ONTe8mapvjs0l35ySo15cXr5dv5ufS0ZNyZxU5Jof3Zt/PHafRvO5fMLyzLz6vIyfNTXHv5E899iFOay959GcjtX9oi4faukEbL/lWThjRdLtktww7cLqujhwZ7cJdm+7/znxL9GbWfz4wqTzoPzLdZMz6sAkObbNc3ttSVWeT7L/Nt636uFLc+b1y/PXZ12Th244O4dtGRc4NsNOnZDL54zN0PHT8rkvH5ynbh25zfk15yMHVmTQ4M7ZrlPs7jJ+8X63c7e73uIvW/vWO9pHu9RoWkftJrvFL/6WZ/a0hVnV+dhcM61h6LfVR3qdnTvvmZBjkjx91ZTMef19bSTl9Lkwj/5wXh4dq8AAwM6xKU9PPS8XzNmUrmf9Sx76bsPQr46PVOTzN8zLgsndk589mEuun59V2/PRHzk2//jN6hD6+et/mKp6v9Zbl6prq0O/QV+bniemNQz96vjgxzNs8rwsuHNQ9v/Zgzn1whn5ZYO3PP/QtMxZvVdGfe3mBoFd/eU7/9Z7c0PfJD+bmilzVrT7PJqz/7B/zqM/nJcbhhkof9/87ldZujpJv79Jl53dFoCdZkV+OSdJKtK1iS/0tNjrD2bKDctb8MY64zgT6oZ+W3X9/M2ZdlayatZ9eezV7WnUxzPsunl59If/nGHb88XX3WX8YndpJ+wU7VjvaCftVKOBVtv1g79lC/PAsiRHDsugbtt4b++zc+UFSbI4T/6n5woAAH/ZNv5sWiZ8c0X2H3hJZtwwMl23OcVeOeZLN+eGvsmqOV/JdxZv571Beg/KGb2T5Lm8VudLWRsXTcsl92zK/gMn5IYrjm3RrRe7fv7m3HXBXmUCt+VZ+MMVSSoy7Lht3fGhIudPGJkkeXjRkmx9PHR7zAMACua9TVm79s388meL8/D0SRkx/KuZ05JnNK1+JUuWJTluZDPjOPvk0wOPTbIkTy83fgMA0J52/eBv49rqh9V/bJ/89TbfvE/6DB6ZQYMr8trvWv4NbACA4lmXqntn5PnsldGXXJRjWnxLqIqMuXhQkk2Z+eSS7WzDx9Ole5KsqPN8gTfzyD33Z1X2yflfOrsVt6XdJ8PGT86wJA9f+2B1/zBJsikbl1W//tEWLONHPjU44wZXZNDv3sxr7ToPACiYpdNyYPcBOWr4eTnrqvlZ2JLQL0ne25hNSbJX8zd2++sP7pUkecczIwEA2tWuH/wd2D2jkmTOc/lFC750vv/JNzdz24NNWbXo/lx1+egM7dczHffrmUNPGJ2zvjwjVa+39hvtbZ/X2lcX5u4vn5cRJ3wqHffrmY779c3Qiybl1h+/ko1b3vVm5lxUPd+Ow2ckSVZdP6bm/T1zwcOt+0bcqp89mJvqtLXjfn0z9PTzMnH6wry2YdvTt8nPplavl28taeJv6/La4zMy8aKTckTNch0xfHTGf3N+ftlcm957M08/NDXjT9863aEnjM74a+/P039s3XTVn/dgni87Xc02qJhWPbi4enHu/vJ59bb3+NsXZlWdgcznH5qa8aMH5ND9eqbjfp/KUaMvzU31tmtD7bRP1qzXjvsNyAUPJ8nCnFVRs60rpuX5P87P+P3qLEuTVmTmGT3TsWJSqv64db61+9vaZfPr7UfVbZ2Wh19c13z7/rg8D98+KWdtWTd9M/T0S3PTQ838UmLtK6maNaXxdm5ye7XA2ldSNb1uO6rnOeLyqZmztMwx1R77a7llb3S8t1Gr1mttTRmbh1cnWb0kc7556dY6VDEgIy6alLsXv1lmmpbWoVbuzw33rxer96+jKnqm4/jmbjHYlvrYjttvW/tuGaseGlvTvjGZkiSr78rxNe0ot6yNzhO12+fxFY32m9bNu3Y91Kzn2nm3YZmaX9ZP5aalSd57MwunT8pZw/tu/azL78rC323dH9YufXDrdt9ynG9juzQ6lj+Vo0Y3d05bkpvq1MDa9bvlnNjvpIy4fGoefnlT42n265lDL16YJJlz0YCadV2zfA3VnmcatWvxttftsprt1uy+n2TT4kyp6JmOw+/aRj1P8ruqzJ6VpPPpGTW4iVtXNmH/QZPz6Lx7c8/wg7ezVm1K3kuSiuxf+7O+3z2ZeQ8n6XZ6hvfbq3Wz6zYoo05MsnpGqrZsg4PTdVSSLMzi5S04dx44Mrf8cF4e/eGFdULH9phH82qP1bo1qt7f2rr/lDm3HTH8vEy8fQcdRzX7aL2aXfOZV81avrWtG1ZUz7/2+K85/9U/zzTw3ro8/+Np9WpU83218rbUxSO/moeTZM6kLeum0TliO9dD1i7Pw1vOpzXn2BbZ8fW4nHo1OpuyatGMxuv72vu3Obi/8XeLM/PaSzOibn1v4jxVz/au7z/WrO8Gn3vrj5e3fp210/62XctYW/vPuL/5LxGs/bdM3K9M7W/lMtTf/qnZ/tV9o3rXbI28f+fENu9bzant926pR9XradvXXA2P09rru+r9rVxd37r8u8D+teUasXEfsfntXUffydnwh5fq/3vswm1Pd+Anqp+BO+e5/KLJUG9TfvHCwiR7pddB23Mb7AbXObXXvvtNycJmA8XluXVw42vfdh+/aLjNKgZU9ztfXNe47S2xo9pZz+53vdVu7WnruNG2tmG57VZj1c8ezK1lxgibr3vbM5b0fq2bbWjPsZLW1LvtHRusd43bxDmwNcvcgv29zWO6bR0/TVo4ZtQS5Y6RtoxPNday8fUWTLetvka9sat1+eWP6/Zv+mboRVMyc9nWcdGNrzcebzjryzOaX+ftUgu3Xbufv31oM3V8q42LpuTQ/Xpm6F3L0+gY2LSi+hho0NarZi3OqmbPu+2Zy9ASu0HwNzijRyXJ/blgwv2t6Kg0sOGVzLx8QA4dPSWPvHRwjplwcx6dNz1Tx3TPxien5tSj+ubU6ctbdnJp87zezMKpo1PZb2xuXLwuXUf9Ux6ad28e+u7Z6bNhYa46/6RUjL4rz29Kkn0y6LJ78+i8e/PoNz6TJNn/gmuq/3/evbmiX0sH8Fak6qqTcujwr2bm6u4ZNOHm6nnMnJBBn1iXeVeNzRGnTc3C9/s+Ve/9Kg9fPjRHXP69vP2Jc/Iv8+7NozOvyWcPWpGZUyflqMGTUlWm07Tx5fsz/rgBGXrxD/OLj1Tk8pn35tF5N+ea//HxLJ4zJUMP65vxPy5TvF5/cOt0Bx6bf6yZ7h+P/XgWz/hqjj+sb8bPafrEsOZnUzO04tLM3tQ95197bx594J/z9z1XZOa1Y3PoqLvy/B+X5KbRQ/O5aUvyoZMn555592bWrafn039cmCnnn5Sjpy5uPO/23Ce7/W3NvnFz/nFwklTmmpk1+893P5uunT6TMVfslayekXnN3bbt1YWZ/Xiy/6hhObZTnb//uWbfHTwlj6UyY66aXqetd+WsEwZkxNTyF/Frn5yaESeMzll3Ls7GHqdn6gPV+98xH1uS71w8JgcO/2qqftdgotcfzAXHnZRTpy1Oev9trnmgep1fcexeWTj1qzn+sJMyZfE2wsYGNi67K6fWzHOvPhdVt2Pe9Ew9rzIffWpGLjhxaE6d1cQvhdu4v5Zd9geuzJhPvJm7a4/39a1ajObnva31WmPNU9MyYvCYTPnZXhk+4fY8Om967hl/bPLU/Ew8ZWhG3FXbMW5FHdrO/fm1hy/N8SdMypRZK/LRiooM6tRcGNDK+tie26+F67ihjxw7vqZ9k3N+knQemTtr2vvoxZV1bnO4Lk9/q/Y8sSmHj6k5T1x/eg7fsDATzxiaitFTs/CPbZj3huW59ewBOeKMaXnyA5UZd/30PDrv3jx0/UX59EcWZ8rFY1J59jYGHltjzZLcdMqAjJ+7KZ8875rq/ezC7vnNrGkZceTo3Lq0ZlnP+lYW7/XZXPPd6u0yptebeWzqpBw1eGqeLlOu1i6elhE1x/LW4+qf8oUem1J11dgc0W90pixqqj5syi8fvjTH97s0d6+tqefzbs6dJ388v5k1I2cdNyDjq2rPId0zqmY9zvpSRZJk2OTba9b19Iz6RINZr1ucm04fmqE3LMmHTrwid827Nw9998IcmyW5+6rzUjn6rjzfXCe498iMOzHJnAezsJnnFG98qio3rU6OOe0z2wycNr60PA8n2X/UcenTynwtnbpn0MBjM6jPwdv3EPbfPZV5P07S7dj06dagXScelcNb264cnD6DDk6yKYuX19bsj2fQyYOSJLeOvzQzX27LRUN7zGM7tHH/Wfvk1C3Hw5pDRtYcD/+ccZ/alKprJ+WofqNz69LGy7J9x9HGvPbQ2FSeNjWL9xqUybfem0dnTs6gDy3JrZePTuXl87Pq9fkZP3hoJs7dlD4XV58P7rl2UD76QvV55qxyz0b848JMOX1Ajj9/Rp7c2D1fuH56g77aSZn4eMsGGrbUxe9dmEFJcuIlmVXmHLF96yHJ6/Mz/sTROWvqv+U3Hbtn0ODOLTte3u96XM6amvP2xd/Lax87Nv/wjTp94zlTMqKiqb7xpvxy1qU5+sjzMv7Hr6TrsRMyq+F56uwZNdcz9W3vfrey5rz8lceTT592Zb3z41Xnj05lg/Njs9pxf9uuZay9HfLjj2RhM884W7u4KncnOWbUoK21f7uWYVOe/tboHDd6au5+al0+Obgihzf7a+f345zY9n2rOa9VfTVDK8bkgtlv5vDBE2pqwc35x8Hds+bHU3PqUU3sdxuW5KbRNcfplvX7LxnX483MPH90KkfflcVNjU3sKvvXlmvExn3Ee07e1m2tt1dlBl+xV5L7c/cjTSzr64/k7tuTdDs7gz7Vjh/daVBGXZAk9+fJ5q59ax4rs//JDa59y2nr+MXPymyzb1yUw1f/sPoa+vbFeWc7FrW92tnY7ne91S7rYTvHjVpvU57+5kk5dPjX86+/+3iOueRfquvsrSPzyZf+rbrujX8wrzWsl9tz7b2LrJt2Hytpab3b3uXYsCQ3nT40I66an8UbDs6gwd1b9MiCJpd5m/t728d02zx+mtaMGW2/tn1Wa8bX62r9eEs9f16ROeMH5KSpW/s3s24YlA89dX/GDx6Q8T9+M689fGmOPmpSZm+qyN/fUH1tdsPgffL8PVMz9ITzMqdMf6/9auG2a/enT74ow5LMeejJZq41NuXpx+/PqnTPmMEV9V5Z8/L9GT9waC64d0W6HDs+0+Ztbevsy8/Locddmjmvljn3tucYOC23fv2fSnX//dd/bdjyb9269aV169aXdrrfVJUmDOtR6tCpR6lDp96lyrMmlr4998nS0t9sbOEMNpaevKZ3qUOn3qWTpj1VWtPw5fW/Kv3rJdWvT/j3tVv//uwNpQ6depS6TXtu++dV2lhaOm14qUOnHqWKy+4r/aLRat1Y+sW9f1fq1qlHqdtlj5RW1n2pbDtaZs1jE0vdmmprqVR6dW7NZ9ab9+rS7At7lDp0+rvSvFXN/W0byrW75m8dOvUodRv1ldK83zScaGNp8Teq11O3G56q/9Ibj5S+0KtHqUOvUaVrn1jd+PP+8GTp2mE9Sh06DS99e8nGstPd+NTaZqbrXbrkR3XnW7vMvUvdeh1dumTebxu1tXpf6FHq1qt3qduoW0qLG27XzT8vfXtYj1KHTkNK3/7PctO2dj/alma203/eWTquU49Shy9Vld0XSqVSaemdQ0odOh1duvapmvVXs72OGzSk1KHvuaXvLCnTli1t7VH63P0N1tGv7yt9rlOPUoe+XyzNbrStS6U1T1xbGtKpR6nDsO+VfrHlr78qfWdYj1KHXn9XdprSb+bUbM8bSos3N7UeGqrZDk20o7T+udKNw8qst+3ZX+ss+7++VKZWrare77r16t3647tN67V23+hR6tDp6NKZ332u8X5Qu247ndt4vs3Woe2rsWdO/kppSKfepZO+Nqf0i6bX8vCvAAAgAElEQVR2zqY016522n4tX8ct8Vzpxk49Sh163VJa2ui1uueJOaVXG+3fW88THYbdWVra6PXm5l0qLb1zeKlDp6NLl8xtWMuq5127Lr4wr24dbH6e5ayc+3db6mLFZY+UXm3w+jtPXFu9DL16l7r1GlW68dnGx8fS26rbctydP68/7ZJbqtd7E9vlnZfuq9mHG5wHapejU/W5YPKPGq+Dd569oXreZWpL7TLVXzf1X+vQqUep4sLvlZY22od/W5pdUyPPnF33cxuv2zU/+mLZ5d5qbemxL/Uodeh1bmn2r5t4Sx2vzj631KFTj9KQ7/5q229uocXf6NHkumhsbenJG4ZU14bvbl2mV+8dVf6c0UJrHptYvc6vq3vc/rb02OThW4/5gZ8vTbhtTumx//xt6Z0WnyvaYx5NK7cftX3/qX88lDvPbDkeen2x3rltu4+jJo/dX5X+dUxtv6lH2eO/tOqR0oRePUodOk0sPbam3LRN1Kg6fbzvLG/8cpPemFM6s1OPUodLGvStS+2wHi78SmnCsOrzy+zlremrtWc9bnuNPm7QkCbOjaV6feNrf1J/O9fW8G6jbiktbrS/1rmemVy/v7nd63vQkNJxTfVf6p4fx9xXb78rX793zP7W1mV89f7Pb6NWry3Nu6xHqUOnz5f+dUvtb9syVK+P3qUJkyeWunU6unTmbU+VVrayvu2Yc2Lb961m/aGqNKFXU/Ms1bmuaHgM1bbz6NIl9/+q9E5T03Uqd07ctfavaq2vFc1q6fjElvVUs6/VNmvz2tIv/v3O0pl9a9ZTo+vs5rRsrOKdn9T0NydXNd5+NZbeNqR+nWvv8Yva5W/iPP3q7Jq61Wknj7O05fPa43N3xPVWO403tW3caBvbsMx6XPPvXyl169SjNOQb5cbr1m5pa/16uX3X3rvEutmRYyXN1bvtXY5eE0sTvtS71KHvuaVv/6Ql10J1tHF/b9uYbqmN46fbOWbUpObqdls+q63j69sx3lJ7/DY19lu7fXv1LnVr4ry28kcTq+fdcEx2R409NVm7a/uVDcep635oVWlCpx6lbufNqelX126vIaXjBvUunfS1R8qsvzpt7XVt6cl6h/aOGgNnW3aP4K9UKpU2ry49ef+1pS8M7L3lZFVbIIZcOLH07blPlV5t6gqgJvDodsmcxgMQtdY/WZrcq0epw6A7t54cyh0kbZ1XzYFctkBsUXuR0OAioM3B3+rSvEuqT06P/aGJt2x8sjS5yYBgRwZ/w0s3NrogqfGHR0qXNDpRbyw9eV3vbV4YbBlQ3tLBrzPdj5o5MW85KdYd8N16Iup2zZPlLxievaGms9708tReANcb4GzrfrRNzW2nn5e+PajcYFuD1/veUFpcuyhbttfRzRff2rbWm3ftyWR42YH9Wq/eWz3YMeGxmvk3M0hXq/oirUfpxmebblI9S26p7lA3OZi+dSC6fOe4tftr7bIf3WjArJ7aE3yrju82rte6+3ML1m2jwZzm6tB21tgOnXqUhnzjuSYvypvVogvRtm6/1q7jlmjmQmTLeeLO0tImP3ZrZ7XhgFnzgzrPlW7sVdOBbWrWv76vdFKjAZK2Dyp36HVt6cmy57uatnTqURoyrYntXlsH6g3g/rb6HNlrVJkBra22DIydV3d/3Br8NfmZW7Z779KNS8ovU7ODnL3+rjTvjSYaVfvFi3rHXpl1W7s/NlX3a17vdl4zx1odrQvpWqal83znN0+Vvn3h0TUXVvUDoO1uV+2xXaaWrfzJfaXJY4+vM5BWMwA97NzShNvmlJ789baP1/aYR9n5Nhf8tXr/2Xo8tKRObQ0U2uc4+ty95QOKlizP4m9U9+Xrnh9rQ+9mzwW158xmvsDUSJN9ivZZDx2G3dBMv74p7VmPt6dGjyp9p6mL/Zo2fK5RParpKzb15axSqbT1wr7uYEL7rO+KZgOfrV/Iq3teLnfc7Zj9bTuWsQ21v63LsDWY6136Qtngedt2zDmxrfvWNto6rybobLKvtrH05DWNr79r12/Fdf+XvfePivI8E/4/72nODpVdyC4KeS01IFUDweIYLGOkZ6jlOESKQ41CAglULFIooaKpxSZdYPMDgokY4otFX7HY4AYwLki0jst2Z07ddVz5BtkYEpMQiSEewdgVNtkwp77n+f4xMzDAzDM/mOGHuT/neE7CPPf93Pf1XNd13/d1/zrvUL6j487Zrl+SJM3YxJ8kSdInJ6WS9IcmxHAsY5L4NLuLseRxNVbh+djXO/ELV8aDY35r5uIsHr5vyu/10XjLG/Emj+NG7k/8mfvEk8cek8qa0zzmL6c89p5p2fgyViJJjv2dd2KD8u2UIzyP4XgW0/U0fjrFmJFD5Cf+3H6Xp/H1qcRbRu3HdhGWvTrK1ccaBymT9KO65cPYk4zvdrbg2Px7tI0MbOqnPSzbhljLOi5vn8XABc6Y/Ud9WrlnAeqMUo786R2+/OSP/PsbL7C3cB3qSBMX2trZvS2LByOWs3LbgUln5nZ31NJNANlZGwhzlL+/mscKQuFyrc2dMZPxNK/uM4fRoSA1fytxDo9RiSCpsISKsnX4feneMYb2MeEXlU/tngLHR1coFOYjia4NTe922sQnSHN07lhQFHEJwGAPfdYjBoYMtO0zQexW8rShDrP1W72ZyrJ8Kr4FNyamS5a5N2BhCtsLQmGwnib9RNkryE5U2T+6aWEEKoBgNWoH9QlZZD5W4NLg2BZ6b+qk60SxYZsSaKdBZ+eILctRJ3E5G4ibWJXwTaR/X+Z4WX81jz0VCrTTds5Sz0EDrccgJDmHtFjHZ7mFrX+CbKCuzWC+u8U/kPsA9G/zvoPjc2JyW7ne20mei0fCDN0JZnvFC1RoZY60UZjr919f2tmS7q6+WupObAGPxcucYxeeQt4WV2pgg6dyHUVBdsY6QhykWxZtPurOcNXBsad2mLI+B6fwqy3KqR0nKIeH389zGXvGWDuRSYzD1yqIebKAbKCt/ixXXM18CEIKSjhSlmK+b8Ue3/gr7gUYMnnlbqmQDI2D9i6UsNUACpLiHXz3hd9hBcB/Do6V5XI7dR0QklxAtsy5lX4rtvKLDOBUPbr3Jv6qJFvrSNcCiFkVBZh47xP3j98KydiKZqGDH5dEmY8b1H9kbpscYT2W+XKt3WOZh4w6GlCQmqFxbGtuMnZHpKN/9u8rGbvbyf6/oJVZ7P5Myd7GP/DvNSleK68zQuIzqTj4b3x84x3e1R/iSEUm2fEL+KrTSF3ZM6xfFcvi7+dSI3NfhDfycLvc7uqPjT3kyfmpHxawtyyfVP9hsy15yY608fbbU2ufh9XrUDmoT9hiFQB9t6z9rZvoT52FYBU/e1SmLQhPITsDONKC3uV79BzgFTkoyCsukOnXO2AG/LE9QlZloomWecDaR7l8GIO13b6kY99lCMvayoZFjhIqUG8qIIZ+9nVYjmbyirwDSNOqZY7Tsr4X6k4ZZOTmI32bSh2D1GgygMstGC5PTjNgOEkDCtQbEyy+1At1iC1g+0bHY6qp4rZP81S3nPCVXxQVNS+SF+toHKPAzw+gnyGbe9t1J84CERQ96mAMCPglbGb7JBuahfo1owxzpfNtPrm9gLiMTPYeNB9rfPqNF6jYouSbI8N8ctEwtTsPHRKFepN5fKqzd0VE50mzzmVqJo997eHueMJ6z7LseHDMb3kNd8s5U+/19XhrKvEmj+NG7uPnbzm+/p1eB2VNYW9vJ9f3bhgdv0957D3TsvFlrEQOL9Uj7qli0hy2Uw7wWN89jOl6Gj8dy9TrMSPHuP8uT+PrXom3JG5AHW4v3QLujzT/lypR5aA+1jhIP7f/bPnTDMWeAhOfYFcwdL92kguTjl4fRq87C8HryP7hRP1RoMqQv3IkbMNW8oDuesPovdQzEwMXwFy4488e/qHEJG4mr2w/p//0Dl9e+QOnD+agDTdx5UQ1a7+fS9vo2bf9XOkyQXAKCUr5Hl1M7DrAxKWPHQVyPM2rnyvGfghWoV4ufzdfSHwORYXFZDscnLhDKJrCYrKT7Zw5fcfE0GAvun3VNHjhTe4SooqSCQIG8M2JBX7vbeqAsCSVfMdYEUVaYTFFhevM+buaDohRmRub1ssTO10qIhc7GQ0kPOhGUNObOukeYZonHDRgJgyttXTbOb8ZXLuHKWZ1CiHAmQ8tDfLH79IMrNCslpdNkJKEZKD5XfP50oFqsp+NgMFG1idkUXXCyJWJg0FFAIGBAQS6eDdUYGwmRbmbiVs4OcHI0DB9nY3U1BsdpndbX6+Z6x72I6XjoJ4l7Yp4tewTk/BUrqOoWLFUJmDw1+5euDV1fZ50p6SXcfv7TVnGnuB6O0GQigQt0Hme910dtAcqyS7MIU1l57420zBD17poOFBPm/sFd4gqKsLJZK6KZW4Mmvp6ztONAnW80sk9CgGoEtRAL8YPJvjO4LF75uzxTX+ZQaAT1Mtl6qsI4G9dykWBOrWAGExUtRkmLMjpp/X3ZyF4AxqVa32EkBCzPx+yt6DBwtgdkRP/We+Mtc/Y3U72/x2rSEFzy8CO4ix2T7gnw5VyyTF0y/xdQxYucKwL9ygIi1aTlltKbeu/8fGNTt5ufYFSbQAD7xnY/aO1Ti8090oeLuKu/rhsDwvV5BUWU5Rhfs47dqTkARk7AghZ/h2HA/jJ9HKpGfiuhu/J5htATLwKMHBF5h5MV/COHFy3xXHMgD+2R1j8Sid9V2sfZZguy2KIvg+6GEBBmqNFG1ailWiAgXc+YgBvyVuDKtJJHyVaRWow0PGRTLvsG32bWh0D0KRlEmJ3QusmhlMGCF7HY/HWNmrqdXDlntip4LZP81C3nBGmKaYoI4VldvqZI0M3udJRzUtHJ/7Sy3ttQPA6VJFyuUcR96PJaWeffs0U5nuQVlb0oq5s4o81peRtVJvvD07cTNGeJt7tKGXFpUoeHhe/8R7We4zsBUov6M13F+UlKl3Ky/3xYK/5PuMkJ+PBaBWpLpXANdwu50y918fjLZ/Fm5CLG7lPjLaYtGDQFaeyvrietsv9kxbk+wUGEDga+PDC2HumZePLWIkcXqmH/XiZUzzWdw9jup7GT0fxdsxIDnff5Wl83TvxlpBYOfsBULBisRsxhRmJPQEKFamOJrivttNwzFGcLhT1cicLxwKVqNOAq29bFhDMXAxcAPfMdAG8QlAE6o0lqDc8QdvuLDKOGMjY3cK7DZsJ4yZ9pwAaWf+tRpeyM17rB+wZqqd5YU4XHEWYo5WPvuRWLwaDAf15PRc+7OX9czctHV8FyzRmp+WNFQO+ZOC6ucH9Xrh7K1PdSmfZvdf2QT8DKMcFrBRetRRv6qSbWHaTNOx7Hd3lHJZZV6mautAfMxGSnIPG3gA3RCa4aiU4dJz8sMheV7QW/yJXCtfLjUEgWEHM9ibeXlJLZWUj5duyKAcIXoA6cR1JqpWoE1OICXapxjaYGLh8ljP6t7mg7+L9T3q4YL1UNzwCzbdCAW+sWIKBaxa9+7ZzvQv5VgRgcD1vj+Xq8ivcxAv67Ip+TSMzI+ObbrQTltVkbUauXHfvvSPXe9DpdRiNBro/6MfQae3kBRCnCSUGRldlTRXFN7yUkYWBa0ZAQeT9zn2hedeRwbIy0Au+czqJTiEvsZqCQzoMJevQWI3jqoG2Dgh7OgW1iwbzt8ERQA+6j/sB+/7Ib6EStV2du8nAEcd5By5Roo6XkW28Cq1GxZakZ2goSCVkUSelKnNH/75vK83leqeHEexMfjih72NzYHzFYjfS3hPAsvjN7IrfTNqGnWRsbad5604eUR51fdWuN/LwEu7Yg6fpHNuRwrs7tK9/al6M1FHOg/PLXUry3mc3IdZz2/aOHOZz3xQar+n0x/a4P9j5pKW1j2Ktu1luUJW6nCpXXnK+nxvAyLTJ27KSus28U8FuX9FH+jZVnfJbpSE7uJGqgzouFCqJs449rp7ljTYIybUJvnihDq58/+nEU91yaYHBnWGuGHXozxkxdPbyfk8PVyyBvJBIJSsWAbaBPat8E75jPoVEhrDFasb142epfs0EAyfK2dIMaYdfIW+FA30LVLGr5u+5tPIZm/iNFwlXo00EXXMLhpKUsbbaZORMvQliN8vvfJ4C1vGE2mkcIpQwLfh8tccsY7aNab0VN3KbhSkc0S9AtaeamiOVZPy+EoCwWBWahARU8Wo08baTPtMfS/K2bHwZK5HDO/UI5T4PFixPWd/djOl6Gj+dG7gTN/E0nUy8xcuzKDPpC2OSt6IpK6dOZ6Q0cd2on+k7fxIdAeyye9KGKzawgPsWA1jlN4MxcMFsn/jrR7e/hSuEot6ymRhnR+ncE4q2rJSiU7nUnDrLf1zfPGbQwSnUHnSxIxkicxygR3lNfSWQZ5i4cmwnG4vO0he8AE1yCum5BTywJ4IHgq2rhrqomp/OhRkq4dcab+qky1h2k+yrZt9bRoqizcdtjZzXUTWoQJvsZJWJB2hK9vMLl1bEK3hgtFUJYFlyCUeSSzgw1M+Vi+cxdhox6NvZfawR2Elc7n7+scLxkQDjuGWgfGshVedMhMWuY8Ojmfwq8kGWLQ/lb/3MOwcHTuSy+Jx3Jv6mA8/k6kNmRJ99y6yT8ZS4iaEyly0v9zAQHkF28mZ+8nQUFUujCAtUmNuD6y1k6J7xaaBZ4AqhpD65joKOdhp0xWjSzAO2vnMt5g54guvH4gYuXYmGdnTHztP9rPPVreOx7HiYCos2U7q7kebiHqo6uihVmdscv6VRaIG2trfpfm7dWIDbJfq5ZOgHAlBFWWSjq+bkh3Bf/FbSHAUXbQjTvkhF11nW7zfS2nmTtEULvJKHYIok5nOscLX5iEsn3Lt4dk1auMdc98cK8qoPoXWy69PMAsKA931cIo+YbfpmWXldVdbImc5i4iwLJWSDL7OtDlPGfd1yxsiHjezIKKfhqoJlmnVoN24lrySKB5YsINA/AL974MLLS9F1TrHoE7nrvo27WHeqZvKTJCft4yIN2Vueoe3IcQxXNxPm0vd3FWuf6iytxn7SFpn7DSMXdTQMKtCWrXOy40jga+6u8ZaHBKvI29NEXoWJgas9GC/qMRoN6I5WUvdyJQQr2dt8lLxom50yd+HY++uA+/ouYrpfF2bEF4ankJ1Rju7I6+ieWmdZHNOL4UQXhOeQ5GR3ntsIvzUjzPKJv5t0lx2gHCW1yZuJcaUT6B+FcjXQZjRvKV24gLBk4JQf9ylVqN29h2McnuZlTSez+tTKHZP56Cs/148xdMjlerYUneWr+Hz+2FBM3BzuKIUsdH3l4sjQMCbMgRN30nG9FyMQsjR0aqu2nOJNnfSAaDWPRVez+2UdhqdVqO8ZxnCqEYJT7JzfbGbg436GcHK0zGD/ePlZZH87MAK1g7uAXMEv0Hy0b0ziZvJKgMEu6sqy2HGokMcX/4E/5jrLe5i28lyqzgWQffAP1PrwPhMr1pW2//Gpc70b+My9hQEhXpKr95hhffYBMyNjN9oJbvLJewAqlrm4ym3oVDnrX+4hLOMF3t27mbBZ3vrbI2SRCjCa799b4WxlvKurrGcngSoN2Zyl4YSBvrRMwujh5OEeiC0mVeVG58C60r2jntZzBcTI3aMxkctd6Nwv+iTClBpi6KH7ci99qMwd/YUJpGqhra2RM8Zi4twpl2XnI+GZaFaY/zTwzgF2V4KmZrNLk3ag4IHvmo9Ys64m9EYe04k79jCuXzQb7Wjht82B19uBPBCvmpYg7EzKYbb4Y3f6KNa6W+XG/45CHe/6ZIVX5D3YS98tiJFdZdxP33nMq7kdtaM+0jdv1DEmeSvqsnKbhRL9GE7aCb7MgM34Gk91S54eDuaW0/BlFKVvHWWXq0fzWuV70fmuwhvXJlwVMIv1a3rpp68NCA7gXqdNfAD3hgD0MOCDS00DEzdTxFlqRvtUJi7ojzMQrCR1lQ/vuVzo6njQ4re+Zsy2Me10xI2sR9U75B4FIUuUaJco0WYUU8EwfaeqycluZEfaPxB2/gU0gdM/9va2bHwZK5FjJmODHuu7hzFdT+OncwNP4+u+jbd4ysz6wgASNOvg2FneONdPWkYoXD5LnR7intvg4P7bLj5xeurUTW58DGPyu/tihnOJWX7HXyjL0gC66P7A1Ytzb3KjFyCKkEBLHkoFcBLjO/J3yQx1lLN+Uzo7Tjna9eNpXqEsU4UCBgxd8vXoO5HLwog17O6Y+nm23X9qoRsF2U8XOG4gbvV753xgXxO5kjxgoNXoZPWzkZciYlmYWG9+zuV00G08ywAKUqN97Wy9qZOeEMWGbUqgkbZ/GYZbBtqOOLln7ZgR45fyuXafb2cABUlLLAOoxQ+SBlw497YTHeuhbmsq67Pr6b4DfR0HqNlfje6qg8eDleQ99yLZwIU3DZMv253IkBHDMSCxmF0yk343rntxZ+4ic937zvU4qfswl865eXSFh3L1HTOtzz5gRmTsejvBLSP6NiB2NQ+4dMTDMEb9WUDJrmKZIPOfP5/V7UFY1GpigOZzXcjHhYYx6g1ABKqlc3QXluVYZjoOc/IycNnAG5c9uZMplPSfZRKCiarnG537y1GG0TXUeme30d/NN0/2/eegzXdbwIYtHparthIdCrS/3Dwqi7Al5vs/dF09TnRjjBsDZp+/IniB1/KYTly2h2st5ETEovzNWQbcSTetdhTBijSgU0+3k7uuuo9ksX5TFnWXPLsf0srMyWH2+OO+t7qc2J61jxKA0nK8YNhS83FXrZ098pnfOsvuTals3O1NvTvrvH28bKR1EEIS5Y5o9I2+eaWO4WrSE4F9Ogx3gKsGmjogLmdi8GX6bcbXeKpbsljazpCMEoocTvoNc2OSDCOI1AJX9VxyNB4BoJdL5ybKdRbr17QSQEgCMNjPDaeNqvUbWOM3XkahImm7AjpOYriK+ZjPfSZCkp9A49XdhRNYFIEWF8aDV3vQu3pn993EbBvTeiluZJIp4/vvnB3/hy+7aN5fTc0xR3YdQFhyKdVloTDYgu7iMDMy9vZ2TM2XsRI5ZjI26KG+exzT9TR+OifwNL7uy3jLFJhhXxiY+AS7gkF3sJ1uoFvfQrfsXZbDtF50Ejsd6sLQDISvtCzEuwtjhnOIWT7xt4CE5HUA1FUfptuF8cqIvoV9l4HYBFZYOnIxiQXEYKLq0EmZAUIvrf+3EUOPYvToKHt4mldMkuViadl69HCy3gjBKjRKL3TUTTcBeaH1nX598kWws5FANdrtCrhcy742x5OiQ7oWGoCwTMuRZjbp6k7JTKZeb2dfbT+EZ5L+fd8ft+JNnfSEMM0TZAN1x3R0G3U0EEC23fObrbRQ1ybjeL808MZr/RC8Dq3KorvBalIzgFMHaO50rIcj+hZeauvhk8golt0Df/v/PmJ32QHKz8gM/IMWmFde3TJNuvx6EiYT/+XsmS8NvFHrxYbFWveOShomBQRsuNpOncwdWrJ5uylXXzLT+ux1ZkjGY+1Eo0xnzkT372tpQIE2x9XjiUyMOJm4BxOG416a6PEV0SnkJQJHqmmQCZKNXDrMq8dwfGfpnMByLDP97HvLyAV9C93BKn6W6P7g0y+hgOo0BXRWkv9yl3OfCfSd2En+kVDiYt0v+SQWfocV9soVX8yBLW6Wq3kn+UdMhMQX86u0MT8SEr+BbIAj1a4Ft61tFhEkfDfUa3lMKzb2IFfe7lP1tKFA/UOVud2clXZk7e8b2dcsowtfGnhjjxHDJ1GsiJziquQZk8Ms8sed1bzhSh8lditqqxGv0LA9GgZePkzzdcdJ+04fpkbfi58yyqt6V/d/22WCIla5KUhNVsus0PeRvnmljuZjCaGRNv0w3WcOYyCC1O9PDL7MgM34Gk91S447I9zAfO+RwyOyr7bTcGziHxfwvR8qgS7q3nQs3xFjC3X6yWlnr35NJxGsSAgF2mn4FycLmq/paDrGuPiNd7H2qbpo6OhlSH+SGhSkJqp8e8f4wtVoEoGOwzLjCRMXmg576QazOcZsG9NOKW60gGXLFYCB9z52UJdbZ2mqn/Cbv4Ibxw+wu+h1jDIT5IHBoYCCEZM5/bSPvb0dU/NlrESOmYwNeqrvnsZ0PY2fzhE8ja/7Lt4yBWbaF1qOmudyLa3nujAc73fah7hQ/ToGGbXsO3mYOiAuRz2qV3ddzHAOMcsn/iAwuYQjaQroPMCP0ysx3HL87EBHJRsLGhkggLynM8ccV/QmfpWmgLZneNxucGmYCy8XUtChQF1QzAa5DqeneYVvovTZCHM9ihvpm2QkNzE8v5PdnQrUBQVo7GwnHnBzVn9Z7CZCgKojJ+0Mkk1cOfEMORW9jo/CmVUoUOe8SFqwieatWZSfm7xCY+TDRrYXtzMQvo4X05ST0jVkZ1Flz5EOGanK2UnzYADZZVsdbGf2Mt7USQfIrTYb3U1y6iUyys5C+CbZ85tDwgO4VJRLud5Op+HLXhp+WUjNoALtswVoRncNBqDJySeOfsqzCmm2t+r1Wgv5BY3mb5alwg8ITNjMrmDo/s1O+9+LYbr3V1PF+IbEIcFKEiyDrgajnfxuGanaVshJf29O+AagLS5Fg4mqbQ7qPmigPL+cK/FRbnayPJOrt7Drh6ZBnz0ql8dMg4wH7Uxaj7YT1fy4qMVucLOvuZAfP99LSHwBv9I66AxNynsBMfGWAFaT0c73ucmFfVlsOaXw+h2f3iWU9JJ84uhld4bMd8k4wIXgKLYXb/B6fUz/z8sZymEJ8g0cLSSntp+QVSl8zyPbWYB2TxMVGgUXKtN5qKiRK46CC3duYtiXztptRh549kV+lTiF8k/EckzfGAFoyiaUy9GEyJ2b6CpTWVtggPjNHKjJGe83g1LYdVBNCL2UZ6Tbb6tGy2GgPLOQmkEIyy0mO9qLeUwrY/ZQnlFIw9XJ7duQvpzi35j9xfbRO5Zm3o7sEZi4ldJY6K7MIv+EnYU4d7clndIAACAASURBVPpp/mUhNV7rq82UHGaPPw4LV1C1rZCGD+31jcx9FB0B7HrW1t6iSC9WE4KBLTmVXLBjs0PGSnKKuya0U16Qd3AAYf9ZTs7zBjs7I0xc+X0hW/abCEkuoUgj36fzjb55R6fMRz1Dna6aN5r6IfEJNtjxMdNvM5PxbpvoqW7JELma7GBg32G732PkwxZ25FdyJXyycMK0JfLyvdZCfk4jQ3bSzmb9mk5iNhaTFgxt27Ict6mDBsq3PUMbAWQ/tcl3gedoNY9Fw4XG16nsaIfgTWgTfL3YN5T0p3NkxxN9zYU8fnR4jsRj5uB4yy2mFjcajb09Xzt5IuJOP82/2Umrf8CEBQvWk5jayd9tf+zHtXZqao3jF1hP+9jb2zE1X8ZK5JjJ2KBn+u55TNfT+OkcwdP4urfiLV7F977Qme+OSd6KBhMNxbnsu6xAlbxapg8RQJh/I1uK7Y/dh/Tl5BR3QXgmpVk2C9em4rcu1bN+UyrrN6VTd9lJZQWTmAO3/ISStqcVAgvZcqie9csazRdzr17JihUR3IuJgff0/OHocZrfM0G4kqLGV6hItO3IWYJeQ+nsrkwnqk1Nev4GkhYt4PY1Ha0HjtP8Hix78u+p/ZnSiRF5mpeCmO1HOT2Sy5aXy3nw4knysjehWfFtRsale5HawgllWLKSPOqpqy9n98JikhYpuHexkpiF8q2QX/xWKtOOs6X5GR78z3aKijeTtChgTF63IthV28SKU4+QcaSdht9/B81y1eidObOOhSkcaBvmmxnlVKWuoW3jJn6h1RCm+JRu3XHqjnTRF66k4sAraBeOT3fkzAjffPQZypNiecOaLvAmfR0nebXZwBUWkF1zlL3J03Ukijd1cny+y2JDoc1A+W8OoNii5N57FrBCFTFhRaNl5eO+arqvyp3fbCHzFf6Rah7ftIZmbSZFyQk8EAwDl07yRkM7uqsBaEpe4UDG+N0ofiuKqW/8nJzMFrasjOWNLZk8pllNCBO+2Wsvjn0zhYpfNRfTnVY9+r3ykizvG7V1WLaxhOosR9vPbTEPuho66qn6USwXnszhJ8mrCTH1otefpPlIF2SUcuK1Ybb8qJrmfzxMql8CDyRM8V6O8EyOHP+UxwvqJ9X9/XPt1Ow3QmIx9c/N59XVz3DDjaw9kutUkfVDvtLnqZbLc3wn4whitgBHGin/zbf5hSYCv3sjUEcvwNxONPFHsnj8+Wd48OLx0XaCwfPomhup6xgmLDGH2v+TT8ykKjrOO0xbQunRdMpfziLKmML2rA3EBA/Td05P25vt6FhH7bFihnKz2N38Og3JCuKWqlEvmZIYvY7fimL+6S14POeA7Hcp3bOfohXei3KGLF1JDAbaKnZSoyggJhDuX64izKdLxc07Pwqyz9KHgrwMjedBPP8oihr+SMxvd1JQVs7KY9XEZaSQqlpJzKIFMNRL90U9v7O0h2kVR9mXq6RvnzdkaDnuS9/LjUHA9khpS7mW7StkR+VYudITEnggWAFDZj/ddqqLK4MBxG0p5cCzmSyzI/ewjfv5A/9A/rYWqjatoSFSSWqyipjlqwkLhJHBHvRnDtN04iYDBKApfIW9ZevGtY3eyGM68VtRzD8dN/F4QT0Fq9bQZrUHUy9n2mppOnETIlOorhnvL2bKjmRRKNl1cD83thVSt20t/9GcQl7aBmIm9jXK9lPhpb7aTMlhtvjj7+0+xIv6XDJWx9L0ZCbpiQl2+8a/mnAHZ4h2P/90PYsf/6aetavaSUsrIDUxgnuHxutdpdf1LpPao/BSVi4L21QUbUshIdJO+7g307mv9JG+eUWnLIvzGvY1UoMCbYHafn1mwGas+KpN9FS3HKJQkf28moZtBrasjKW1sJj0xAj8Rn35MA88vZ8Ty0+yMrud1sZGln0eRUKikkB/JbsOvkLfoztpsMi36MnNPBB4k76OFqr2GyHjFerjT5oXpYx77yzWr+nEduy+aQ3NiSmkbUggwdLvsI7D+oKnYxxunmDZXdRIzWUIe1ozLYt9/WJLqD/cT/LWs5ZvVkC2Nsqs0yeqqWmD7MP7STiZxZY235fHY+bceMtDphA38osv5kBuOxsPHeDh+K7RNsoa6zMEbeDAayto+NEz2N4MGpbxCifeyWXjIcvY79ENqOPNfm/URsKVFFUX2yywnoGxt7djaj6MlUxrPdzAE333PKa7wPP46ZzA0/j6VOMtvsFnvtBV3x2eQnZGObpjwxCcQvYP5SY8lZQe2IA+fycrV7WQnbUZTfzkvlptfcmEu/ym4LfuDGLQ9wAKEnx6jdFdyhdf/I9k+++///vL0X/Dw19Iw8NfSLOFrz57W2o6WCblP6qVfhC7RJoXtESaFxQtKbVa6ZGnyqTfvvm2dGNELoch6eo/H5aKc7SSMtKcPjzenPZ3fxqc/PjFCvMz1W9PPS8bbn+sl3779JPSI/HR5jrEJjlNd/VfK6R8zUOWOi+RftIq/w7bcr7/VoWU/2iSFGVJG6XRSvmlr0v6AfMTX12slX4cHy3NC4qW8t8alCRpUGrKWSLNC/qp1Dpgzcfe35xgT36yMnXxXX8ZlIxv2tYpWlJqn5SKXzspvX9bJlu76bRS/p5myWi3Ti7U+bNm6fGgJdK8/JPSDUfv9ZEeOeSLd6XfPZ02mt+8yL3SJbsPviu9ql4izQtKkn7b41rZb/eclF59+slR+4vSaKXHn94rtb4zJF+mgbelpj0/lx4Z1eGHpB886uSb3f5IOnNwh/S49mEpPGj8+5oufip95Zo0bMpwfrzdRT4sPZKzQ3r1rXclcxE+lVqftuhGbK1ZZt7Q18/flVpf2yE9bq275b2//eePzO+16JD8OxzVyR25umjDMnV27oe86WNdx2G5vPH9PNFdZ3yil156aswn2/MfdtsJW73xJO+/DEr6cTY12Xdebd1hse+HpFe7JEmS3pZekvUjk7nx5k+dtFOu6KKT907yD5bvclAvXbUrINfq4bjsI9Klxh2WttIsu5e6XK2vo/e7UKbPT0r5QUukeZG/ls54qm+T8vxIOtNo7kuNtRMPS488+qRU/FqzZPxsrCNlrtv472Tc424/ZETSP2eW248bP/VKueRf96lkfPOwVPKU1sZuLb7o0Z9LJQddyMsbedjBnq54rj822LWHn0sljeelG3+RydYXduSC35Wt86S+mk1fo8dJX8MervTTfORPZPGaP566j77xp9elkqesdmfpG5e+Lumd6PikdiryYbN9+Frvbk/oV1nax1ffele6bee906pvHtdxAhcrzOkifyq1fubkWTfr4JrPcYYv2sQxPNYtB9zuOSm99JRN/GDi2PuLt6VXM8zfKvypCb5i5FNJ31gm5Y+z1Z9LL1nGD3NHv7zgt2xxpw//lyHp/X82+5nRbzD6TfXS+5+7+3IPYxXW9iDooVF9daleXhhPfPXZeel3pT8fr9NPVVj0YBbFWWSYM+Mtn8Wb5OJGVoak99/aKxXnWNNN6I/JjPtvXGwe76dcshFfjL29LZuZiJW44O98ERt0Fbf13ZOYrrO6+i5mZJ8pxJidvMuT+LrDdHLxFhfqbB4nRztuY2Yg9uTqXMLtt35url+JzkG8aULZ/zI4vn9k21fz5ryMJI3KXl62Akf8ry+++B/JdiJQkqRJ//03f+OPQCC4yzAZKVdm0bDqBf7YsNn+auLOSvyT6gl5tomPt8+x7f8CgUAw17nayMZV5Vx5+ij/X4mvjzgSCARfBwZO5LJ4m4G0w//GEe10nXQxFbqomp9OeXA+/95TPKfuoBHc/XTvW87Dz0PpmXfY5Y17cQVfQ7qoikqnnBz+2FNC3EwXRyAQCARfO/qOpfNgUS+73vo3SlX2tjrepHnrGra0qTnWcwjtHDmiWjAH7vgTCAS+YajjdaoGFag3Jsz4HRACgUAgmEz3qcPoCCA7SUz6CQQCgUAwXXQfSWf9plRq7N43bqUHQ6sJgjcQM8uORhfMBnqoy0xl/aZqLsgdTXbZSOsghGhX8sC0lU0gEAgEAis9nDxovpcv1e6kn2AuIyb+BIKvJT00vHYWwjfwWPxcWO0tEAgEXzNunaWhtp+Q+ILZe/euQCAQCAR3ITGrEhjR97D72WoufGnviWEuvLyT3ZchLCsF9Uxd9iqYxUShijdh0B9g974uRuw9MmSk6ulqugkgW6uesTuDBQKBQPD1ZUh3mH2XFai3acTJGnch98x0AQQCwXTRj+5YF37BI1z4x5co71Sgrsi0uSRaIBAIBDPKUBfN/zJMiKKXpkPVNAwGkFezSXTABQKBQCCYTqLzqT/8Lslb61m7qp20tK08Eh9FiJ+Jgff0/OHocZrfMxGWWEz9U2JXvsA+MfmHOPZeKhmV6US1qUnPWkdC5LfxG/mU98+dpa7ZwJXBADRlh/iV2GUhEAgEgmliqLMd3e0FKK62UFfdzkD4Zg5sjJrpYgl8gJj4Ewi+NtzkSvVOdl+FkMgosstKqMgVjl0gEAhmDaZ+9M/upGEQwmJVFB0spTQxYKZLJRAIBALB144w7X7eXd1Fc/PrtOpbKN/fSx/mcdQDS9ext7SAxxIjxC4tgQyhaGs6+Tirhaamds68+RI1ncOAgmXxETyQXEJFwSY04aKvJxAIBILpY2RAR0n2WQYIIE6byZGSErEp5C7lf33xxf9Itn+QJGnSf//N3/hPb6kEAoFAIBAIBAKBQCAQCAQCgUAgEAgEAoFbiDv+BAKBQCAQCAQCgUAgEAgEAoFAIBAIBIK7ADHxJxAIBAKBQCAQCAQCgUAgEAgEAoFAIBDcBYiJP4FAIBAIBAKBQCAQCAQCgUAgEAgEAoHgLkBM/AkEAoFAIBAIBAKBQCAQCAQCgUAgEAgEdwFi4k8gEAgEAoFAIBAIBAKBQCAQCAQCgUAguAsQE38CgUAgEAgEAoFAIBAIBAKBQCAQCAQCwV2AmPgTCAQCgUAgEAgEAoFAIBAIBAKBQCAQCO4CxMSfQCAQCAQCgUAgEAgEAoFAIBAIBAKBQHAXICb+BAKBQCAQCAQCgUAgEAgEAoFAIBAIBIK7ADHxJxAIBAKBQCAQCAQCgUAgEAgEAoFAIBDcBYiJP4FAIBAIBAKBQCAQCAQCgUAgEAgEAoHgLkBM/AkEAoFAIBAIBAKBQCAQCAQCgUAgEAgEdwFi4k8gEAgEAoFAIBAIBAKBQCAQCAQCgUAguAuY/RN/11vImL8U//lL8Y+q5MIdN9NfbWTjaPpqun1SSC/SWYn//KUs3tflZsKbNG9div/8XNoGfVIy+5j6uXCint1Fqaz//nKznOcvZ2VqKgVl9TR33pRNPnAi15LGyb+oNazfupOaE10MuVyuanZsTWXtqqUTytWI7uqwixUcpq+j0eP6eS8PO3isK4LZiYnuYzvZaNWRqJ3obs10me4SZp2tdFE1V9okgcDrzGb9n9myjVxuZEfmGhZb+gkFOg/7B4JpYmb0xdp33tI2m/VjNtu5QCAQCAQCgUAgENz93DPTBXCLwXqa9AXEJQa4nKT7zGF0PiySR9wxMfSlCfwCCFTMdGE8xcSVE/9A8bMtGAYVLNOsQ5uVyS8iv43fyKd0647zu+ZKGvZXUhK/mQM1L6BZ5Di3kC2lHNFGOHzXwHt6Wg82srutnd0HMzndWIo6yN6zw1w5Vs7jz7dzZTCAOK0adfFWShctgJFPef+cgaZT5TTsLycsMYfa/1PiIB/gloHyrYVUnTMRFruODembyVsRwb0jn/J+pxHdm5Vssdav9gU0C32Uh+BrwcCJQh4uMhCmzeFIaQKKwV7unVseGoCRoWFMKAicbud2V/hVgUDwteV6CzkJ5bSFqyg9+CJxin76goQzE8xuZqzN/5oj5C4QCAQCgUAgEAicMefCynU6I6WJ6wh06ekeDE39Pi6RB1yqZmFSPSHPNvHxduVMl8YDTFx4OZW1lb2EJWZypLSYtEjbyVgV6sTNFFXcxLC/kC3Pt7Ax6SP2Nh8lL9rBAPVbUajjZWQRryZty1aaix5hS3Mj63+zko9rUwgZ91A/ut25bDzUS1hiDidqStAE2/5uLlde2TBXjv2ajUX1rP9+l/1ymbqoysylqjOA7IN/oHZj6OR8ni5B93Iu+S+3sDERTpx/AU2gl/OQ455g1AlR4O/i84JZzE2MHQYIVvPicyVoFwKoZrpQHnCTkzvWsKVNzbGeQ2iDnafwGnPMrwYmRKF2sSUTCO42hP5PZuDiWdpQkPbsK+zSLgBAPcNlEgjk6aImIp3y4Hz+vaeYmAm/Cjv3FfJyFwgEAoFAIBAIBAKYC0d9WgmOIC4aOPI6umuuJRk518K+yxASGyEGRV6kr7mQtZW9hMTnU3+4dMKknw33LEC9vYk/HlQTMtjFjqdr6TZN4cX3hJL23ItkAzTX0vre+J+7D1gm/TJe4NTrEyf9bAlgWcZ+/v2tHOIGu9iR9g/oJpwfOtRxmPJOCNu+n73jJuzG109TcpQDWxQw2EL+AaPX85BlRQ6nj7dyOnf2T3IInNHPlWaAKMLErs+vAUryjrdy+niOaJsEX0OE/tuj70MDAJH3L5jhkggE3kDYuUAgEAgEAoFAIBDMJHNn4o91/GybEjDyxjlXdvGZuKA/zgABZOc8QZivi/d14XoLvy4wQPg6qmuKiXNht1nYxlfME1udB3ipbYo7MIPUaLcA9HLlM5t7+q42Uv6bXgjfzN7SzYS5sJc1UFVC9XMRdibchjHqzwIK0hKU+MnmEoAmu4AYYODNLpt7TLyRh0AgEAgEAoFAIBAIBAKBQCAQCAQCgevMoYk/WLZ6AxpAd7Dd+eTIrbM07TNB+CaSVv3VNJTu60H3iQO0AXE5BWhl7uwbTwCa9ExCgLZT5+mbUgkCuNdyvud/fTm2ffDCm5XoUKAtzkHj6M4+O8RklVAUDAMvH6Zt0PpXE0N/Nv/XN//ahbszolU8lhCF+v5+bng1D4FAIBAIBAKBQCAQCAQCgUAgEAgEAteZUxN/hKeQnQFcrqXVKH9m5IDhJA1AXM4G4pzNu9y5yYUTlRRseoQH5y/Ff/5SHkxKpeDlFrpv2Utwk+atS/Gfn2ueLBrsovnlQtZ/fzn+85fiH7WG9Vt3Ume8aSfNUvyT6s1lfD7d/P/zl7Kl7aad9wzT11HPjq0Ty9XOlS+d1OlWOwXzl+IfVe1kkrSfhseW4h+1E53dutrSha62H1CSnRTl7OHxLH+Cf2o9yunclfyteykncwdAQViQ9YjRLgz1JghWkro6wr28/FUkZSgAA63nrd9gAfdHKgAT+nd6XchESdHxVk4ff8HmeFFv5OGEzkr85y9l8b4uB3/zUH/s2MPi76dSUNbIBTkd8dSOrDo6aKTul1msXWXzzv0GBkxjz3efqKQgdQ2L5y/Ff/5yVqYWUnWqlxGHhTIxcK6R3UWp4/LN+GU9umvunjs7obx3bmI4tJOMpFj85y+n6pLNo7d6aNu/k4zRssaydlMhVSe6GHeqrOV7+c9Ppxxg8AAPW2Vu+13dydPNsg50tlDzy6wx/zU/lrVbd1LX0S8j1wmM1mMNW9oADGREWfydPR/ktq44Yhr9qlvyd0YXVRNlM5O2i1kPqmzsxH/VI6wvqqT5kj0ZwsCJ3DFdGqdfljaw6ACG62M2NnTJnP/KKJtyOanPyHUjDWWFrLfN113dZJi2oqWTbdQOfcfS8Z+/nB264fE/DPWiO2T77ZezMjWLHYcM9Nktv53vawezDB3pqUy+Be0MAAz10Dba98i1WbwyBdlNqutSHkzKYsd+b36rCfK5bPF7jzXKLwwaOsuO+UvxTzowXq53huk+Vc2OrWP65Zk/sfdOi91PqFfNqR55u3e5TBZZzF/K2koAE+WJjn3nlOwUGDg35lfGtTE+kaHVj43l6R+1hvUO/eZ4vRi6ahjXJ7DWte1D07h3TNm+5bArF+f2YMVTO7SbrqicBqNjX+GaP3Him1y0f+u77PVdRv2T2+9yz6+6ph+2DNPXMb4/aJarY/txCU/r4YIfn4hrcretr6v2109zgbkPuHZflwPdNHHh5UfMOlHUPslXe6Trg10077ejbw5lJxAIBAKBQCAQCNxhbk38EYBmYyZgokHfJfNcP2eaDbg0QXWthYLVa1i77TjvL1Sxq+Eop1tfYZdqAcb6Z3h4WSwFzY4nFm6fr2Z9QjrlnQqSivdzuvUQRwpUcL6dHT9ay/oD1nIGoH7qKKdbj3J6zzoAQraUmv+/9SjbV024J+/OR7QVreXBosP817ef4MXWo5xuKGXDt/ppqNzJyoSd6OR2hgWtI327Agbr5SdJrxpo6oAQrQaVs51yV3vQDwKxGlThTp6diCKUmHgV6vgIAt1MOp4uDEeBYBUrFivGl2tRAjHulgsFK1aZv0ezzQRdTEImMYChuJByvWcBAW/k4TEe6s/Ih41j9hAYRZHFHkp/uABjczlrl8VScMpOXaZqR52VrI0qpMkUQXbZUU6/8QI/W9pPQ1kui7UH6L7VRVXqWn5c3YVfcglHWo9yrGYTMbcMlGc/wkOVxsl5f9lLQ9EaFqeWc/KDUOKKX+F06yEq0yMY0VeycWUsGw/1uDGBYJt3F1Wb1rJ+dzvGL0NRJ4zp9ZC+kvXfTyWj1sjIkk1UvnGU0w3FxP1dF7/dls7CpGfQXbc8HL7Z4gNKzHdXBqdQa/EJR5LHJrHdytPlspqDOIuT/oHfXV9AXP6LnG49yrGaFO7/4Cw7HltLVEELfXdckMdoPV5hVwKAktIGi787uGH8UctT1JXxTI9fnZL83WW6bfdOP81FsSxOeoaGUTs5yrFiFSFdjWxJXMODRS30OWpGbndR9aM1FLxp4v6sUnMbmBPBJ8eqWf/dVGouDXNhXyrKjH0YFRsoPWiuT3rkTc5U7mRlQiUXJuVt4sqxQh76bhYFp3oJUxVzrPUoJ57fxANfGsy6mVnv4p2xAWjSMgnBxG/PyN2h2ovhRBcEb0CjGtObIWM161c/wsZqm2//xt/zkyUmdLtzeXBVKuXn3JhI8BbX2ilITCWj8iyf+EegTgi2HCntueyG9JWjdb29KMVS1xfIW25CV7aTlatSqbk0MaEXvlW0mseigY6TGK46fmzIqKMOiNOqx+4Mu2WgfNMaHs6uRz8SwU+ePzTBnzzCjg7P2t/bndWsX51KcdMw9z/6K07Y1Gt3dirK1EoM9ibF3CpTBFqLv9r7JICCvGo7vnOqdoqJC/tSWZ1aSd35Ye5PiOIB61HtvpDhlz3UZK7hwceq0X9DSd7zhzjdepQTz28lJtBI+bZ0lJmOJnpNXGkr5OFVhdQNWfoEra9Qm7yAT47Vk7F6DQU6a3mmZt+y2JXLIUofjeBGg9UeHNm+p3ZhP93pPQXEfaOL8h+tsTvp4g3csf9AVYHDvsvpbUqn/fyp+VV39MNKP80FZn28gJL03YdGx2t+5+vZkriGtZVGtxfxTLl9cOjH7eOy3N22v1DS9hylNBYuPJ9Fvp3J474ThTxuvd+9IsWmX+eZro90VrI2Kp2Spn7uUxVQbe3rLOqldXcuD67KpfnqVC6GFwgEAoFAIBAIBHzxxf9Itv/++7+/HP03PPyFNDz8hTSjfNYsPR60RJoXuVe6JEmSNHJeKotcIs0L2iGdue0gzTu10uqgJVJ4VrN01V4eo3mflH4SuUSaF6mVXjo/NDmfz/VSmWaJNC8oWsp/a9Dmh0GpKWeJNC9oiTQv6CHp8YNvS5OK8kmzOe+gJ6WmTyb8drFCmhe0RAqvfnvyOy2/zQtaIoVrfy21TkwrjUjGPUnm3yvO2ynTT6XWgfFymPe0bnL5LFyq/YE0L+ghqez8iIMnbDhvKXeJ4/zc5cabP3UsCztcbTQ/H2VThq/+tcycx3Pnpa88KYRVTumvm/VFkiRJGpEu1aZJ4ZZvMS82ScovfV1qvfiRdNsFUXkvDxns6ZHH+iONs4eyfx2cmNDGHpKkV7tG7KbzzI6ipfDIh6T81k8nlVVfGm0ua2S0FK7dKxknuqO/vCu9qlkizQv6gfTqO/bSRkuPVJ+frK9ffCT9Lt/8e/E/2ymzXSzljdwhFT8dLc2LfVJ69U8T5PTx69KPg5ZI82J/PtnuJUm6/a9l0g+ClkjzNIel98f98rb0kj0f5XGezst6+59/LYUHLZF+sMeOfKShUT15vGnid5HDjh+yxWNdcQGf+FVpCt9UDjvfeyZsVxqUWvNl7EQalPTPWd751Enphs0vo747MlqKeuqkje8089W/lpl9X2S0FB6plV66ONnpXXrNnPfq2nftpg3X7pWMkwo1Ir1/9Kfm311ui96VXlW71m+IqhhrR77q2mv+tg6+/VcfvG5p5yfKVcaebbDK8Cetruq6Jd+cX0vFGrOeNPWMtyNPZWdb1999MPlbjdY18ufjbNuz902Wz9XGNGle0BLpBwc/clD3Ian1qSXSvKA06XcfW//2kfS7dHM/LP9NO37KRu9/2+Mg20lYyhYULYVHRkuPVOilG39xXK/x/Yaplcm4x/zel7omJpqqnUZLxSU7pPCgh6THXzs/oT6+kKEkXapNcpynjS8br/tW2Zt9Wclbk9N+dbHCrKeRFZJxtB6e2bc8NnJp/Ghymr8MSmeeSzL7Nzu27rEdjqarkPSfTy7V7R6zHYZHRk+Sn2v+xL5v8tT+5X2d83d55Ffd1g9Jev9gkjQvKFr6ib3+zF8+lZos9uXSWMhb9ZDx486Rb2M8sz/JZuyaJL1kU+ZRucb+fFLfxCNdv62TiiOXSPM0FXbSSNLt85b3WcfxAoFAIBAIBAKBwCPm3sSfJEmXXvuBNC9oiVR8xv5Ayfx79Njvdif+RiT9c9HmgZFcgHk0oGo7iByb+AvPHx9kmVwOOwMrlwLU4wdd4/j8pJQ/qT72Au7OgiGW32MrJKMLY113J+lcwdU8v/r8XanpWe3Y4NJGLadcLkcTw5Ik3e451NOskQAAIABJREFUKb36dJoUZQ02WAPz8VrzJN47zgO23sjDLrITf+7qj409TJqAG2M0mF+iswTCvGRHpXr7wbiLFZaJU8f1sX7/HzfalNs6+Z8vEzT4Qi+VRC6R5qlrZYPzY9hM+Ef+1E6gxxqYTrI7yWHl6tE0O/7LURDH0zydlVUuyGzBqic5zQ593GTkJv6moisu4BO/OpVvKofcxN902a4kffUn89+innLcjtlOOtgGRa12Ny+yTNLb7Sa8Lb0UadbBH1S/bd++rb533OSJpV1yoLejdS6NtjPh7xjX+g22i2A+NQf+I7UTgrbjGQ3+jgtQ+njiL8gSMJ0kd09lN1ZXV/R8bHLO0/fZkY9Vtx35Y8vv4TZyvv3Wz83l2eNAvyRpbOJeZgHUeMZkHJ41cVLPXr3G69RUyuTIJ3vFToOipZ/YmQTwmQwjl0jzNDJt68evS49M8Ee2snfoM0Z98ng5uW/f8ljlEiW7oMw6OTjR1j21C2u6J20mtycz6su9NvHnqf07ys+1d3nsV93WDycLkiRpbAHgHlfHEd6ph30/7gpO5O6R/VnKPDp5+lOp9TNpbDLQrn54qOty/TVJksa+40+lps8c5SsQCAQCgUAgEAicMceO+jQTk7CZGKDumG7ycTcmI621/RC8Dk2szHE+Qwba9pkgdit5yQscP7cwhe0FoTBYT5N+4nEtCrIz1hHiIOmyaDUAhqv98hWyR+ITpK1wcDlhUBRxCcBgD31yx30SxYZtSqCdBp2dMlw28MZlF+9BdJXRu74c/bN/D4vtvVz2/gUtS2VLh4LsmibOHy8mzn9yHr4gMDKFoj1NvPv5O1w/38SxmhzytBF8870eGvaXk5GwBv9V6ew+4fhoQm/k4Tbu6o+tPWhDHWbrt3ozlWX5VHwLbkxMNxU7SlTZP95oYQQqgGA1agf1CVlkPhLz0uDY0UTdHbV0E0B21oRjJm3xV/NYQShcrkXn5G6gicQ9VUzaogl/HDTQegxCknNIi3VsUGHrnyAbqGszTLiPxQ5eyNNuWQE//1DAhNHRHZRBKezt7eT63g0OfZxbeEVXpoi7duGLb+rtMnpquwxjaGtkgAjytqXIfOMFaAsKiMFEVZthko8KydA48MehhK0GUJAUr3Rg399hBcB/Do4dsXZJx77LEJa1lQ129NaMAvWmAmLoZ1+H3LHfY8Qkb0WDg34DPRiO90PsVlJVFtlfbqeuA0KSC8h29D0AvxVb+UUGcKoe3XsuFcULKMgrLpgsd09lZ1PXPDk9/2EBe8vySfUfNn8vb36rIDWaDOByC4bLk38239usQL0xweLTb6I/dRaCVfzsUQf6BWN3Qx9pMR8J7jIKUp9Mcdx+jNYL6k4ZLPrrizJ5x06JLWD7xon+wUcyHIKQghKOlKWwzNEz3/gr7gUYMtk5XlFJttZReQKIWRUFmHjvk7E23237lsUiFyIoetRB3wSACFK3pEz+s6d2YUkXon2CVJlj6/0SNrM92oVquIqn9j/Fd3nuV93VDwWBfwdgxNjj4OjI6Bz+0NvJ9VwX7y/3Sj0c+PGpMkX784stof6gmpBBAxk5WWRse4bmwQCyK/aza6J+eKrrfoHEAAPGHgfH1gagrejkeu8rbHD13nOBQCAQCAQCgUAwiTk58Ud0CnmJ2B1IjVzU0TAIYVmbUcvdWffe29QBYUmqsbtiHBCjMk/utV6eGCBXsWKpzIDvrz2fTQtRRckEnAL4posX5YVpzAHptvqzXBn3iwlDay3dRJCe4NpAN/DvzEGjgS9k7lwYvetr8j/z/TX2sb2Xy96/EwdzSLunh6qiXPL3jb+Hw6VyyfHnz80Dz+8Gy9xLoiBwiRJtRgl7D/+Bdz9/h4/1r7D3yShCrnZRs+0R1u/rcjJx5408XMNt/XHVHhRRpBUWU1S4zpy/l+wocrETW0l4UKY+E+nnSpcJglNIUMrnGxO7DjBx6WN37i9yYDMfv0szsEKzWr6sQUoSkoHmd53f0zPlPB3bd4y2mLRg0BWnsr64nrbL/ZN0zy8wgMBAL60K8IquTA237cIX39TbZfTUdunBeAQIX4faWRA5WkVqMND27oR2BFRREbJ3EoGKZQ4DgpPp+6CLARSkOZosHC2TEg0w8M5Hrk22Wicv7PUbzrWw7zLEPbpuVIZ9PefpRoE63tl9VQGoEtRAL8YPpukuVwf3lHkqO5frulBNXmExRRnm57z7rax3tdmbILyJ4ZQBgtfxWLx10UAvl5qB72r4nuzdvgHExKsAA1euyT03gWA16u86uQvOahcdH1ns3hdl8o6d2ur2GD6SYaCS7MIc0lShk/XCNMzQtS4aDtTT5ih9sIoVMuX5pr+dhSNu2rc8/VxpBsI3oIqUfzJQmUDahL95ahcDH/cwYFkoIe9zolCnemu1nuf279N3yflVt/UjAHVmPnGYqNm0hoyXWzB8OHkBWqAb/R3v1MON+ybdYar2B4Rt3M8/lkRAp5G2TgXqZw+x187CIo/bgOhN/CpNAR3lrE3dSd2pHgYmDuH8AwgMDMDvHudVFggEAoFAIBAIBPaZo93pUFKfXEdBx1ka9D3kRVoD28PomhsZIIDSJLlVujBw3RxQ/l644x0So1h2HbV90M8ASu/sfpkugtaRvl1Bw77X0V3OYZk1cGTqQn/MREhyDhongQ0rfvODiQG6L/fSh8p+cDooAnV8hP30RpnMvxWFOl4p84AKjUZD5KPplFdmkb/ojxxLM387v/u/gxownOvhCirHK1wdMPTZR3QDIdER3OdyKgUh0SnkVafwWPYBtiRWo3s+i5dUnZS6tKLcW3l4B7fswdN0Mnak8KonuknfKYBG1n+r0aUUxmv9gMwutHGEcp+dRQVWWeiK1uJf5Eo+vdwYBGRWM089T/tlBWBhCkf0C1DtqabmSCUZv68EICxWhSYhAVW8Gk18hMcBvonMRZ/ri2/qbTy1Xa5/ap4cWPUdF/yeZfdem3mnYYxN/RTfcO+1zhi4Zm4oqlKXU+VKgvP93AAXdMQysXSscUK/wcQF/XEGglVUJo61XeZyKIi837lfMO86Nlh297vqR6bCfO6zY5ieym7Ejbp6432OvpXfKg3ZwY1UHdRxoVBJnLVduHqWN9ogJFeDyurPrPrbUc6D88tdKu97n92EWFfrGEGYUzueYBd3fFAmL9np/cF2Jhh8LMOR6z3o9DqMRgPdH/Rj6LROtgQQpwk19yddyskV3LNvWa5/xCWAVaHOZR4cysQutMd2+LEBUBD2LefyvW+ReSLWG7jj66bzXd70q34rivmnP32HuupKflv5DG2VzwAKlsWr0SSuRpWwDm206+/wTj3s+3FvMTX7UxASYvUZJvyCF9gdU3veBixAW/NHTisrefVgOzuy29kBEB6BNkGNenUCmh+qCPOhfAQCgUAgEAgEgq8Dc3TiDwJVGrI5S8NrJ7mQG2UOEF3X0XQMiN2KZsVMl3C2oECdWkDMvmr2vWWkKFoFwMh5HVWDCrTJTnay2LJEiSYYujv0dA9muhAUs6WfT95xs+gT8VdSVJJJ+aZG2k4Y6EvLNJc9PIqEYDB06um+luPW7hIwceniWUCBerl558pQZyMNxkF4YDNFic6D6YEr8tlbrefB4i6qzvVQqlJ6JQ/BFAlOofbgZtf0O8TFgKALaEr28wuXVnEreMDFoIYv8gQgWEXenibyKkwMXO3BeFGP0WhAd7SSupcrIVjJ3uaj5EVP70T0bMNn8hc4QEFe9SG0sruQrCxwuQ3zi9/M9uhGdtv2G0xGzuwzEZKc4mTX01zBfdm9P83vc5yVitSCUKrKGjnTWUycZQFM3/mT6Ahgl1Y9eSFCYj7HClebj61zwr2LfbC7xh6zsUxyeL28NzFU5rLl5R4GwiPITt7MT56OomJpFGGBCvOuqustZOie8eLE32yz7+m2Q4EzAiNT2HUwhV2vDdP3YRf/cf48RqOBk2VnqaEcYjdzov4FNAtnuqRTxQv2d/kAOcVdEB5A2NVhdEU7aVjdRLZdffawDbhnAercV1DnvsLIYC/dF41cuHieM//SyI4j9YACTUUTx3KjnJwqIBAIBAKBQCAQCBwxZyf+xnayjQWI+vTHaUOBNifF6XE+IQvdWEl6vRcjELI0dG7t9rMSreax6Gp2v6zD8LQK9T3DGE41QnAK2T90Y5eIQklChoKqfQYaOvrRZriR9lYX+lPuF30ifsrV5NFIXcdHfHIHwu4BUKLOUUClkTfO9ZPmTrm+NHLmmAmC1aSuMuvByDU9u8sMsH21S5N2AGGRSqALPjbvUMILeUynrrljDyNDw5gwBw9mpx0tICwZOOXHfUoV6mm6D9Iqi9uBjne9zoY87XKPgpAlSrRLlGgziqlgmL5T1eRkN7Ij7R8IO/8CmilOaM1OXZFn2uQ/BTy1XRZ+27w7Wv+RCzvm+uk7DwRHubngw31CFqkAI/zvKNTx3p4UiUK9KRTK6jljLCYuXsGQ/iQ1KMjL0IyblLKW471PbsIKebkOXDPvulS7uevyxoCXj7L1UHbu1HWc//fBt4pJ3oq6rJyqji5KVSqgH8PJLgjPIcn26Gar/t4O5IF493f6O2Wwl75bECN3ZPwku/BBmXxppz6S4dCpcta/3ENYxgu8u3ezpZ82Hbhu37JY7h5tu+jCbuLBfiZe3eapXYQtVgMG+j5zboc3rskdoSHD0E3LHa9jeGr/njAdftUpigDCotWERatJyy2BuptcOPJrHt/dwsacCN4+k+PUFmZFPRwwdfvroebpai4QQHZZK7v+vJMHi7so2N2I+o1Mu+3kVNsAv+AI4pIjiEvOpKgMhq62sy9/J1W70/l1+L+xN3EWLJAQCAQCgUAgEAjmIHPzjj8AFKiTMgnBRNWbBobo4eTBLghWkrrKhcFV5ErygIFWo9MVx93GswygIDV6dgZ+nRPFhm1KoJG2fxmGWwbajkCI1ubYLJdQoM4sQQPonj+AbuKN8DJ0N9fS4F6h7RO4wHL0Uj+3/zz257hHPSzX0UpqBs0X01tX+YYsjjIHejq6XF6NPnTLfHdHyMIFBHopj2nFZXsw8lJELAsT683PzUo7CmWZUgGcxPiO/L2PQx3lrN+Uzo5T/VN/7eIHSQMunHvbyT1vPdRtTWV9dj3dd2YgT4Avu2jeX03NsS7sm0sAYcmlVJeFwmALuosT78PxgFmpK07wlfy9iae2SxSqLcBgO4bLTt5x2Ujr4P/f3t0HRXXmewL/3r2pbQZ2MHcRmPKaBMJFQ0sGSXBtI6kmDmWjBpsxChETCBh0IISx1UkgJgPsGMGXiBIXgl4xOMGJjXFAorEdd253jVW2N5bIXiUxCZEYYwnEvcLohK7J1rN/dDfQ3adfaV7E76fKKovuc87vec7vec7p85xzHiBc7c1cm76JmGG+6aH5fIfrL946hZLlaVhWcsqzOf4s4pashgrAthYD+tAP/fFWybmWIuTzEAdAe8ZZG7Hqh1FvABAFxQy7C8A9Jhdztvbiynk/9DvD+Fp3Hpf1WhNyoxIQ/5ZludHYV5FKZCQD2KWD4UcAVw04fBqYm7sUc23GGqIwOx3AeT3a3cw7134gC4uXZ6HuojfzAJ+Coc1Nv2dtF8nW13CORkyj2U5HI95+GPWnAMTjNY2LQQfr3Mp+5mn7dm06ZqYDuKrHxauuv9nXpofW7m++tgvreWNDm7sbAjpgaHa+H0z/z8WiX15As328PrZ/X/ilX/XWNQOq91ShWuekv30gFHPz3kFVJoDzTdDbj+RKGJdyeGTk7a+9dgNKzgMRmaUoXTIdES9uQU0ygNPlyN1nm5u+5Xo/2rVVqN7TiHNOKm9KZCpKd2gQBxPq/rfRL3OfExERERHdj+7hgT8ACUuxLhbAgSbodAZ8eAkIX/ICVJ68bmSKEup1MuBSDeqO9zr/3o1W7Kq5DkSuQsbT9+4dhxGqF5ANoO6QDu1GHRoQjGyp12a5E7kcpW9GAT1NyC9p8ujCzcD5Smjeuo65Cf6423U6ItRSca1C6e+8i6vPWAnNW51A5ArszBs2J+RslTmvLtVgV4uL3BjUieYDrQBkSJtjeSWNP9Yxloa1B1fx9uma0AAgYpXC/FTtBG1HcckFiIMJ2/Ydc3GBqhPN/9oIQ4cMCrkfcjNMibRMAMdroT3v/KLcgL4JW1s68E2MHDPd3Yk9GusEgCAZbh6pRUnRBzC6uGo1JWw6ABkGTN5cMHe2somZKy6NVv37k69tF8FQqlchHNexa2+ri3bSi5aaGrT7eszwlqXv7N6xH9obzr/WdWI/qvWdCIiXe/dUaGQqsjMBHPgAuosG6A4BEVmpUNoXLDYVa5MBHKhCg4vBjoGL+7H7EOzmy7UMHKANnzsbOLh0BO+1eBO4B3ytu2FldTWw0368Hi2QQfkLhXm5UdlX5jmcgUa06PvRfnI/DIhC2tNyu++FImnJQgBG7NK2Ob8wfNeAD7cbYfhGjtkx3j2lVPevrS7OJUwwHKlBO2RIW6K0lGs0YhrNdjoa8ZowcNfddq11Nwo8bd8uWeulDeWNrgYdrOdtdnxtF9bzxl1VaHAx4Digb8IuiUFg68BhS4ezgcN+6A43OuaQr+3fFyPqV300xYSuslqUVLS6yLlg/GwaAPTCo9Od8SiHR0bW/gYuVll+Fy3EluJUy36OQnZFKVQAzpUUom74wKhPuR4M3GpFSVk5Dhtd3FwRPBURAMLvmtwMrhIRERERkTP39sDf4JNsBhRrLBdgVAoPL3jIoMzdgvQwExqys7BN6qJunxHbcjdA2xOM7LLVdnebj1z3WD4ZYnk1Ko5vRWbZKSByue1rszwmQ9y6fTiaF4Vu7SYsSKuErsfZd/tx5egmLE6pR3fmFlTk+vPpnTZ8Y/cjMy7fNi7DLRdxHSrEU8/W41ykAjsP/BYqmycf5VizIxdzYYJ29SIUHOp0fuGnrwMNRRkoOA2EJ2qQrQr24zrG0lB70K7OQvkZxx/jA182Yp2mFd2RC7ElPd5hufFqR5Jil+P1dBnQsgkrd0hd0OzHuR2FKDgtg7JAg6V+mfsnGKrcfMzFdZRnFUIr9QTFtSbkFzSa6zBL4cEA72isExjqO1udD5Rfa0V1jREIWwi1wvs71U0O/dvY5Ip/+9XRqn9/8rXtAgGJBahKl6H70AYX7SQLmVoTIjJL8SvFWDReOTI0SoTDgJzcSpyTuIjZZ6xErqYN4YkFeF3t7aB9MFTpqxAOI8rzytGAYKQnxUvst+nIKM7HXHSiJNPFvs+sxbkwOdZplg57yioUcYnmVzeXb5cYrOkzYtvGKnRH+v9Vpr7V3VBZyzML0XDVsW326cuheasT4YkFWJdi7Q9GZ1+Z53AG6nRV+PDwdSD5BSyNlfhe8mqUJgDtlVnIPyrxNM+P16H9TSGqfelPwmQIP12O3M0GiYvOJlz5fSFy9pgQvqQYRcOO2aMR02i2U//HO5T7dYelBs16cW5XFnKOy0bp6WFP27drU5ZoUJMMdO/Kc1IvvdBtLkRBpxxKh9z0tV3IsaZsFcLRhoJ8J8t91oj8giN4TOrV0zHzkB0GYFc5tkkMRnVpNyD/uEziNbC+tv9hXD7dLL0t7/tVHw3eHFMFjWT7Afou1mLrDgAJq6H0aI74cSiHFId6H0H7M7WhurjW8orPUqiHz3UYuQo7a5QAOrFeUzvszQa+5XpcivnJ3DrNBum6+/E6Wt6tRYvNjRUwl2t5GhYvT8OyA26eMiQiIiIiont4jj+LiHlLoUIbdD0mIDLXuydEpqXiwMkB/OS5TShPScCHy5bj12oVIqb0ouv0MezWGnAFociuPoidS/z4ipboJ7AW9airL0fJNA1SHpbhwUfjETdtNC+qyqBMK0Dcriq0XwXm/s7+tVnemA5VxWFcmLMVmjfrsUzeiJmqhVAnKaCIeQgBA9/i8/NG6D5qhe5qMFSF76D+zVT85PgxP5QjGOEPAUA/ur7vBzB8f1vierwcKzfXY/FMS1xLkpD0cCgw8C0+P2PA4eOncO6qDDNVuThaVQyVxFw4AQnF+OPHMuTk1qKhaBEaqqKQvWQh4n7+BB4LkwF9ndDrj0F7oA1dkGHmsmIcqMq1mVvSH+sYU9NSUdvSj59klmNb2ny0WNuD7Fu0646g7kAbuiLjUVH7ju0FgfFqRy6FQr39MCr6MlBSmQF5ixIZ+UuR8nAobl/Tobn2CLSfATNf/C1qfuX9RUFnAmZrUN/4PXJXNSHniQR8mLMKz6vmIRx2dfjuFts6HON1AkBE5js4+h95WLZvE2Z9egRrn1sKZWIUHhyel5HxKKrS2A2MuxKKmQnTgRYDyt+qhSwnHg8+EIrZiijzDRmjmSuj1K+OVv37la9tF6FQV3+CAw+kIcdlOynFHzan+v6Uh5fC1XvwxxtZ+OVb9VgwpxXp6QVISzbn5smWGhw+2gvEpKKyOh9xPuzegMQVWBfbiJJL/UCCBmlOBkoCZmvwx4+Blbm1Lvd96fY9KJptu46IzFLs1GZgvXYD5t3QIzs9CUkPB6P74jF82NCKKz8vxqGNPXjq+XpfqsgpX+suYLYGfzxiwsqCehTMmY8Wa1lNtstV2S03Kvtq2BzO1ZBBXaCUvmgui8dre/fg5ppC1K1ZgH/XpmJt+lLEhWGwnnVXg6Eq24MKb/uTpN/iD8kG5K7Jw7QWBYrWpCIp5iGg5yx02kbUne5HRHIuanbaznk1OjGNYjsdhXgj1MUoPZiB8h1ZkBtTsS5rKeLC+tF1Ro+Wj1qhw0LUHNKgLy8LJdoP0LBEhrkzlFBGexO4c562b9eikP2/9qFrdSG22dfLZ3o0721EC+JRUbsFP6tdBIPdDXA+t8OkYnxS3YtlRY7L6U83oeH3nXjwxS04mnEZs561e7JPpsC66hXQPt+E8uT5uFhYgLRE+VAbPhOKjKo9iNdmIeesXZ352P6BKMTlADjQiPK3HsKvVVEIeDAKyljnuTKSftU3Mig1h1Hx2bDzwayFlvbcAf3J/ZbyKbFzh+fn4GNfjuGc17tv7U+BB4+/gfLBV3w67r+I9FIc0C1ATksVNO8p8OdC801EPuV65CrsbOwYdl61HOqkJPO5oDVOy+/HIrubIfv0HTAACE/0w5soiIiIiIgmuzt3/iaG//vrX+8O/uvvvyP6+++IcfWdVqwMiRaBMTvFRckv9InmV6NFYEi0eKbmsm/r+HuPMH5UIfKfSxHykGgRGBIr4tVqkb9dK4zdUgv0iMO50SIw5GXRLPm5xacVIjAkWkRWXXD46Oq/VYh81ZMiMMQc+0vNPW6Xcb19T2K6LHYro0VgSIp4r8PF6r0x8K0wfrRTaHLV4pmEaEt5nhTPPKcW+aUfiJNf9A1999MKERgSK7a2Df3p5kcve1BeW1cb083L/O6s+MEfcbny9z7x+Z8+EGUbXxSL1E+JSMv+CkxIEYuee1FoKjxYlz/WIUUqV3zOn+HxSrWHF4Xm3WPi89uuyjkK7cjadvOPiZvOtuuyzH3i6p/2C02uWsTHmOs9MlEtFr1aJt7/S4+LwvgYr1X3BXF4+yti0WAbf1I885yrOrwgtrrs57xdp+ex3vxUK7a+OqydxDwlFj33iihu1IvPv3dTTil3Lov3N6YP1rdkmbzOFc/4v18dxut96orE/h7Ptisc88DcTirE4U+l24m17x6sY29jFUK4y/vbX+vFextfFIsSY+1y86y4+XfX5XHn4rvPmM8b9n7l/su3vxIn964XKwf7b8u+36sXV930ifrGMpFvXS7mKbEod73Y/fFlcVuIwX3uvA7tedBPWEP2te4ky+p+Oe+250E5Pq2w1NnLovk7N4V1yPtoIVepxcqNO0Vzh7fHVkts1mOOfbtPSBnah67q0YeYjNujHc6R7Pm/nfoer7v16W3yyLEvutq83lKOJ8XuNiE8zW9PyuRV+3ZZjj5x8eOdQpNr16cOtn1LP+fnPuyH786K90tfGVouIcV2P7voO253HBO7N744mCNylfm8V9/tPl6f2v83erH11aG8GTpfc7M/ve5XR5ofjueDg+35owvi5oCLlboySuVwy2m9C6/b3zuHKsQzIdEiMOEV1/3tN1rxUoz5d+TWNtsK8ynXHc6rLOeCTn+nWerOy9+NRERERET3q3+4c+dvYvhAoBDC4f8//WnQ2I5G0ugwGVEen4WGOW/jzw0rRuk1S0RERBOZCYbNCVh8KB4Hjh9Eul9e9UtEEwPbNxEREREREdE9PscfeaPv9AfY1iODclkSB/2IiOj+dOsUDu8yITxpBZQcFCCaXNi+iYiIiIiIiDjwd//oQMO7p4DIpXg+cazmWSMiIppY2rU1aEAw0pYpx2zeQiIaG2zfRERERERERMAD4x0Ajabr0B1qQ0DYAM79YSvKz8ugrFgFVch4x0VERDR2unSNaA+aDpNxP8orOxGeWIzs5ODxDouI/IDtm4iIiIiIiMgWB/4mtV5cqdqAkqtAeIwc2WXFqMiTj3dQREREY6rvyypklvUDYaFQZmpQWpqLuPEOioj8gu2biIiIiIiIyNY/3LnzNzH8D0IIh///9KdBYxsVEREREREREREREREREXmFc/wRERERERERERERERERTQIc+CMiIiIiIiIiIiIiIiKaBDjwR0RERERERERERERERDQJcOCPiIiIiIiIiIiIiIiIaBLgwB8RERERERERERERERHRJMCBPyIiIiIiIiIiIiIiIqJJgAN/RERERERERERERERERJMAB/6IiIiIiIiIiIiIiIiIJgEO/BERERERERERERERERFNAhz4IyIiIiIiIiIiIiIiIpoEOPBHRERERERERERERERENAlw4I+IiIiIiIiIiIiIiIhoErgHBv7asG3qDARNzUNLj8TH1wzYVrQIs6bOQNDUGXiitmPMI5zYeqFd7aL+aPI4X4mgqTPw6K628Y5kUuo+moegqTNCaF4AAAAgAElEQVSQ09I73qHQGJv8+95ynJVXoX28Q7Gy68/O7ZiBoKmPY9tF26+Z/z4DQUmVOGfybt1BBa3o9m/U0m40IXOi1e+kYHd+Y63nUdqvE6EfmAgxjNwE7G/86t4pn2/5dO+Uj4iIiIiI6H52Dwz8uWBqw7asPJSflkFZ8Q5OfPg21j4aPN5R0TgZ6OtHX5+nV36JiO4xpn709fVj4EffFp/UfeSlemjebcPAeMdBRAAmeX9DRERERERENMHd2wN/n+nx3iUgYk0pavJSoUxegbWq6eMdFY2LXhxbn4BpUYX375OND4RBmSTHY0HjHcgkFWSu358FjHcgdL/qPr4B06ISkH/cl6d92lAdlYBp82om7VMa7ZUbUH2eAw1E4891fzMlSQ6lfMqYR0VERERERER0v3hgvAMYie6vO9ANID2Sg31EmJ2LE0dyxzuKSStc9TZOqMY7CiKSMjdRjq4zHSh/swaqFg3iZOMdERFJi8faI81YO95hEBEREREREU1i9/YTf0RERHTfeyRnC2pzZMD5Wmhq+cpPIiIiIiIiIiK6f3Hgj4iIiO5xoVAVv4O1YcC5zW+g+iJf+UlERERERERERPene3Dgrxfa1TMQNHUGHl1jAABoV89H0NQZCJqa53p+t1utKJg6A0HyKjdzHF1Hw/MzECTfAN0t20/6rhpQ95ssLH76cfM25fOxePUG1J2+Lv2EwflKc6y72jwok5v4JZnQfaYRJUVpWDDHUi9Pp6GgrBHnbrlfGj/24tzRShQsX4RZU83Lz0pJQ8GOJrR7srw9m/L2o+t0Pdavtl93K67c9VNMlu0FTZ2PnBYAMCBTPsOyb9ztZ9t15LSY583q+6wV24rS8IR8BoIKWtE9+EXpus78TT1011xfZHbIm6kJWLB6A6qPd7p4MsXL7dnlWvueBQiaOgPLDl13HZtuA4KmzsCC2g7bD251oGXPBmSmzcej1piXF2Lb0Tb0uVyjq411Qrdv+DrNZVpcVAntRYl5y3zJJz+0cyndR/Ns8sSh3fa0Qbuj0LFvMLqej8233IBEXT6OJ9KysH6fAV2S7asN26YO5bRNnk+dgVkpWSg51DG0b+9eN68/JcEmLpfl+bEf7cersH718PWOoD9xqx9dp23bSJB8vvN8Go04R7Cu7vNN2OYQezkabOrYst8kj3mPY9tFN9uw5G3Q1AyUA0BPLZ6yrM+2fxtizcnBuOYswuKiSrR86aKf8/e+D3kCFWX5WBcTCgAIfzwfFWW5iHM1LVjIQrxeoUQ4OlFeXIN2X8f+vG5bvrHpU6zHPYdtGl33txJ96qyULKzf4+Y4Oyn6Dxke+UU+KsqS8DMZgKB/gaosHxWJ0+HLVKwDN4xoKCvEYmvMku3RX7EP8awf8ID1GDRY5+YYnJ0zmPNvqA/pPjN0fLU9Z7Uee4fKFiSfj8US5wOe9TeWXHJ2jPY1Ny3r86n/csfXduZrPBMhnwAA/Ti3Kw2PTp2BWavr0S7VGfVZzhWHt5vVG1B9vMPtuaJDrJa6kTp+D5yvxIKpMxAkz0PLDScrvNaEHPkMBMnTsI3zvRIRERER0X3uHhz4C4by1YM40XwQhzbKAQCq4j040XwQJ5oLoHBzUTBjnQzoqUez0cUPwqsGHD4NhKtVUIRY/2j+8Rs/Jw9bjSY8lvFbHG0+iKObl+Oxuwasf34B5GmVMIzKxW0n7naioWg+Hk0rx7EvpmOu5h2caD6IqnwFcLESC2YmoOC4i0Gfa00omDcfC9YcwefTFHit4SBONL+D1xShMNZvwlMzE1CgdTP44MyPX6GlaAFmFe3Hfz70ArY0H8SJhlIs/efraKjcgCeSNkAnNcjpbUyRKyz7/h28lgQA8ShtMOfHib1LEeFl2F0thXjq6Q0oP3QdD8rlUIZYJoqSrOt9qMyIwoC+EsueSMCyfR0SddULQ6U1b/oRobbkzd5VmH3XgJLsRZCn1TpeoPZ5e0PiklYgDoDumAFdTr/VD+PpVgBRSHtaPvjXPn0lFj+dhswaIwail6Pyw4M40aDB3P/ehvfWZGBayibonF14cWLgUi2WzVuEZVVGyGavNq+zeR8qs+Lx4Nl65CQvcD5I6U0+jaid++b22SosTspA+XkZUjR7cKJ5Hw4UKICzrVj/7AIsrpUa+PcxNwD0Gauw2FKXg/vnw9/ipWgTdCV5mDUnDeVn+p1EO4Cuo3mIf64SRpkSxdUHcaKhGMqANlQXpSG+qBXd11pRkLQA6z8yYfYac+4dKFPiwf9jLk+mVmI/3TKgfPl8PJVdD/1AFF7avM+u7S7C+tO+XHh05jq0BfMx6/kqnEM8Mkr2DdZ7wNl65CTPx4JKiUETf8bp67rudqKhKAGPpmxCwxfBljo+iENvLkR42xEUPDsfs4qsF8mjoG52dszbB/VDrkOcoiiwfLcY2QAQlooay/pOrImH7SHThCsthXhqTiHq+qKQXWbuW2uWhOKbQ/XInDcfBTqJ8ozGvo9ciKJCDYpU5jl8I1QaFBVqoIp0vVi4eguq0n1/5efI2paP+o3YtnwBFlS0ISB5HWqbD+Lo3lwo0Ia6kizEp9Wi/UeJWPWVg7HefjjVEuvbWPu4CbqyDXhiTprkk4+Tp/8IxtxMDYoKV2HuFABT4pFdqEFRpn1eu2PClUOFePLnWSg43okIhQaHmg/ixPYCzP3HNpRb2qPT4+iY9AOudek2YYE8AzmHe/FYkiX+5nfwWlIUbh+vxLInXO1TE87tSsO8tErUne3HI0lyPBZkjbED1avM/az+H+OxdvM+nGg+iKObVyNuihHlazIQv6pxsG68628cjSw3fey/3MXkYzsb8/7Uj/kEAPjxOrRFC7Bgcycey9+D4/sdb7y4fb4Ki+elQXO4H48897rN76KS7DTEO/td9ON1aAdjHfr9ckijQHhbI3KS52NWURO6hlVrQEIx6vcqEd5jQGZulcR5cxu2rdkEbU8wsiv24LUETvRKRERERET3uTt3/iaG//vrX+8O/uvvvyP6+++I8XVBbA2JFoEhL4vmbttPbn70sggMiRYvNfd4vrr/qBHzQqJF4EaduO3kKxdrnhGBIU+KsrMDlr8MiItVKSIwJFrIX9WKq3+3X2JAfH7wZREZEi0CVTXi4vDPP60QgSHRIrLqgougesThXOkyOjcg9KWxIjAkViyq0EuUpc8SU6yIjJFY93fHxEsx0SIwRi22nu1zXP33elGmihaBIbEi/2Mv6tdS3sCQaBGpfkM0f+MYt3G7uS4jK87afjSimHypQ9uYVxa/IZ4JiRWL3tSKz20qdFhdV511rOs7X4n3882fa/7UZ7PcUN58ID53aEpDeRP56jFxc6Tbc8i1b8X7GdEiMCRFvNfhpOzfHxP5IdEiMOMDcdX6t68/EL8MiRaBCa+Iww77T4jb/1YmngmJFoGq/eJzJ6t1dFnsVjlfp7hzQWxVSew/X/PJp3bummN/Y825aBEY8qRYufeC47a+0ZpzOuRFu3L7mhtC/NC201z/Turyhy8+sGwzRexuG142S18aEysiY9Ri66f25f7Kki/mPkP+6rGhnLDqPiY0MdEiMGS9OHlbatknRf5H3zoGNdh2XeSilz7fmyICQ2LFS4cltvf3b8VhSxux3b++xSl9rPG1zD2iOd9V390j9L8z58Yz79oeN3w65g2y7v+d4qKzz0LM/W/xx47l+eHTCnPexVQIo80xcOz3/XDG7dGOdWI9lji0AQtrv5Lvr7blxndasVKi7q37MzAkWshz94uLDslgzeNosdIuz4fH+v4XjrEMxhrzik2fyv7D0Q//Vmbua9UVQv+94+e3O8x1EhkTO+79gGQf8L1OaGKiRaR6pzBKHfCsxyHJ/IsVmuL1IjLkSbHy3bPipt357cWaFOdlG3b8deyTPOhv7D4bcW761H+55ls7G4/+1I/5JIQQdy6L3ZmxlnOby+IHmw+t5YsVkTHm7dnnjc3vouHnl/axSp3jDovV/vzH5pzPpv8eOuYvqrpgFy8REREREdH96f4b+BOXxW6l1IUnu88TKoTR+hvfMhASqa4RF51e6xu6kG9zgW60Bv4sAxuRWfY/qG1jMg8g2a97QOh/Z/5B73JQb3AgzosLJYMDNSliq7MLo9bBJpuLPiONaeQDf4Eh0eKZ7RIXDKx1na91Xtd39KI4JloEKmuGyjSYNzuF0Wkz+spxcM7X7Unk2u2PXxGBIdFiXs1lydWYP48dlrN9ovlVy/5zuLA75OrBdBEYEi00JyUGaKW07RSRIdHiGSdxmNepNq9TYjDT+3zyoZ274WrgLzLf/uLUkIvvPuPYT/maG9bB3Bi1y4GHwYuVWcNzaOhi5C8PfuWyjIExL4vm76TXbdxu7lPK/jK0fWueSbYfuzK7Goz1nAft3Tr4u92xPXgbp9Sxxtd1/fAX8yCD5MCIlbV9h7whTg7Lj7EY+HvG6UVTa98QK7a2Df117Pe9LcmBPyHEzWYnN+MI4WTgbyRtyw13A38u2ttgHjuJ1ZN++pm9Xzksd3/3H8NZjgUxL4r3v3b+Levg4Hj3A1J9wM1mywCe0+PxgNCXOr+hITAkVrwkObB3QWyNsbQhF2VbFBItAot10oNDHg/8+Sc3ve2/XPO1nY19f+rPfBLf6IRG5XzQcnj5PP0NMjw3h8fq7Lxp+OCg481ZQzdEmOt3aDDQZfmJiIiIiIjuM/fgqz5HSo6la+IBtKJBJ/G6qUsGfHgJmJu7FHMtb4lpP7kfOsiQlr8KcU7fHCND3IsFyAbQUn8KV0Yn+EHtp2vQDhnSXkx18TpLGZTLCxBn/+c+A1p2mYCE1Vi7JNT5RqalYl3BdKCnHof1Xr7aLPkFpM92UlkhcsxNAtDTgS7r6xnHIiZ3wlLxek68w9xA5roORnaWi1eHBinxfMF04FINdJb5cobyZjXmBjlbMAophcWoKFuIgLv9I9qelCkKFbIBtB82SMyl0wvd0VNAmAIZiebX6aHHgOZDQPiSXKS7eE1SxOIXkA2grsXg0Wuj+n4Mw7qKt1GhjnL+JVkwAOA/70q8MsvbfPKhnftOhuzMhQh38unMWCUAwHB1KA5fcwOXWlF3GghfUoBsZ/UBIGD2avw6E8Dxeug+s/80HupE6f0Q/rDl7/MWQjFNet0RjyoAAF23rO2vF/rj5jz61XOO7WdQZCqyMwEcaILe67lM7ckw5b8DgBHGDievc43NxSed53Ejz/oKW3/G6eu6+mFoaUQ3orB2jYu+O0iB5zfno6JsKjDiuvJGPLLVzsoTjLg5cgAmfPbN0DyXY7/vPTP0ys8qaN5zNceuhV/alo+xZq6Gykl7Q7QcSgDQf4WbErGuddVP/6IAO8vykRbUb37lLfsPRxd12HUJCFe/gDQXr5ENSFqBdbH2f50Y/cAPAXJUVG/B2oRgJ9+QISAAAK6jT6q7TCjAumXTHf/eB4QXFONAWSpmOtv4P/5XPAgAfSbf5/4F/Jab3vVfnsfkVTvzOZ7xz6eBLxuRk1KIulvxqKg/iIolEnkxyPPfIHXHDZa6sY3V2XkTEAp1QQHiYMK2FoPdK5unI337QZQmAOc2ZyFzdRZWVnYiPDEf9RWu4iEiIiIiIrq/3IcDf0CE6gUnA3QmGJpr0I4oZCRZLxZfxxXjdSBMAeXjzi6qWIQokKQGcP4sPh/Vi5u9uPIfJiBMCeXP3cQUq0BamN3fPruAOgARKQrHQUE7cQrzgEbzpU6vIgxXyF38+A7GT+wnehmDmNyRnuvtOq60mYCwVCTFux4hiktYCMCEi1/3wpu8CU/MRVGhBtkJwSPYnhPW+e6kBghv6NHcAoQvWYEk60Xary9DC2C2ap7riych8UhaAkB72cX8gUOmJKxCUd4KzJ3mWKaBvn50nW9Edb3R6fJe5xO8becjocDsGS4uVP43+898zQ2gq+Ms2iGDMtHdXEnBUCQpAXTC+IVdfoTF4zF386Q9/i8uLsjZ68RFLYCfq/A/XK43GHGJCgAGXLnm8cqdrku5Kh9zYUL18vnI3NEEw5f2NwLIMGVKMKZMsda/P+P0dV0dMB4AELkQSodBBNvY45Z5NqedX4UpMNvF9n4SZH9Txnjse0+FQv3mFqSHAefK3nAyB9cQv7QtHykfj3J+kV8WjH+y+5PHsU5TYu2wOe/Yfzjq/roD3ZAhxW2dyKFMs+/LJ0Y/EKHSoCgzFTMl5qod6OvFldNV2HrQ+fJzn1sofd41JR7ZhblIV0x3zE9TP/qutaGhth4trorgIf/kprf9l59ismtnvsczvvnUpy/H4nnl0PYASFqNbIWb3xfe/AY5/ZXlXNHTWIct23LZ8WbKoHi8tvdtpIeZoGtpQ3fkQlRVa1zcSEVERERERHT/eWC8AxgXlsGQhl0fQHcpFzOtPz5NbdAfMiF8SS5UMdYv96LrOIAwOSKc3ZE/KBSPxABoMeLKDQD2A25+cx1dLQDCohDhdhvTETEPGH5lpvuGecDsf0S6upPXYloUFABavriObsR7cTHPOxMipvBQiYs7lv2PRiz+50aPVmO8Zn6yy/O88cf2nF3QkmFu0nKE72rEeyeNeG22YvCTLv0RtECGtSrFYLmt+0FXtABBRZ5svRM3e+BhrpvQfekUTuov4Jy+DZ9/04FzVy0fRUZB9c/TAUg8necrr9r5WPKmT7HVfc0IQIaYR9xfwDQ/fWOwPGk4/Psy54MMvrjxrfmi3OlyzJpa7tEin33XCyR4dxHWXsBsDf74l39BXVUl3qvchJbKTQBkmJmohCp5HhRJC6GOHbYNf8bp67qmWZab8y/4mUdLTXDjtO89Ni0VpZuPwbDGgJLieig/zkeck7Me/7StseFNrL4uN9n7D6uurw0AZIj4Z/fr+9nD5sGWQROpH/ixH1eMOujPGGE434nPOzpwxXIDWnhMPGY/DKdPeT0S5nrwZuBGB3R6HYxGA9q/uA7DeetNFsGYq5qOOEDijQLemYjtz9d25rNxzKcrB/Lw1JkO/JCohHrAgJYDG7Au8c84oHZVdm9+g5jfyBD3ozex2i1rv62QsKF13A3Fg6P1A4WIiIiIiOgedX8O/EEGZVoB4nZVYdfHRhTFmgdDBs7qsK1HBvUSN0870f0nLBU1e1d4lhfhUQBG+DSi19tzLiBxBdbFNqLkoB7nNiow9wEAuA7DsTYgMhcZTzte9FMV78Gv3d3tDQCQ4THXt+eb3TKgfHUhtp0xISJhIZY+twqvx8zCzMen458CgjFFBnQfzcOjZ/w48Md2PraS83GocJ75tW9uPPioJ7nl3pSYVLy2NxWvvduPri/b8O9nz8JoNOBY2SlUoxxIWIGj9W/bvkbRn3GOQ5knpAlcDxHLSlF5ehFytFXQvKfAnwvjx3T75KEJnENujXPsA182Yn1mORquyjBTtRDqZauxtliOx6JDMSUoGAEPAOd2zIDuvLdr7oWhMg85OzrQHRmF7CUr8NJGOSpmyBExRWZ+mvpGEzJ1m0Y88EfDjEM+tZ/pQERmKT6pWIVHvqzC4uRaaFe/gUVz9iHdyxuUxkY/dGWFqO6RISIS6LraiJztKnS8qfDvjQlERERERET3sPt04A9ArBLPx1ahZIcOho0KKB/oh+F4IxCWiuxfDH/qLBQRSwAcd3LHqY1efPMZACgw08unvG56NU40HRFqAC2d6LoFxEm83mnIdXSdtf1L+DQv7pa+0QkjgPAZ00ftab+JGpOZdf8H4GfxCig9fo2QF3nzowl9d01AQDCmyHzdnityLF0tR4mmHieNGsxNlAFXDWg5DURsTLKZt9K6H25PiYLSyTxO3utHS3ketp0JRvbeT1AjNZfQaPG4nY8lX3MDCH9YAcBonhNotut20n3N3KkoPXmKdiSmPWSe/+n2FDyWqHA+F9RokgUjIlaJiFgl0vOKgbpenDvwBlaWNGFZbhQunMzFTH/G6fO6LMtZ5mtz2X+Z+tE3AMgsF+4npImw792ajvTi3+IT/SZoy95A3S8+wVqJb03ItuWEN7EO9PXDBPMgzYQs4zjnUMSjSgAGdH3nvk5uXrN7HfWE6Ac6sDevHA135Sj9+CBe8+iGHc/0HS/H4h0diMh8G5d3rkDEKPZDEzE3fW1nPhvHfJq7bh/++KbS/PaH2RrU13RgVoEBObn1iDuZKx1Ljxe/QcLklqcDvYjVYdkhfbpy5B8wITxRg0P75fjw6TxU78rD1qTzKE0c8cTNREREREREk8J9OcefmRxL18QDaETL/+4HbhnQckBqnrfpmKmYDsAAQ5v9HFJ2bhmhbwGQMA+P2f1I7f7RxXI3LsN4yZvYQzHzcRmAU7j4met5i3DJiGb71zvFPIG1ALqbjW7v0m43nkI3ZEiL9dcgkBMTMSYAwHTMjJcBOAbjf7iu677T5Vi8PAPrj1+HN3nTdTQP06Lmo+R07wi251pE4gqoAGzTt5m3eaYJOkRh7bN2d0c/OgvpAM6dueBm7r4O1K1Ow+LserS7ym0A6DPCcAhAsgavuRj0u3nDv3M2mnnazseSr7kBRMjnIQ6A9kwb+lwu2Q+j3gAgCooZo/2asijMTgdwXo92N3NvtR/IwuLlWahzM9+aW9cMqN5ThWqdk9x/IBRz895BVSaA803Qf+bvOH1dlxyKHAA9rTC46fPPVSVgWtQC7PXq2DDWxmHf++LhFSjdrEQ4OrFeU+84XxQmatuS5nGs15qQG5WA+LdOodub5SZ7/zFM+KNyhANoaHN3/OmAodl+uxOgH7hkwIeXgPDMYhQ5HfTrx02v50Xsh1F/CkA8XtO4GPT7v997NM+vOxMxN31tZ74bv3x65HG5zavuI9JLcSBdBpyvRP6uNgxIru2U+99Flt8g4cnWV3t6HuvgsupZtm9nuHUK5ZpWdIfJsa4sF3EhSpTWrEI4TNi25n9C5zqBiIiIiIiI7hv38cAfEKF6AdkA6g7p0G7UoQHByFYrHeZ5i0tZDRWAuqpGF4McJrT/vgYNkEGdu3Do7tiHzQMpON/h9OJIe0v98Cn4PBKXXIA4ANv2HHFx0cUEw5Eax4G0KUqo18mASzWoO97rfCM3WrGr5joQuUrydZB+NRFjsjDXtQnb9h1zcVGnE83/2ghDhwwKuXlwayhv9qPd6XXKDhyrNwJhCqjiQ0e0PZciU5GdCWBXK3R3O3BsfweQsBTKWLvvhSmRlgngeC20551fXB3QN2FrSwe+iZFjprunAEwm/Ke7+O4a8GGNP1/zOcTTdj6WfM0NxKZibTKAA1VocHHxe+Difuw+hDGaxzAUSUsWAjBil9bZBUKY9/F2IwzfyDE7ZoR35E8xoausFiUVrS5uFAjGz6YBQC9MJn/H6eu6gqFUr0I4rmNXTavz9n3rFA4fBBC5CsrZTgs4AYzDvvdRxLJSVFovZL9pcPzChGxbTgyL1dUgWPvxerRABuUvFOYnayZkGcc5h2arsC4WwK4qNFx1/rUBfRN2OQxUTIB+4McB3ATQDTh/xeHVVjQccvahMyYM3HX/HclzTF9MxNz0tZ35bALk06DpSH9zC9LDgHOb30C1k/LX/WurB79BZEhborTUzbBY97qIFb1oqalBu8P5Wi9a3tqAuh4ZlAWlWDPb3BcEJBXjQKEM6GlCfuUpN4PHRERERERE94f7euAPIQuRsU4GHN+KzLJTQORypMRLXFCKXI7SN6OA81X4ZVGT5I/cLm0hfrm5E+GJBXhdPWwgJiweSckATleivMVxQKvPWAnNW72IiPQy9thcVBTKgNPlyN0hdYGgH1d+X4gcbRSUCfafyaDM3YL0MBMasrOwTWqAp8+IbbkboO0JRnbZaswd9Wu1/ovJ5O4JNG/FLsfr6TKgZRNWOqnrczsKUXBaBmWBBkut+3Iwb2rxS00juhyK1AvD5g0oOS+DsqBgaB4yX7fnUjCSVAsBNEG3vQkfXgJUWamIk/ieKjcfc3Ed5VmF0ErddX6tCfkFjeiOXIgtWR7MpzLYBvajwSixX28ZsW1NIY4FjdJArqftfCz5mhuYjozifMxFJ0oyXeyfzFqcC5NjnWbpmMxjOCV5NUoTgPbKLOQflRjA/fE6tL8pRLVE2+3WbcLi5WlYvLwculuebtB6o0AVNJJtBOi7WIutOwAkrB68yDmSOP1V5oDEAlSly9Ct3YCVm42OFyjvdqLhrQ2o6wlGdtkLEm0UMP0/53G51WNyfkHZB/6s09FlfuWnGsC581JPd03MtiVtKNbyzEI0XHXsV/v05dC8ZT4nWZcS6rDcRCrj+OaQHGvKViEcbSjIr8Q5icGuvs8akV9wBI9JvP56PPsBAEDMPGSHAdi1X3J/DnzZhPX5lbgS6W2lhSIuMR5AG+oOGyX6jF6c25WFnOMy1znicX8zEXPT13bmu3HPp+GmpaK2Phdx6ER5psSTdGEyhJ8uR+5mg8RAm8n8G2SPCeFLilGkGjq/G4z10AYX57hZyNSaEJFZil8phnK3u+UNaLQmhCcWoCIvftj5pwzK3+zDa7FA974NKLG7gdCn8wwiIiIiIqJ73ESdOWiMyKBMK0Dcriq0XwXm/m6pkwtKMsStO4w/IwsrN2/CrE+PYG32cqhmPwT0nIVO24i60/2ISM5Fzf/Kt5kzDZiO7DeLcfj/VEK7egG69auQkZyECNm3aNcdQd2BTsRVHMTrfWlYVull7L9pRs3/zUBBZQbkLUpk5C9FysOhuH1ND522EQ1fBCO74jCyv1yABeftFp+WigMnB/CT5zahPCUBHy5bjl+rVYiY0ouu08ewW2vAFYQiu/ogdi4Zo9eZjSimUMxMmA60GFD+Vi1kOfF48IFQzFZE+eHJrlCotx9GRV8GShzqWofm2iPQfgbMfPG3qPmV7YWIuHUHcWIgDzk7yjHr02ODeTNgs9wW1BQOX87X7bk2JfkFvBZ2Ctv2NAJhCqybJ/2kYMBsDeobv0fuqibkPJGAD3NW4XnVPAWkfJUAAAboSURBVITDmrNt6IqMR8W7W6D2aC7L6cjYmIuG0/XY9mwCzr2Yi5eWzEO4qRN6/TFoD7QBmaU4+m4/cp6tgvYP+5EWkITHkvw135On7Xws+Zob5v3zx4+Blbm1LvdP6fY9KJo9RgWVxeO1vXtwc00h6tYswL9rU7E2fSniwoDui8fwYUMrdFeDoSrbgwr7tnu3BwZ9B4BQrPV4QEsGpeYwKj4b1kayFiIp5iGgpwP6k/tx+GgvEKPEzh25Qxc5RxKn38ocCvX2ZtQ8kIGCXVmI11nbd7Ddcvsc+rnwGU8gDga0VGxAtawAcVOARx5XIMKjTi4KcTkADjSi/K2H8GtVFAIejIIydoT9uz/rdLQ9vAJbak6hpUDiiT9M0LblRMBsDf54xISVBfUomDMfLdZYTZ042VJjyf9UVFXbnpNMyDKOcw4FJBXjk+peLCuqx4I5rUhPL0BachQe7OuE/nQTGn7fiQdf3IKjGZcx61m7QeNx6Adst69A9mYlGtYYkPNEApoLNchIjkLAYD/Yj8c27sHRx4/hiexWNDc2Yub3ciQlx7utlwh1MUoPZqB8RxbkxlSsy1qKuLB+dJ3Ro+WjVuiwEDWHNOjLy0KJ9gM0LJFh7gwllNEy+NLfTMTc9LWd+Wy888m+/AoNqooNWFDZhPwSBc7WpA491Zj0W/wh2YDcNXmY1qJA0ZpUyzHY7nfRzlV2g7ShUFd/ggMPpCHH5TluKf6wedj2brSiuMSA7jA5KspyHes7SIHXK3Ohe7YeDb8ph2rOHqit0y74dJ5BRERERER0j7tz529i+L+//vXu4L/+/juiv/+OGF8XxNaQaBEY8rJo7rb95OZHL4vAkGjxUnPPCNZ/WexWRovAkBTxXof7b9/+Wi/e2/iiWJQYKwJDokVgQopYlLtevPenr8RtVwt2nxXvl74yuFxkolqs3LhTNHf0CSGEMG6XLqN7A+LmXz4Qxa+qRXxMtAgMiRZylVrkb9cKo2VdLtf99x5h/KhC5D+XIuQh0SIwJFbEq22X98qnFebyVV1w8aUecTh3FGK6c1m8vzF9sB4CY3aKi36LWQgh+sTVP+0Xmtyhuo5MVItFr5aJ9//iOgcl88btcl5uz4NyGLdb8i//mLjpprSi+4I4vP0VsUj1pDnmkCfFM8+9KDTvHhOfu0x2Z+s7a1sHMU+JRbnrxe6PL1vazreieaNlnyfUmPedP/JJCOFtO5fi2N94sl3htgy+5YYQ4vZX4uTe9WKl+ikROXz/7NWLq5L7x9KXumoXHtS3y37Xoe2a+6PhfZ2z9fnW/zm2EWufvPujC+LmgJPFvIzT32UeXO+nWrH1VbV4JmGofbtebkBcbFwvfmnNlZBYsbXNdQ3Z+EYvtr46FGfgYD/gQW6I0auHkTAf37w5D/jW0m6Hl9+O123Lje+0YqVE/Xp2DuNm30jG+ooobjwrbv7dxWonSf/hTz98Z3ueZu6LK8ThTy2xWso3nv2As/q73XHMZh0Ox5E7F8TuTPO+jnzVnPce5d/fe4TeJk9iRbza9jzgavN6y3afFLuH90e+9jejkZueltcZr9rZ+Pan/sgnW5fFbpV535u/ZymfdX/anytaj8EfXxa3XfVBTmK1aXODvhWH82NFYEisWPTuBfGD0zUOCOP2FIfz3JGdZxAREREREd2b/uHOnb+J4QOBQgiH///0p0FjOxo5lkxGlMdnoWHO2/hzw4pxfHUXEY0atvOJzViJoNy/4ujZt6Eaz8kXiYiIiIiIiIiIiO5x9/ccfwD6Tn+AbT0yKJclcTCAaJJiO5/ITDh35hTC58zGTA76EREREREREREREY3IfT7HXwca3j0FRK7A84njPPcQEY0StvOJrO9MFUrqg/Grg0s5KEtEREREREREREQ0QvfhwN916A61ISBsAOf+sBXl52VQVqyCKmS84yIi/2E7v2cEzMKvPyqAOkY23pEQERERERERERER3fPuwzn+2lA9JwMlV4HwGDlSMopRUagA3zBHNJmwnRMRERERERERERHR/ec+HPgjIiIiIiIiIiIiIiIimnz+y3gHQEREREREREREREREREQjx4E/IiIiIiIiIiIiIiIiokmAA39EREREREREREREREREkwAH/oiIiIiIiIiIiIiIiIgmAQ78EREREREREREREREREU0CHPgjIiIiIiIiIiIiIiIimgQ48EdEREREREREREREREQ0CXDgj4iIiIiIiIiIiIiIiGgS4MAfERERERERERERERER0STAgT8iIiIiIiIiIiIiIiKiSYADf0RERERERERERERERESTAAf+iIiIiIiIiIiIiIiIiCYBDvwRERERERERERERERERTQL/H/BBzFuL7uRB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 descr="data:image/png;base64,iVBORw0KGgoAAAANSUhEUgAABv4AAAOBCAYAAAA5v9ebAAAgAElEQVR4nOzdf3hU9Z33/6fAjKEDLMOPEEwiv6NBNjH8SKqE+k2sjdWmdcXu4r1Vv13t2lLrrbZrtbe11dpqrVW+/UHrVtvb6l7SVbzRrH5NtcmqAQsBIilNNPwIGCIhApMCI3EG5P4jAUNIQoAgMD4f18V1zcw553M+58xxjtd55f35nBaN7t63b98+utN5WU/vj2Td3nwuSZIkSZIkSZIkqXf6HekGp512Wrfve1q2/33nzzp+3vmfJEmSJEmSJEmSpN4ZcLgVTjvttEMq8rr6rLtl+wO8rj7r/HlXbUmSJEmSJEmSJEk6vAHQc5DXG53DvZ7Cvq5CxJ44DKgkSZIkSZIkSZJ0eIet+IPeV/0dabVf52Xd7VuSJEmSJEmSJElSzw4Ef4er+jva8G//Z9B1yNdTsLdv3z4r/iRJkiRJkiRJkqRe6FXF3369DfV6Gtaz42e9CfWs+JMkSZIkSZIkSZIO76Dgrzdz/XW3zuFCvaOp9pMkSZIkSZIkSZLUO4dU/PVF+He4kM9KP0mSJEmSJEmSJKlvHdFQnx11DP+OZE6/jss7ssJPkiRJkiRJkiRJOnpdBn+9qfrbr6f1DhcAdrWuJEmSJEmSJEmSpCPXbcVfT+Ffx897E+51DvWs7pMkSZIkSZIkSZL6Vo9DfXYV/h1u+M4jqe7rTbAoSZIkSZIkSZIk6fAOO8ff/vCvt2Fcx+q+7uYAPJI2JEmSJEmSJEmSJB1evxPdAUmSJEmSJEmSJEnH7rAVf/ur9Xo7lGdXy7ur4HOoT0mSJEmSJEmSJKlv9Bj8dRfidfX5kYR1h1vXoT4lSZIkSZIkSZKkI9Nt8NcxnGto2PiRdEaSJEmSJEmSJEnS0elyjj+H2pQkSZIkSZIkSZJOLV0Gf5IkSZIkSZIkSZJOLYcEf1b7SZIkSZIkSZIkSaeeg4I/Qz9JkiRJkiRJkiTp1ORQn5IkSZIkSZIkSVICOBD8We0nSZIkSZIkSZIknbqs+JMkSZIkSZIkSZISQD+w2k+SJEmSJEmSJEk61R224s9QUJIkSZIkSZIkSTr5OdSnJEmSJEmSJEmSlAD69VTRZ7WfJEmSJEmSJEmSdGqw4k+SJEmSJEmSJElKAAZ/kiRJkiRJkiRJUgLoNvhzmE9JkiRJkiRJkiTp1GHFnyRJkiRJkiRJkpQAugz+rPaTJEmSJEmSJEmSTi1W/EmSJEmSJEmSJEkJwOBPkiRJkiRJkiRJSgAGf5IkSZIkSZIkSVICOGzw53x/kiRJkiRJkiRJ0snPij9JkiRJkiRJkiQpARwS/FnhJ0mSJEmSJEmSJJ16rPiTJEmSJEmSJEmSEoDBnyRJkiRJkiRJkpQADP4kSZIkSZIkSZKkBGDwJ0mSJEmSJEmSJCUAgz9JkiRJkiRJkiQpAfQY/O3bt++j6ockSZIkSZIkSZKkY2DFnyRJkiRJkiRJkpQABpzoDhzeep7+1mNUAGMvu4mb8sNdrlX3zPeYvwQYcynf/UYuw7tYJ75tDeUvLmHp2rfZtnMPAIFQmOQxmZyXn0t+RldtR6j4+Tye3gicfw3zLh/fdTfrnuemf18G5DL3gUvJ6Ljsg13ULfkTL79aQ/32VuIH9juO7Jw8zstOYXB7BLut4hF+sKihh/NxcPu9Oe4P+5bOFd+5jvxhXayzs4Gl5a/w6uoGmtv7SHAQw88cT17ep5iVPZKBXcTEH/a3i+M+xIff5cEGMHDYCMZOmUZBfi4ZXfWvO9uXMe9Hz7MByP/Xu7iiQwcOnBtgcMF1/ODS9C6bOHAMnc7hkX4X+x3ddXZwfz+0/9zk8bkLp5Ia6v74ATKvvJ3rpyV12+P4qoX82+PV7e96uB6ADc/dy7xXW4Hu/9vrus9dO9BGD9/ZAR/sYsOKxZQuqWVDU4TdcYABDB5+Jhl5OVyUl0VK53MBB5+PwCSu+s6XmDa4q958eC122wdJkiRJkiRJkk4xp0Dw1xda2fD87/hleVNboNVBPBqhsWYJT9csoXTKbG66OovhfVkHGWvghV/8b/74zp4u9huhsaaBQOoNFCT34T6P0LYVC5j3ZC07Oy+I7WLb2mpeWFvNS+Xn8/W5RYztPlM6BnvYvb2J2lefp/bVUlIL/pkbPju+y6DxaO0sf5Y/TruBz6T0XZuHOh7X2f5z8yy1r79K/pe/yhUZ3X8JtW/UsXtaFgO76V/18uoulxzigwZWrWg98HbDn2tpyj+f43r69ttWzW9/tZDqls4L9rBz23pWvLCeFS8tpuBfv8wXxvVwQcbXsOC5Wib/c2Y350OSJEmSJEmSpMTysQj+tlU8cSCMCaSfz5wv5jJ52GAG9t/D7sg7rCgv5dnKJnauXsh9Twa4uw+DgqbFz7aHfoOY9k9Xccnfj2BIvz3s2dXChpqllNaPY3qXoV9vKuiO3e665w+EfoFhmVxyxYV8MjXMwIGwu2UrNctKWfTyena+s4R5v0jitlsuIKUPArmDKsg+2MO2phqW/v9llNdGaCx/jB+9fw3fuXx8HwY27/LCU0uY9vXzjzzY7amasoM+u8467i/WStPaP/H448tojEeoeG4l+d/qIoAbPpKUHe/SVFtF9c4s8rqqcttZw9JaIJTEwGgru3s4lnjNMiqiwJhJZG5dQ23TMqqbziel044zLr+LeZd3+KA31aU9aV3P0/tDv0CYrM98nktyz2D4wCTYHaG5ropnn3+FupYmyn/5CAO/1XOYG69axKKp47gy87gk1pIkSZIkSZIknVQSf46/nSv5w6KGtjBm3KXc9o0ipp0RZmDSAAgkMTB5PPn/9DVu+3zbMJDxqkX8sb6vdr6LtTXvtr2ccRlXzUhheNIAAsEkBg5LITP/C9x0VRZdjkT4UfiggT/+x7K2Sr+huXzlljkUZIxkYGgA9BvAwGEpTLv4Gr5z7dS2gKqpjGdW7Or7fvQbwPAzsrjk2q9y06fbvoedS/7A83V7DrNh7+QVnN92jjf+icf/HOmTNg9xvK6zYBIpky/lq/uHmG2qYe32LtbbMZoxWQOA9ax4s+vvaOebf6EOGD7rfKb1uNM91P6lhjgwPPPTFE1LAiKUL+tp2NO+seGPf6CiBWAQ+V/+Kv9SMJ6UUBKBfm3DpabmFDL3W18iLwTwLi88t/LQSlWAMedTkDkAaGXpwj9RFzvuXZckSZIkSZIk6YRL+OBv26qV1AEwkku+mNtttdfw/CIKQgCtVPy59pChGo/OAAbuLzTas6eP2uxDa6vbqroYwLTLiuhuBMmBmRdyWXvpYd0r1TQdtw4lkfqZDt9D5Zo+OWdb/m4qV+UPAvawoaSM6tbDbnLEjvd1NvjvRvS8QjyJc6dNJQDUVdV1EYZFWPXn9cBI8seG2dZTW9EaXl+xBwiTNyWFsWdnEQB2r6hhwwe97PDR+GA9y19v+3IC0z7HF7q7IJMm8bnPtQehdUtY3tzFOhv3kPkPRYwNAC3LeObVd49LlyVJkiRJkiRJOpkkePDXyoa32quUzphKVk/z6PVLJ2Ny28v4m2/T2Cf7TyJ1/Mi2l1VP85vyJnYfz+DkCG1YU90ePGUxfXJPo74OYuLZ7eMpNq2nMXocO9Uvnezc9sBn9Xr6pvhyABkXf45pASBezZPPrulxmMsjd/yvs51/29r+KomBp3e9Tv+JmeQFgLqVrOpcFdhcS8VGIGUqmcN6HuZzZ00VtQDDc8hKAfa3G13GazV9U4XZpYY1rGhPQqeem0mgh1UHj59EKgDvUtfQTZI7LJc5F7b999f04rOU95h2SpIkSZIkSZJ06jul5vjbsGgeNy06ki12s/u99pepIw87R1tyajpUNkB0FztiQPCounmQlAv+mStqfsHT9Xuoe/5X3P7SSKZddAmX5I9neE/JBsuY/61lh3x60Nx4HW18nh986/kj6lvs/fbA5IyRJB8mAh6ecibQBGxl204gdES7OiKD/24k0ADxzTS3QMbQPmg0KZPLrphE9ZNr2F25iOen3cwVE/vq8j+O11m8laY1f+LxZ9YDMDj/fLK6O/f9xpM1YwAVSxpYXhMhv8N10lS9jCZg7CczSWFNDzvcXxkIw2dMbptL8EC7e6j+yxriU3oO5Y7a+3vaA8kUUnoKTwGGpzAOaASaIzuBrqsDUwq/QMGfH6G8pYEXFiwj6+uHn6tRkiRJkiRJkqRT1SkV/B2TQP8jWDnCjl3AsD7Yb78w+V+7meH/tYDfv97A7ti7rHj+MVY8P4DUT83hq5+bxOATXXcZOJLLIMKOHUDK8epMJ31YITl42qV84c+/4On6XVQs+BPTv1PE2N6c+25C1S5D2L64zrrc3wCGZ3+BuZ8f32PolpGTy8AlS9jw51qa8s9v/5oaWPpaBBjPedlhehxfdH9lIGHypow8pN3dK1ZQ/flMph3H4BcCBE7r/drbduwERna9sF86l8zJZfmvl7GzvpSnV0zm+mmD+qSXkiRJkiRJkiSdbE6p4K/bajeg7pnvMX9JDxvH9x7BnsIM6ctsoN8gMj9/Hfd+NkLd0ld54aVqNkT30PjqE9zdcCm3fa2rOeFymfvApWT0dh9jLuW73+immqnueW7690OrBw+IH8nwjWGGDDmC1Y9J98NaHp0w+XMuZPm9pWxoWcKCsqnc9umRfGJgN3PJHY3jdJ2NveyGbq/9g4yZzCdDSyhvWklt8/ltlXP1Nfw5CmT8PZMHA52HAe1gf2UgQzMZO7iV3fuHdR1xJllJS1jauoalNbuYNuN4hmdx4vt6v/bwIYN7XB6YeCH/Y0Y1D1e2Uvt0KdXnzCYrKUAgBBzPYWslSZIkSZIkSfqInVLB35EbzJBhwEZg/Ts0ManHQrXmxvZ52kKDGNIHw3weIhAmI/8LZJxfRGPZE8x7sYF4/fM8XZXF9dP6MHzqpSFDwkAE3tlMYwyG93DM25rebn81guE95yzHbFvz5rYXoZEM7+vKsuHnc1nBYuaV76LpxWepmHod+YMPE6j1FKoCfX6dddjftlcf4QfPNbDhpVepnf4FMg93mfRLJ3taEuWvvsvSv75LQfJINvxlJbuBaXlZ9PjVfbC/MhBoWcL873WdpNf9uYZtM47DkJlDBrUdM01s2rQHhvfw87St6cD8j8nhw12QSWRecimZbyykNl7Nky/kkHl5mOEjMPiTJEmSJEmSJCWUEz3I5HE2gNQx6W0vt/2F2uYeVv2ggbqatpeBs88k9cCCgQz8RPvLyK72OcgO9WEw1gv9kkj99Be4qD05WdvwTu+37UMpZ05qHzayhlV1PVX97WLtm03tG40n9XgO89hay9LKtr4Esicx9jjsYuxFs8kfCtDAs/+nmp3H3GJfXGddG55fRMFQILqS3z+7ptvrr6Ox2VMZCDT9uYamD9az/PVWCGSRnXmYnH9tNRW9CcI2LqO6p2M8WsnpZLaPY1pds6bHEUl3rl9DIwAjyUjvRWg+OIsritMJALuXLOSFjcfcW0mSJEmSJEmSTjoJHvzB8Ozc9jDhXV54ahnbupkzrvGPz1IeBUgi/5OZHeZRSyJ1fPv8YbXLWNHVMIkfvMuKZe3BWGY66UfYxyGDjnMJXXcmZrUHYHtYsaiUutauV9tdVcrTdW2vMy7IOn7T+32wi+r/81+siAOM5KLzxx+f/QTHc+nstnAsXvssiyqPPfo79uusG+1z1A0Gdlcu4vm1vRiWdcxkPhkCtlWx9MUqlsYhkDWZzB6rWPdQvWJlW9iWUsRtD9zFvM7/fjSHae3HWFH97uH7caT6jWd6ftsQovEV/8Wz3V2Q0WoWPbO+7XXG+UxP7l3zwz85m0vGAOyi/Kky6ntKFiVJkiRJkiRJOgUlfPDH4CyuuLSt0ide/zz3/byUFe9E2N26h3isld3N6yl/fB7zXm4LMgaf/098ZtzBTaRM/1R7qNPA0/MXUF73Lrtb90C8ffvf/29eaAIYRP4Fkxl4YMv1PP29X/DwiyvZ0NzK7vagIR59l9pFT/PStrZtsiaNPO6noUv90vnMP7aFSrQs4zcPth9bdA/xeCu7tzex4rlfced/VBMHAuMu5Z+m9f3cbvFohMaaJfz2vof47YpdwADGXvbPfOa4JYwwMLOIK3MGAHtYUVV77A32wXXWncDEC/lizgBgFxULSqmLHW6LdLJzk4AI5WXVxBlA3rTDhIyxNaxa0RYqpkzrZqjSYCazzmurrtv22ko2dBNuHouxF+6vxtxFxe9+zW/L19MUbSUe38PuaITGqlJ+8sOFbeFwIJ0rZk/tefjSjvqFKfhiYduxNVWz4sQU2kqSJEmSJEmSdNwk+Bx/bYbnf4mv7/odv3y5iXjDEh5/sKu5ywYwPPsLzL1sfIfgrt3gLK7+cgMP/G4Z21pqefbfa3m2i+0zLr+OKyZ2OqXRd6l9+VlqXz50CxhAasEcPjOmq14vY/63lnXxeS5zH7iUjK42OQoDMy7lpit3Mv/pWrZt7+7YIJB+AV+/Npfh3UbF3fUX8v/1Lq7o1OENi+Zx06KudhQm69I5XJl/mHn3jlkSWZ8tYuzq59nQR5Vfx3yd9dTXz3+BzNULqW1ZxuMvZfGDS3uuKx077XyGl5exDSCUy/SJPe9h56plrABgPAXTuw+ix/79VAa+uoTd0ZWs2ljE2F6Gl72WNJ4rvjabHQ8/S/X2CNXPP0b1812sF0zhM1/5EvlHOtFgykwuz1/G/IpdfdFbSZIkSZIkSZJOKh+L4A+SGHvx1/hJ7noq/vQa5TVvs21n+zxyoTDJY7IovDiXaWd0X802MONSvnvHNJb+6WVeraqnscP24zJyKPjsBWQO67zVGeT/y6UE/ryC6oatB/ZJcBCpE7P41EUXkNeb+cmOs+HT5vDds99lxWullK1soHl7a9uQj8FBDD8zg4LCT5E3MUzgeNWHBpIYnpJO1rQ88nImkXI85xDsaFguV322mh8819BHDR77ddatwVlc8dll/OC5BnaWP8sfp93Qc0VkymTyhpfxwjYYOG0yY3v87nZRU7V/6My/Z3JPJXTjJvPJ0BLKo61U/LmWS8b1YrjSIzU8i3+5LYOmVUt49tVqNjRF2qtlBzB4+JlMnjWLz+SNZ/hR7XgAGRdfRl7VEyztzXyGkiRJkiRJkiSdQk7bteu9fR0/2Ldv3yGvGxv7KhiRJEmSJEmSJEmSdDwk/hx/kiRJkiRJkiRJ0seAwZ8kSZIkSZIkSZKUAAz+JEmSJEmSJEmSpARg8CdJkiRJkiRJkiQlAIM/SZIkSZIkSZIkKQEY/EmSJEmSJEmSJEkJwOBPkiRJkiRJkiRJSgAGf5IkSZIkSZIkSVICMPiTJEmSJEmSJEmSEoDBnyRJkiRJkiRJkpQADP4kSZIkSZIkSZKkBGDwJ0mSJEmSJEmSJCUAgz9JkiRJkiRJkiQpARj8SZIkSZIkSZIkSQnA4E+SJEmSJEmSJElKAAZ/kiRJkiRJkiRJUgIw+JMkSZIkSZIkSZISgMGfJEmSJEmSJEmSlAAM/iRJkiRJkiRJkqQEYPAnSZIkSZIkSZIkJQCDP0mSJEmSJEmSJCkBGPxJkiRJkiRJkiRJCcDgT5IkSZIkSZIkSUoABn+SJEmSJEmSJElSAjD4kyRJkiRJkiRJkhKAwZ8kSZIkSZIkSZKUAAz+JEmSJEmSJEmSpARg8CdJkiRJkiRJkiQlAIM/SZIkSZIkSZIkKQGctmvXe/s6frBv375DXg8eHPpoeyVJkiRJkiRJkiTpiFjxJ0mSJEmSJEmSJCUAgz9JkiRJkiRJkiQpARj8SZIkSZIkSZIkSQnA4E+SJEmSJEmSJElKAAZ/kiRJkiRJkiRJUgIw+JMkSZIkSZIkSZISgMGfJEmSJEmSJEmSlAAM/iRJkiRJkiRJkqQEYPAnSZIkSZIkSZIkJQCDP0mSJEmSJEmSJCkBGPxJkiRJkiRJkiRJCcDgT5IkSZIkSZIkSUoABn+SJEmSJEmSJElSAjD4kyRJkiRJkiRJkhKAwZ8kSZIkSZIkSZKUAAz+JEmSJEmSJEmSpARg8CdJkiRJkiRJkiQlAIM/SZIkSZIkSZIkKQEY/EmSJEmSJEmSJEkJwOBPkiRJkiRJkiRJSgAGf5IkSZIkSZIkSVICMPiTJEmSJEmSJEmSEoDBnyRJkiRJkiRJkpQADP4kSZIkSZIkSZKkBGDwJ0mSJEmSJEmSJCUAgz9JkiRJkiRJkiQpARj8SZIkSZIkSZIkSQnA4E+SJEmSJEmSJElKAAZ/kiRJkiRJkiRJUgIYcKI70KNYC7UVS6nZEeDMvFnMGB3odtVITQUVdRGCaXkUTE8m+BF2szuxTVWUL99EbNRUCs9LJXQiOxNtpLJiKas2NLN9a4RYMMywEclMODeP/KxUQv1PZOckSQfsqGdxxWqaSCb3gjzSu7t57I2y7vUK3tgKKTn5zBxzQu8y7eI0Vb/G4vVxhp2TT8Gkj7ZPsa2rKX+9nl2xXm7QP3gSnTtJkiRJkiTp2J3cwV88wrJFj7Jg/VCKzpjKjNFDu1uRpuoS5j9RT7gojdycZIInQZAV3fAav3mkgnhumBm5Jypci9O0vIR5Dy5g1Y4uFi9cwG8mF3PzjXOYmRb4cJtjfnB7Yh/+StKpKrajjpJHHmdVvxyG5UwlPdTNH73sbaGm9FEeqQow86YcZowJnfg/etkbY8uyZ3hkUTOZ101h5qSPtk/x5ioWPFxCU6+3CDDjZDl3kiRJkiRJUh84uYM/HbPY+heZ96MFrIoBoQyK/mEW2RNTGfZBC2/Xraa8pIzamhLuuSfG3fdey4wwffPg9gQ//JUkffwEknOYc/3Qgyr+4rvqKXuqggZCZF9SzIxRHYLU/kFSvD9JkiRJkiQpgRj8HUehsbP4ynXjiI0ax+ATVO23pXppW+g3upC777n2oAee2bn5FF+cw7xv/5TSTaUsrLiY7OLUgx+A7u2DbvRFG5Kkk1//IKNyL+e6EXGGnTP0Iw/UgiOmUFQ85eAPI0t5u7SChh3JnHtRMbMndT9suCRJkiRJknSq+5gEf3Eia1bzxsYIweHjmDAhjZQhBz/4i25ppGlHjOCINNLDnR4KtrbQ0BAhFgyRntZhGNFYCw1r61n7TjOxfkMZdkYak8enEmp/0hkcksrEc4bCoKEEgNiOZhq2RGFQMulh2N5Qz7qNjezqN5RhKWlMnvjhtgfsjdO0/i0atrSwfUeMQclpTMgYx7D+Eba8EyU2MEx6WjcPV/fG2L6lBYCUnDwmj+jiYeeIqRRfNI7SJ+qprXqLLXkQ297M21vbyiUiW+qpfTPGoL9LZsLo0IE+RTbVs7ahme07YgSHhElJH8eEMW39iEUaadjSTRvD4zRsbDuXKWnJhwx/Gt1cT9MuCI5KI73DdxTdUs/a9e3fUTiZM8ecxYRRPryVpO7EIo2sW1fP2y0wLG0cE8emEk7qsMLeOJFNm9geCzIsvdMyILajkYYtMRjU4fcfYEcztXX1vL0tCqEwZ3b4/YcAg0edxbkDYwRHtH3S8f46qn+Ehg31vL05SiwU5syxGWSmdTEUdGsL6+rqadoaYXs8SMqYcUwcm0xoVzMNkRjBcBrpXd3TemNvlKaNzUT3Bgmlp5KSdOgqsUgjDVtjMDDMsL0Rtu8NMiwtlTAtNLz5Fms3RwmOPotzz+7ivn1AnOiWTW33rt0BUiacxcS0oc6pK0mSJEmSpOMqsYO/1mYW/+HXPPTUaqKdl43O47qbr2X25KFt8yT9513cWdpC9tyHuPuSg6veYu+8xkM3P05tWjH33X8V2aEo68of56H5ZayLdWo3rZBb77iWgrQAkeoFfPu+CuK5N/Lw/8qH5Y9zy4NLiQ1JJaW1kaZO2wYnX84dt85mxv6HmTvqWPjgvTyyvHPvA0yYnMy6mkbIupZ//34R6d09eGx/wPg+EAMOfbwaIGVyPgXTQ8TSk9j62q/4zu/qDixteuFn3PYChC64kd/ckk9oaxVP/vQBFtTED2kpnH8tP/hGIcFXfsUNj3Tdxvwrojz0rUepHVHEfQ9dS/aQDg3sbeGNP9zLPS9HmXHTQ9zx6WTYUsWTv/oVC5a3dNpbiBnXfJNvXz7Fh6iSdECcpmULmTf/GVZtPXRpePrl3Py12W3V3631PHf/HSzYOI5rHrqHOQdVwsXZvuz33DKvitCnv8kvv5FHON7I4id+xUOL6g65p7b9/hcxISnK2pJ7uW1RM5nXPcR9xaED99dQWipsauy0bdtv+c2XTyHc/lseXV/GL3/4a8q3dNpJMJXMtGZq18eZMOceHvxSxtFVFO6NUvufd3N/RZTML/+Y+2aP61Tp3kLlY3dxz8tRsq+bS0bZ/8dTG8dR/MUM1paUUtvp4IPjC7npm9dSMKbDPLkVC7j/5yWHrMvofG6641qKxjjvrSRJkiRJko6PxA3+Yi0s/s3d3FPaTOjsQq65KIcJySFikUZqK0pYuGwpj9wfIuXHX2XmiCNrOvpWCQ/NK2NdOIfZ180ie3SIXZvfovL5Eso3ljHvtxlk3lbI6d01sKORpqRxFH2piBkTw8Q2r6TkiVJqa57hx79L4ze35BPe20z5ww+0hX6hDIqvvJgZY0LEmldT8lgJq2oaD9/R/iFGTcogRDORF37FQ8HZFOXncO6kgyvtQlnF3JpVTNvDynXMzIG36+poiALhcWSmDyVl7FCCsWbKH/kZC2riBCflc/lFU5k8AppqV1JaUsG6ikf55aTx3DzqrG7bCBDp/YmONbP4dz9jwfIoEz59FbPz0hhEhLerKlj4wmoqH3uUJ8+6h+uyfIAqSQCxTa8x/6fPsCoK6RdcTnHuWZw5BLZvfovKF0soX/4M9zyczC9uLST9iFqOs+6lR7l/UR1MLmLupVNJCcXYvraK0v9TRm3Fo/xyUgb3XZbcbQvRTY0wJo85l+YzORma/lLGkwurqHzsp/wy/GNu/XQywa1VPHZvW+gXnFTI1ZfmcObwINvfKuOxJ0Fo/QMAACAASURBVJZSu/5YzxAQTObcwjzCFWXUvrKUdRePI7PDbSS2dTXly1oglENBVpimMmBvPSUL6gmOz+eai6cyYXSI2LZ6Fj+3gPL1Zdz/82RS7rqczFD73LoPllAbg1BWEdcUTSVlYJS3q19j4aIK5t0eh3tvpGiMVeuSJEmSJEnqeyd98NcWnrVQ/psHaFrU3d/2x9i1of6gT6JrX+Sx0mYYU8x377yqQ2XZFGbm55D+4LeZV1HGk+WFnPvF7h9UHirK2yuXsg6YcOkcrr6kvVIgJ4eZ54TZfvOjrKpeyqpts8jtto1xXHPPncw5e/+Txhxyx4S4+TvP0FC9mrU78pm8uYwnX2mBpBzm3v8tig88IMxhcnKA7373Gdb1orcp583h65+u4/6Xm6lc9CiViwBCTMjNJz9vKtlZGUwYHTowRFtK/lXccV6UVb/7dlvFxmU3ct/stgrI2KYyFq+IQiiHm279GgWj2/uUm09+ZpCv311G7Yr1cGcPbWys76anXYjUsbgqCqE8rvxS8YGAdkZuHmf2/zZ3ljSybEU9V2ZN6aKSUZJOca1V/P7+eykd2M3yPVHerunwfm+U2uefoTIK4aJv8uO5eQeq6MjJoSD3LILfvpfSZc9QsnoqczOPpC/N1Ly+mhhDKb5yDsU57b+60/PIHh3jhp9UUPv6ahouLuy+jdFF3HfPtWSH299Pn8rk8L3c8MhqKpesZvunZhGtWEjJZuDsOdzXHqS19T+DiYEot/xuNZ0L7Y9G+Ox8CtPKWLi+gsV1xWTuPx7ibP/LUip3QOiCWWSHB9DUof933HUtM/b3nxxm5mYw7Pa7WfhmCSVVhWSeB6teLGFVDELnfZWHvllIevtQojNy88gd+wA3zFvKY8+tJnduzoffjyRJkiRJktRH+p3oDvRWbHMdq6pXd/OvjnU7Oqy8N0rNf1fQAGRfXEjmkE6NBZPJ/XQ+YWDd0tU0tR5JT4IEB7Y9IFy3pIzKzR8OeRkcNYWCohxm5CQT3NtDE2fnMWPswVFVKP0sJoeBHZto2vEe2+tW0wCE8wvJTzu4KiB8TiGzL+hl1BVMpmDundx3fRHZ+4M6oqxbVspjP7+XW77yZf7HrY9TvvGQwVAPtRdSzs1h5kWzmNhpHsRgINAW0v4twq6ejv1IBEMMCgLR1ZRX1BHd327/EBNzCymYnsPEQW39kqRE1LSmu/vealbV1B9cQx2tp3J5M5BK0YVTDg2VRmRQVDAOaKbyjU0f/qb2Rr8AwaQA0ELlK0vbqrnbDTs7j4vzc5gxJtjj73FKXh4TD7ofB0jJGEcKENvaTCQaYW11PRBgxsX5TDjoNhdiQuHlFI1uexcDDh1w+ggMOYuCCzOAZsoq6ojs73cswqqKlcQYSv4FU0jp8PdGEz5T+GFo2bGdwgwgyhvL64ns2ERlVQswjuLZeQdCv/3Hm/73s5gRgsiypaw9ggJ4SZIkSZIkqbdO+oq/9wEYStGd93NT7tBu1opTu+AObnmivZos3sy69c1AMhMnDO1yDqBQ6llMTCqlcssmmnZxBPMEBUjPK2Tmf9axeH0p93ylgsyiIgrOmcKM86dQdP3tFLWvGdnQdQvBcDKhziN89Q8wKARE4sTiMZq2tM1pNyw1+dA57IJhMnMyCL5S1bvKh2Ay2cXXkl18LbFII+vW1bP2zdVUvv4alRvjRGtKuP/G1az7X9/k6tzkbs9FcEwhc+8shFiUhvVVlL/5FrVr6mmKtNDw1/oPqyL6ypAMCgpTKV3YyOJH7mDxi3nMviiHzKypzMy5nFtz+nqHknQSScrh1p9/68Pq6s5ijZT84GbmV7W/3dHM29uA8FlMHt3VH4eESMkYR5h6tm9sZufetN73JZhM7kWzCC8ro+nlX/OvFaUUFOeTfc5U8nPyuO62vLb19kZZ1U0T4VFhAp3uZ4GkoW0V27E4sfejNG2NA8mcmRw69F40JI3sc4ZSsrnznK9HI0D6ebOY8WQdla+/xhv/mEPBKIhtrqK8Og6j8yg4eyjQ3L7+UCZP7Or+GGBYehph6oi8s4nI9hBN2wCiNCwtZeFfO313uxtp2gtE6nl7R/zDOX0lSZIkSZKkPnLSB39HZW+cXbsBQgwKdB1jBZMCbdVksSi74nGGHabJjgFbMK2Qm++BQfMfpXRNlNrSZ6gtfQYehNDZhVw553KKp3c/fGggGOh+/j8A4hBr2+OgUFf9D3D6kDChTv06tNMtNGyKECNESloyoSAEw6lkTk8lc3o+xV+6lsiapSz8za9YWFPPwnmPM+GhGynods7DOE2vL+D+eSXU9qJAsGu9j1jpHyL7ytu5e+CjzH+iiqZNS1n4u6Xty5KZcdnlXHNZIRM6V2BI0sdRLMquGDA8RLCbISSDSSFOByLvR4nvO7Lmw7lX8eN/C/HLR0pYFamn/Kl6yp96nHkEmJA/myuvLGJmD1lit3068CreXjEYYtDALu4V/QMMC4eAFoLAsUZmweQcCs4LUfnKUsrfaGRmUTINVa+xKgbp+bPaqhMP3OtChLoZcjU4ZCiDgEhrlFgrbd8BzSx+agGLu917lEhrrA+OQpIkSZIkSTpYYgZ//QMMGggQZfuurh+sxVrjbQ/ngiEGBXp+8BZvbaFzzhWaVMhND83iK5s3sXZDPW+vq2NxeRmr3izjke/XE3/gzgOVf0cuQLD9oeeu7V0nbO/viB7Sp85izSv5zbd+TWW/HG6a9y2K0jofZ4DwpHyuuz3ErpvvpXTrW9Q2RCnopgIhsuz33P7DUpoIMKFwDldePJXJY1IJhyC25hluuXlBr+Yd7NbeGLt2dDqqpGRmzLmd313WQsP6etY2bGJddQUlr9RTufDXrI0EefCG/IOGY5Okj6VgiEFJQDTSHj4dKtYa5X0g+IkQgdN6bi76tygx+HAO1f4h0i+4ivvyL6dpYz3rNjTSsGYlZS9Usa5iAfesi3DfvXOOvv/9A5w+ECDC9r91ce/eGz9wj9g/1Ocx/fQHkzn3gnzCr5RS+cpKGqZNobKiDhhH4fmpneaOjRLd3XUzsR0t7AJICkFSiGAQ6DeFa26d02F+4U677h8ilO7stJIkSZIkSep7p8wcf0ckkMyE8clAM29UN3YZkEUb32JtKzD2LM4cFID+bY8PY108LN35bjM7D7ypYt7/+4989vK7KdkIodHjyD6vkOIvfZX7fvZj5uaGgHqW/bX56Ocf6hdi1PhxBIF1b6w+aC4lAPZGaVhXf9hhPoNJYYaFgNZG1jX1EBP2DzDocEUHe1tYu3wpTcCEOd/jx/+zmJmT20I/gPjfImw/TBMH+tWftmHdOs8FFW9pH+YNYA+bSu7gs5/7R748v4poYCjpk3MoKCrmun+7h4fvLCIdiFR1cX4k6WMoGE5jwhnAjtVUru9qOMwoTXVt8wKmT0xjcBDoDxDj/XinO8reGNu3NB94+95bC/jXz/0jn71xAbWtIVLGT2FmYRFzrr+dX/yyvVJ8cxWVTe8d/QEMCDNhzFCghTfeqD90DsLWCOvaj6svKv4AwufMomgMUF1GaXkZZW8CWfnMPCSUa6FmbXMX99042xs2EQFCI8OMGpbMmWHgAwidMY7MszMO/jcqSulP7uCGm3/Gfzcc0yyFkiRJkiRJUpcSM/jrH2Jibg5hoOGFhZSt7/RwLdbMspcriADZ501hVCjIsGFtD/ma1m9ie8cne62NVL688sPwMJjc9mA1Vs+qdZGDHwKGkpk4pm0ewtgHx3YIwzJyyA4Cby7ksZfqDnoAGl1TxsKXmrvd9oAhqWSfEwKaKfl9CasiXayzt4Xal0p4cTMQHMeElIMfdsY++PAIY61t5zE4KHTwPE2tjZS90HY+u9KxjWBoKMOSgEg967YcnNhF/voa/71+/7sBDBo9jjDQ9OZbvH3QqgGGpZ9FShKwN3ZogChJH0ehVHJzxwEtlD5dRu2OTsu31lFaXg+kMmNqKqFAiGF/FwCaWbeh5aD7Way5itKKD8PDwNA0zgwBm+pYu+Xge2pwxDgmJAPEiL1/DP3vP5SJOVMIAQ0lC3i6umN4Gaeh4hmeXnMM7XclNI78wgygkZLHSmkgwIwLpjIq6dBV1/2x7ND76I63KC+rAwJMPmccoSFpZP/9UIitpnz5poP/H2FvlNqXF1K6BZicz8x0h/mUJEmSJElS30vMoT6B8JRivlK4lPvLqph/+71s+VIh2WOSGdS6iWUvPcOC16Nw9uVceUEqQSDlrCmkUE9T2a+Zf0ac2ecmw9Z6Kl9eyMKqDg85T0/m3MIcgtVVLJ7/M34fn83MMW1h2a5NS3mypBFIZcY5yQR6WwLXheDoPK68soJVj62m8pE7uOGVKYwaBLwfZW1N/WGH+WxrJJnc2XOYUfUoletLuO2rqym4pJCZWeMYdnqM7RtWs/ilEsrXtB3fhOJickcHoD8M+ru2Y1r3/AIe2TuFCeOzmDQ+FcrqqH3iUZ4MX05uOE7TxtUsfv5FFm9qP0cbK1j4dDKzPz+rizamUnBuGtkZAcqX1/PY/McJXV3IxGCUpjVLWfgfZTR16P7QjDwK00pZuP4Z7p8f5LpLpjAsCMQi1JQuoLIVQjlTmNDNUGqS9PESYsLFcyh+/V5KahZw2/eaubo4j4kpIWJNqylftJDyLZBefDWfnxiCYJDJWeOgqo7K3/6K3wfnMPMM2PVOHaV/WMDiDsFhYMQUCs4byuKXVzP/p4/CNYVtc+B9EKNpZQlP1gDhKWSnfQKqjv4IwtNnc815Vcx/vY4F372VyslpDDod2LWJVWu6qmI8VgHS8wqZ8WQdla1AaCoFWcldDyG6uZR7vhfn6tn5TB4J29+pY/FzCyjfCKQVUnxeKsH+MOMfZjPj9UepfORnzOt/NcWTQsQim3jjlRIWVDQCQyn6hzzSuwgXJUmSJEmSpGOVsMEfSckUzP0eJD3A/S+sZuHDq1nYYXFo+lX84H8Wk9keGoXOKeLqwqXcX9ZM5RM/o/KJD9dNn55DfHlVeygVID3/auZWNTLvlToW/vzeg9qFEDPn3sgVk0PEKo6h//1DZH7xdh6eWMaCJxdSWrP6QCiWXngVXxlTx29+t5R4MNDjcGehSUV8+6dDefq3j7NgWT3lTz1K+VOd10qm4Pob+folGYT6tx9jbiEznn6Uyq1VlDxRReiCG/nNl+dwzRs/47Hlq1nwk9UsOLB9KkVz5zCh+lHmVzSzuGQpMz4zi4JD2giTOy2f/H+cTenqBdSuL2P+98s+7EY4gxnjG6l8s71GYsgUZl9/OTU/fIbaigXc0/l8ji/m29fPcn4/SWoXHJHDdXfeTuinD7CgpoxHHuzwG0uAzC/ezq1X5hAOtr2fUDCb4v++l5KNdSycd3eH+1ky2bkhapfVt73tP5QZV15L8ZqfUrKxjPl3d2y3bf2CL89mxgioPZYDSEql+N8eYmL5Qp58uozKmtUH2p8556tkR55hfmkznN531XLB0VMpOn8olWUthM/L59zkrtoOkD4pmS1rynjkJ52OfVQ+N91+NTPC7e2NKeLbd8GPf/go5Q/fS3mnlibM/hrX5Cb3Wf8lSZIkSZKkjk7bteu9fR0/2Ldv3yGvBw/uPNfNRyTWQm3FUmp2BDgzbxYzRnf/oC9SU0FFXYRgWh4F0zv8tf7eOE1vraSyuo51DRGCyePIPGcK52aNa3/w2cHeOA0rXqSkbDVNsSDDxkxhxqw8ZoyKUvnKSrYHx5H/qSnt28WJ1CylbOlbrNvSQixpKOkTzuLc6Tlkj247X7FNVW1DfY2aSuF5qbCxirKqTQTPmEpBburBFQWxFla9upS1u0NMzs8nM9hMwztRYgPDpKcNJRiL0tQc5fRwMuFQnHVP3cENj9UTLrqdX87NIdyfw4puruONv77F2rp6GnbAsNHjSB+bxuSzpzBh1KHnNrajkdrqt3h7a/TDPu+N0lBVQdmyt2iIBkmflEN+/lQmjAhAazO1VXU0BVIPnN8u2wBikTrKnytjcX2E4JA0Jmbl8P+cdxanb1xKRV2UYTn5ByopiTZSWfYaqzY00xSFYaPSmHBODrnndvEdStKpbkc9iytW00QyuRfkcch0c/vtjbLu9Qre2AopHX8zAVpbWFe9kjf+Wse6rTBsfAbZWVPJnjT00Gq2WDOrXi6ldPkmdgXDnHn2FGael8eZH6ymYukmSJtKwfT2e1ashXXLXqPir400bI0SHDKUUWeMY/L0PGaMCQFxmqpfY/H6OMPOyadgUpCm5a+xeFOclKx8Zo7vdDCROsor3mLXwLb7a2hHIw2RGMFwGukjAsSiLWzfEWPw8GRC/Vso/8nN3F8RY+ZND3HHp3sZnrU2U/nKUt6Ohdvur+HOx99IyY9uZf7yEMXfv5+504d+uCxax2O338GC9anMeeB7fH5gPRWvraR2U5TgqLb/n8jNGke4i+q9WKSRVVUrqXmznoYdQYaljSM7L48ZXX0HkiRJkiRJUh85uYO/j7HY+hJuufFx1oXzueOBG5k5qsPCSBXzb72Xks0BZnzjfu4oSvUhoiTpFBen6eUHuH5eFUy/ll98p4j0Dje32OYK7r/pZyyOjuOah+5hzqS+qfqLLHuUW+4upSmtmPvuv4rsjsNHHxT83cM1Z/v/Q5IkSZIkSTq5Je5Qn6e44BlTKJgM62oq+OXDacSKp5Byeozt79RR/ocFLN4MjJhF0bmGfpKkRBBg2Dl5ZIeqqFz+ex76jwBX5qUxqB8Qi7Bq0e9ZHIVQbhEzxxxj6Lc3Sm15Gas2rKZ0URVNBMi+tPDA8N+SJEmSJEnSqcrg72SVNI6L/+UqVt39OJXLFnD/sk7L0/KZ+82rDq4ElCTpFBYcPYuvfGU1a+dVULvw19x58CS6hM+7im9fP+ugSsCjsjfK2xULeGx5HICUT1/L1y/yD2kkSZIkSZJ06nOoz5NcLFJP5bIq1m5oZkskxqDRPcxRKElSAohurKJi+Vuse6eZ7a1BUsZnkJ01hexJyX0UzsWJrF/NG2siDBozheyzu2l3/1zD0RCT8/PIDPfN8KKSJEmSJEnS8WLwJ0mSJEmSJEmSJCWAfie6A5IkSZIkSZIkSZKOncGfJEmSJEmSJEmSlAAM/iRJkiRJkiRJkqQEYPAnSZIkSZIkSZIkJQCDP0mSJEmSJEmSJCkBGPxJkiRJkiRJkiRJCcDgT5IkSZIkSZIkSUoAA050B3pj9+7d/O1vf+O9994jFoud6O5Ikj4mAoEAn/jEJxg6dCgDBw78SPftvU+SdCKcyHufJEmSJOnYnbZr13v7On6wb9++Q14PHhz6aHvVQTQaZcuWLQSDQYYMGcKQIUNOWF8kSR8vO3bsYOfOnbz//vuMGjWKUOijuR9675MknSgn6t4nSZIkSeobJ3Xwt3v3bjZv3kwwGCQtLe2E9EGSpE2bNhGLxRg9evRxr37w3idJOhl8lPc+SZIkSVLfOann+GtpaeH000/3wack6YRKS0sjGAzyt7/97bjvy3ufJOlk8FHe+yRJkiRJfeekDv7ee+89Bg8efKK7IUkSQ4YM4b333jvu+9m9e7f3PknSSeGjuvdJkiRJkvrOSR38xeNx5zWSJJ0UhgwZQiwWO+77icVi3vskSSeFj+reJ0mSJEnqOyd18CdJkiRJkiRJkiSpdwz+JEmSJEmSJEmSpARg8CdJkiRJkiRJkiQlAIM/SZIkSZIkSZIkKQEY/EmSJEmSJEmSJEkJwOBPkiRJkiRJkiRJSgAGf5IkSZIkSZIkSVICMPiTJEmSJEmSJEmSEoDBnyRJkiRJkiRJkpQADP4kSZIkSZIkSZKkBGDwJ0mSJEmSJEmSJCUAgz9J0klv27ZtLFy48Ki337hxI6WlpX3YI0mSjh/ve5IkSZKko2XwJ0k66S1ZsoQ//OEPPProo+zbt++Itq2vr+f73/8+//Vf/8X7779/nHooSVLf8b4nSZIkSTpaA050ByRJOpzi4mJaW1t56qmnaG1tZe7cuZx22mmH3W79+vXcddddDB06lLvvvpvTTz/9I+itJEnHxvueJEmSJOloGfxJkk4JX/ziF0lKSuLxxx8HOOxD0DVr1nD33XczcuRI7rrrLgYPHvxRdVWSpGPmfU+SJEmSdDQM/iRJp4zi4mICgQC//e1v2bNnD9/4xjfo1+/QUatra2v54Q9/yOjRo/n+979PKBQ6Ab2VJOnYeN+TJEmSJB0pgz9J0inl4osvJhAI8PDDDxOPx7nlllsOegj6l7/8hfvuu4/09HS+973vMXDgwBPYW0mSjo33PUmSJEnSkTj0z0UlSTrJXXjhhVx//fVUVlby4IMPsnfvXgCqqqr40Y9+xNixY7nrrrt8+ClJSgje9yRJkiRJvdX/O9/5X98/3Eqnnx78KPpyiK1btzJixIgTsm9J0slt/PjxjBw5kkWLFtHQ0MAHH3zA/2Xv/uOiPu987783ZL7R/RLDUDtgAM0IoiBHxAjcruOmcNpDTrvsIyune+s5NT56Ytquab3Nj03iHZNsrbsm5oc+ktYmJ9quSc6RbYt1y715hFNvWI/D5gZMEA8FRYeJAnGctQylTGK+s7T3H4MKIz9mUNRMX8/HI4/IzHeu7/W9rut7XfO4PnNd3x07dig3N1dPPfWUbrvttmt+zusxLjH2AQBGcyPGPYlxCQAAAAA+a9jqEwDwmfWFL3xBt956q1599VU1NjaqoKBAjz32mGw2243OGgAA1xzjHgAAAABgIgT+AACfaS6XS4ZhqK6uTo899pgSEhJudJYAAJgyjHsAAAAAgPEQ+AMAfOYVFRWpqKjoRmcDAIDrgnEPAAAAADCWW250BgAAAAAAAAAAAABcPQJ/AAAAAAAAAAAAQBwg8AcAAAAAAAAAAADEAQJ/AAAAAAAAAAAAQBwg8AcAAAAAAAAAAADEAQJ/AAAAAAAAAAAAQBwg8AcAAAAAAAAAAADEAQJ/AAAAAAAAAAAAQBwg8AcAAAAAAAAAAADEAQJ/AAAAAAAAAAAAQBwg8AcAAAAAAAAAAADEAQJ/AAAAAAAAAAAAQBwg8AcAAAAAAAAAAADEAQJ/AAAAAAAAAAAAQBwg8AcAAAAAAAAAAADEAQJ/AAAAAAAAAAAAQBwg8AcAAAAAAAAAAADEAQJ/AAAAAAAAAAAAQBy49UZnYDzTp0/X8ePHb3Q2AACQFB6Xrsc5GPsAADeL6zH2AQAAAACunT8aGPj498Nf+P3vf3/Fv2+/3by+uQIAAAAAAAAAAAAQE7b6BA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tx6ozMwLqtP7e4GtQWsiY9NMJXlWqH8mbapz9eUCMl35LDqu0NKXeTS8rnmjc7QdRXobFbbR5YS78pTfvpnU97oWgAAIABJREFU9NovttegqVxXsXLsn822GDzbobaObvUO2jU7J1s5sz6j9TGawaC6ftWqM0FDsxcWKGPGNUjzgl/tx7zqvcWh3EVOmf5m1R3plpWyRKXL0hRd6YXkO3ZY9Z0hJS90qWTeDSjzwaH2229T1rIp7ktH3Csu5din7lQ35HzX1dSOHbH2zcHTDapt9stIX6KSpWkyxjt4MCRfZ6s8pwOyzHRlLcyO/p6MuO/sv4v4e9wTX8nqnsx9i0mz+tTibtCpi/fk9Kurv5tZXI+pAAAAAADgpnRzB/5CAbUc2KO9ndEc7FBFdnGMk9U3aLI96FX9oVb5EtK1/J4CpU5TOCDxXqV21/Qpf32eCuea40+YXgvXaqL/atMZDOpM7R5tPeBXzrodei79Olz7VAj51Xhgjyo707RqXsFnMvAXPLlfTz9cqfahv1Pve0bf/3qezIQbmq1rJ+RX/Y9f0t6TDq3a/rzW5l79PW+db9W+515Tk1mqLa98S1kfHtYbu90KFdlVWJQWXdkNWjrXuF+7D/iVsy5Py+fdgHvgYn970qFVmbH2peMYrb8L+dVYtUeVp51au+A6BMmv9/mup6kcO2Lum0P67cla7d7dLFupQ0UFaTLGbP8hdR18Ud9+tVnhn/aYKntqhzYuS4oqa5H3XX5w5N+FY2Z09HE/OJn7FpMX8qvpJ3tU1R2+JzOnR1t/ny1xP6YCAAAAAICb0s0d+Bsm456VKp1raszp2gRTWY4YZ4pu0GS7FfCqZvdbajJLNbtoaCL8RggF1FK9R3uPO1RxNRP91yod3FiDfWp7993wBOWMPJV/uUAZ2XbZmKDEVbhp+jvcXIJe1f4iHPQz5rm08k/mKyvlOowdN0OQHX8YGFMBAAAAAMANctMH/j6VJCUp9557taooupUAkzI4dUkDnwmhgDyn+yQ5VP7Io1q/lO3IJsO8a4UeXOeUleLU7dFO8CYYSilaqXUzQ0pemHRjAhE2u/Lve0Dr+m2x/4gCiJHV3y3POUkzirXxyQ0qSbkBmRg27k/qvgXGw5gKAAAAAABukJs+8Ber4Lke+fotGTPTlZIQUNeHXp05G5Rl2jX7rmzlDD2jyAr0qOucX2fOhzcZC5zzqv24pcQ7HMoc/vyVC33q+tCrU90BGUnpysx2KnXG5VUJVr9fXeeCMmY4lJFihp/l4vFLKXnKnxcxgT8YlO+0X+e6etRrSbrFrzMnO5RsN5V858gJoVC/f8y8R7L6/eryeHXq1yElpzuVdVea7OOuqgkpeLZbZ3xe+X4jSUH1fuhVu81U4sx0ZYzYBi+kwMlWHT0dkPE5pzIz04ddf5TpXOhT14fdOvORX70hKdnuUOrc+cqMeUvQkALd3eq1DCVnOGT8xq9Tp73yBSwZdoey5s0fkffhbSEjcmu/C33q6grIMkxlpDuk4LB6tEu+bq88H/plTXdo9lynMlPMS2Xt6fDqzK+DMuzpyprnvDLti6w+dR0/oVNngzJmzdfiBWkyx4qnDIYU6PbqlKdbvdMdyprrVEbKsJUoF6990FByeprsGkq731RWQZ4yJpxPnKAeu7t1xtehM+cvZt2r9pOm7Hc6lTpK2qO2+6FnGGUtzFPmOCt3YmmvVqBHHo9XZ/o0+rFjlUs0ZR5pojqIkjEjTVkLk6TEJFlnvfINSIY9XRmjtfdh7XDGzPlaPN2SMdOIua1fKq/+Hnk6uuXrC8q6xa7UTKeyZpmy/N3q/UQyx6hPSVKCqdTMbBmfGEpOtIXb7+lw3lJn2WX5w2Xju2AoeVaacrOd4/cz4/V3nxt+nKXgueiuL3yNsfZ3kfmK7Xzj3zuKqKsr82L196jrnCUlRowt/X61D/UlMu2aneFU5pzRg76xXHMsY8eE1zaRoF/tv+rQmX6bkuc4lT83iocnDgblO92jcx965bsgabo00NUhTzBJyTOk3kDwyrKSws8D7O5WcKicJxNCGXfcH3bf2hTRx12LMWGy/YvVp67ugKwEuzLSk6RgjzzHvfLd4lRRwdCWpNGmPRiSr/OEus71qbffUqIj/J0mOSGgcx8FZU0Pn+PS56IYu6P7DhRS4PQJtZ30y5qRrqwFTmUMy9ZEK+Cibv9Wn7pOeXXqI7+sW5KUfGe6cueOMgZEe9y4ru2Yekks35cu9MnT4ZXvfEC9IUOpc5zKusshc8CvroB15bhzjcY4AAAAAABw84uvwN9gn9p+8l09U9MnMz1N6u5RcMQBpgrXPqqHV87XwKEf6tu7Oy6943vnFT35jmTes0FvPOKSPdihql2vaLfbH3ESm/JXbdITf5knuyH1NlfqiRfcuv2La/RnCbXaXdMjSTKKvqXXnypV6vAJrf4OVT67TTWBob8vtGr3ls2SnFr70mPKHHr51C9e1NpdY+U9T/ahNIOdtXpj5x7VdIZGZjHBqfK/flTrXI7RJ3QGA2p8Y7O2N178XFB1u7aoTlL++h3a8uU0GRf8qv+H17Tjp60R+ZA0q1jrHn5AFfOtCdMJHqvWjufeUlN/ZCKm8tc+qqdX5kU/gXvBq19s36zK0zalzjHlO9038n0jWxVPbtD9RQ4Zw9rCpWsadqj10WHtePgttaeX67nta5QyVI+huQXKCTar5dzIpDPv26DVdxzWjr3NEeWRpvKnNmn9Msew14LqOvSWHnm2Vu0RhWfMLdXGRx9QyZyhyTirT00/+aF2VDYrMPJQ2Zet0dPfKVfOjKFrf2mzKruztWpdnjxv7x8qU4cqtj+vdWM9qy6aesyy5N69WTuPXKxHv2p2blGNklT2zHZtHGWl7cV2byxbqbIEtyoj7xN7nlZ951taXXS5DUbfXkPyNVZp5679ajl/5SXZl67Uw39VocIU2+VyOe1U+Vezdaq6ZuIyjxRtHUQpcKxSTzznVqjoIT2Vd0jP/qhVRsED+v5TZcoYMVkdUtcvX9E3Xm+V+aff1EN3/Fzbq4eepfalYPRt/WKZHXpTz7xQo67IDKVkK/OTDnn6k1T+NzvGXnVyoVs1Lz1x6fmHq80G7Xhsj9oHk5Qxs09dkXUxp1SPb3pAJeljlOt4/d3frR16sVs1rz6svRNe31X0dyNEf76o7p3cpGH9klNrd2zVqnkjfzjR2/imHtnZLPOLj+oH3ymWPdSj+rd/qB0HOq5I1+56QN/7Tpkyzcldc7RjR9TXNgbrbIPefPU1VR2L+HR6scoX9MmSxt6Wu79Db27eprqLY0KgQbv+pkGaVqBv/Odb9fc/apLtnkf1xiPFl/MrScET+n+2bVFVt1PrXtmq8pijFSGdG2fcf7H4Az2x3a1Q0Qa9/pRLulZjwlX2L9bZBv3gsT1qSS/T+hV92r+3QT5JmlGqLTtXSf8zyrT7O1T18jbtPhJZ4zZl5jrkaeuRFj2g//Y3ZcowpEA0Y3fCBN+BNjrV8qNXtOtgz9BzHIelUeaScUXjGynq9j8YlKfuLe3YVSuPFZFIeqke3zzUT0V73HimaEyVoi/zi2Xzg799TXUR7VJGmnLS/WrvDClz1Va9/LVsGdd4jAMAAAAAADe/+Ar8DRPs7pHmFGvVV1zKdUi+/12rfVXNatr7kn5g/1utnTlfywukMx0d6gpKsjuVk5Gk1LuSZAz2qenti0G/NJV8rVwlWXZZv/aq/t0q1VVu0dOhZ/S9+/Munc938C3tHvq3MTO88uG2yEwZpjLuLlDOaa/aT/ZJsiljwXwlz0hTyrCAwPh5f16Pf9Eho79DP9v5mmo6Jc0s0KrVpcr9nNR7ulU1VTWqfm6LrCef0fpRJ8MNJWcvUf6AX2favApIMudkKyvZrpyZpgyrT/VvbNHWGr/MBaVa+6UCZTpMWYEetburVdXYoN3bTaX+3arx0znfrF0vhyexMpaVq9yVp9QEv9qOHFb1wQ617N2jffO3at3CWGs3JN/pPqUWlWvlPXlKnR6Qp7Zae90dqnruFdlffFYVc2JNM8zqbFbLpTo35Wus1u53OuQ58Iq2KhxEWldRrNkJfrUdqlblez2q/lG1Chc8oMJLBd2n+upaGXNdWnvvEmXOMsNt5xeVquus1fZXHUr97krlmCH53Hv0fGWzgrIps2yVKoqdSvykR23vvatK91t6MhjSy0+tvBQUltWhyl0XJ65NpebmKWOsZQqx1GPWEuV/3K1TbeGggX1utmYnpytzgtU/gff2q1I25Xx5jcoL0pVsC+rM0cPad6BZlVtekv7uGa1dZEoxtFd1H9aul/arJRh+tmd50XzNniH1nj2hpnerVXdkv7a+7tD3Hy+9vGpk0KvqSu/EZX7FypIY6iDmJUYJmnW3S4X/o1VNxw6r8aNSZcwdVp4XutV4uFVSklzLc5Tc/vNR0oiirc+1KXisSluHgn4ZrpWqcM1XqhHUqeZ3ta+6Q55Ysz5Cn7rOm8r/8kqVFaQr8ZNu1R+oVE1nrbZvT1Ly1lXKH23SeLz+brp0Jobri6X9jB8PivJ80d47z39LyxNjKcuQPL/co+0HOqTcMq3/yhKlmpZ6TzWr5ue1anfv0Q/mZeu5Cmf0ffyyy1cc1dgRy7XNHOUSAq16c+tLqjot2YvKtbo0T7OnWfJ5m1X9dq2quycoggRTmUsL5PvQq/bOPkmmMnKdSv38fCXZvLEUZsxs44z7Y/V0VzUm2K9h/9JZo12dQ/+e5lBOQao+fX+PdkaTts2vutdfDAf9zGyVr75XhXNMWf5WVe+tVktbz8hznW/W3mjG7kWXM33Fd6C7puvMP76mnQd7JMOpsv9SruVzk6T+HrXUVamqpmb8643hng+dqNaOnbXy2AtUsW6F8meZGjh7Qk3/VK2607Xa+aNs5TxZqttPRXdc6lidyFSOqbGU+flm7d0WDvoZ80p1/1cKNPtzhnpP1Grv2w1q7xye8FSOcQAAAAAA4GZ10wf+wsGzPtW98aJ8B8aYjUmwKXlxhR4qH7bqalaZntv6gPIv7jy2dIly7dv07d2tavqX41r35BptXhZUy4+f0JMH/Mq5b4OeqwivCrNO16iqJhz0q/jes1pXcPHX2QVavixbyY9vUdWBStXe86yWD8/HLJc2PvqAyhaMMXtiZqti4yaVd9dq64bX1GSu0INPfUuFdkmDfWqKKu+t6v3TUulItao7JaWUavPfPaDlF7dWXFqskkUOPfnwW6rZV6OyRWuu/CV3QpLyVz2q/Pu8qtz8hPYed+jehzZdWjUWbKvU3hq/NKdcTz+zZtikfp6WuwqU8fIT2umu1b7/VarnVz2q58ZIJ+A+LPd5Sblr9PSj5ZdWOxW6XFp8x2Y9WdWjxmM9Wr0wbfTyGoe9dIO2fdt1aYKucHGe7HpCO90dqm/uVvmcKLacG1WSyp56VhuXDdX5onQZ5x/XzsaQNLNUjz9zeTK8cFGaQl1bVNXdrJauoAozhyUzq0ybv/tAuG4lSQVaXpSt5E1bVHW8WtXNpcop8KvmQIOCkvK/vlVP3+cc+jV/ngpdxcqa9ri2HqzSvvdcenzZ8DzalP/Vx7Tx/yxQ6jhbHAZPvRt9PX7tURUGO7T70c2q6nbqz7/zbMTKpbHlfP1Zfe++7EsrEfKXFmtxxov69qvN2n+gQaULSmWLtr0uXCnrn/arKSjZyx7V8+uHrfopKFBJ0XwZT2xTTeN+Vbcu0fqcGMt8aWQheaOvgy9Gs6JsJJsjTyVLTTW5O1T/frfK5zovpWF1NauuTVJKsZbPv0NqHz2NCdt6uil3dY08kjLKN+n5dQWXyiy/qFiL79ymR15vVeQClxiuQoXrt2rzpVWzBSpclC49sU01nW41fViu/EWj9Hnj9XfBDu2N9vrmOtV7Nf1drOU516lQtPdOXakWl8dQlBf8anuvVZaSVL56lcoLzEvXkT/L0rdfcKv9vVZ1fcUpM+p7ZlgGohg7bo/l2r4a2TeH1OXer+rTkunaoJcfuVyO+UuXKN9h6ZEX3FesKhphRrYqHtmk8s5qPbnhLbXPKtVDm8P58NW+FENhxsqmVNfY437AXTvG565iTDB6rm3/kuBU+SMbtNaVJvNCh/Zu+h9Rpf3QnbXad6hPmlag9dsfU/ml1c8FynXY9PTT+0f8OCBwPMqxe1H2yPwN+w5knXVr+0avJKdWbX1Gay+tSs9T4VKnEp/drL3Hx75UX9T3/ErpgwZ5JGV+ZZXu//JQH1tQoOUL7ep9eI9ajjWo5ddLNDuq41YoddboY99UjqnRl7lTPneVqs9KWrBKz313pXIuFm1BtrJsQT3y42H9/RSPcQAAAAAA4OZ0y43OQLSssx1qOdY6+n/NzWo8HRgxsZ1aXKysERPANqVmO5UqyTrvVyBi56jLQjp3/AO1D0qmq0J/tjBiS6YZ87Xc5ZQGw5PEl5Nxau14Qb8YTJj3C33yHA1vM5V/X3l4y8NhjDlLVLJI0ukPVP/hBHtpRRoMqu2f3eqSlH9v6ZWT6IZDRV90yS7J09AafkbTqEL6NMGuxUsLVPaFPCWPCFAZSpwenl4a6A/KGowti5KpxcvyRv4q37Ard154ktp3rk+hmNMcMqdUZYuG1bmRpNkZ4YCyfXGxcofHE6c5lJFqkxRUb3Bkg8r8D6WXJ98vmjFfJaXZkoI6esQrf3ermjolpZSpotR5KXAmSUpI0mJXsewKhSfshzVue+lfaePq8YN+164eJ2B3qcKVPTLvsinj7lItt0vWUbeOnv3X6NvriXY1HQkH3cv+fd7Irf4kaWa2ykqckvxqOtqt4LB6jqbMAxHtwvpocnUQNcOhxfcUyy6p/XCDPJdux5A874cnoVOXFSt3zGBVFG29v0ftx4OSslX2pcgysymzqEzLr2Ybt2l5Wr4oYkJ4Rppy5oTbvi8QYx8zQhTXZ13L/i6a88V473waw+XeYpMxzSapT02HGsKrzoYkLyjWva4CFc4xpFiu+fTHl16feOy4yn7hgl+Nh8OBy9LSiHKUTanF5arIjaE8PguuYky4tv2LTYXf3KB194Sf6xd92i36sL1VXZLsrlK5IraytC8sVcU9w7+3THbsHvkdKOj5QEeDkha5VDo34nuRma2yilKN+fOcwVju+ZCM6eH0Pf9Sq6azl8diIyVPJWUFKixwyBg0ojxurDxN5ZgaQ5l/EtCpY15JNhXe64pYpWcqs3SlymaF/7IkBad6jAMAAAAAADelm37FX5hNhV9/TKsXjhFUS7DJSHTInnB5IseeYpctImhgm5YUfp6cFRo72DRoqbcr/DwaW+8J/XN1IGILsJACneHZ2jOn/fo4eejlXJeW33Vt9kmaMO+fBtQ1NGM84Dms6qqI8/4uKM9vJMmvM2eDshaZ0f+KO+SXp9MvyaGszKRRP2emzVfWtBo1neuWb0DKHHWrO5tSl63R5mWS1e9X1xG32k555fF0yxfwq/340NZikwrQJSnFfuUv5213DF2nZU16dZPxeYdGJm1ItnApJNpNGSMmzSTj4rHW8DMmKTdrtF/O25SckS67OhT4qFv/+lF3+FlNll8tB6t1JiIMHzofbodWV4/OfZp+Ke0iV+SE+ygmU4/TJ0hzNLOcmn3HKK8npitzllTX1i1P91kFo2yvH37YI/1akn2+cmeNdj+ZSs12yi6vek/79dvBy+USTZkPhEYG8oPnYqiDC5q43EdhX1AsV0qtqjsb1Hi6XDm5phT0qvFfvJLS9IU/iZiMHWHith78bZ98QUkzHEodbRu5RLtSZkq64rlRUUq0K9mMSDfBUOIMU1JQVig8wTy5lSJR3Muha9nfRXO+WO+dvFGOGIPhUNGXVsjeWCvfwdf0DXeNSspdyl+4RK6CYq17sjh83AWvmqK+5o91cbfkiceO2PuFEd37QLc83ZKMdGXcOcr9OS1duUucUtvUbtl5PV3NmHBN+xdziUruHvbMy2jTPtOlk/bwMy2T0xxX9jWGXTkF2TIONQ+Nm5Mcu0d8Bwqp92x4i8vUOU4lj9It2efmKdesVf1osfp/i+Wet5RSXKrlP+lQfWeNtj7oVk5ZmUoW5qnwT/JU9s1NKhv6mKXojhvVlI6pMZR5KCjf+ZAkh2Y7RunrZqQrf2GSqs+G6/zj6zDGAQAAAACAm89NH/gLL6YwlZzhVM6CpPEPHuy79E9jjIn0iec0QrI+CU9/BdtqtLdtnCMHgpcCTEayXYnR7Yw4oQnzPhjSwNCJPQf3j/P8rpAGBsZc2ji6wZAGPpEkU4m20UvLmGZToiHJCmogNE76Vp9a/vGHen5v8/hbv8XM0G0JVz87NWpwcJqh2xIijwofadymMZ8DNZIpc4wJP2NGkhIlBS78VsGPQ+EVo4FmVe1tHju54PCVFabsEzx3T9Lk6nESgT8j0ZRttOzYbEpOtEkKyQp+En17/e1v9UeWpM+ZY98H00zdJinwaVCh3198NZoyD8r63cjzfXphMnUQoxnZWu5KU3VVj+obvPpP8/PCK1U6Jc1bIdeccABtjNxH0datcN6mm+H6jJRgKnG81aHjpBv+vG3Murh6UVzfNe3vojxfLPfOv/3bBOccyV60Rs//takf7K5WS8Crup96VffTt7RTNmW6KrR6dZmWz4zlmi+fP6qxI8Z+YXjgzwoN5ctmKnna6P1QOCAcRyY9Jvzbte1fpptKnH7xbDH0XR8PKPRpOL+Joz4P1qbbZthlatiYOImxe+R3IEvWx+HUzDvMK4LR4etJUnKipKCuXKEf4z1vpJfq4a1S4q49qjkZVHvNfrXX7JdelswFpVq9aqXKlzqiP260U031mBp1mYeGgq7mpZWAIyTYlGw3JfXJ0L/pd9djjAMAAAAAADedmz7wd/3ZZAxNpqSWfUsbv5Q+RrAwvMrQ8LRez8yFJQxNLsnU8vWPqmLu2M8+TJwZ4zNbEmxKnC5JQfWGZ3ivOMS6MDQpZ5hKHDXqE/58+0+26clKrySHlq9apfIV2cqa5ZBphNT1zjZ9Y9cNKLshoQt9Y4Zarl5QwU9Gf8fq79OAJE27XbY/Pi+bJGteuTY/WKzkMTbeNYwkpd7ep3Fi0Fe6ZvU4PmsgqFBIUuTEbiik3oGQJFOGOT3q9npb6JT+vkZSMHBp4vfKfAf1qSTjj03Z/ujiq9GUuRmxubFNt02zRV8Hk90uM8FU1rIVyqyqlOdfGnSqPF36lwZ1Scq5p0AZpia58nXILWZ4wn2gT72fSIrM52BQA1PX2KfeVPZ3Y6UTy71z6/jDaPA34R+IXAqHJZjKuGeNnnOtlO+0V54Pe9R18gPVvtMsj7tSWz0BPfe90uiv2Z4o374puraIfsGw2ZSYIOnC0PbGM0f5fP8UNbbB0GesHd86hf1LDH3XrYbO13VIkgZ6Ry/AT/uDw8bDazF2GzJuC7fZYG946+0rgtJWcCiQpisDg5O45415pdq4Y4UePNutUx96dcbTofq6WrUcr9Xuv/Eq9OIzWrXAlBnlcaOea8rG1BjKPMGm26ZLUkC9vxklH4MhDQzdg5Zu1S3XY4wDAAAAAAA3HQJ/kRIMJac4JPklw6GseZHPLwupq3qbvvF6q8zSR/W3BTcgj7falZJiSiclY0b6lSshLb/qXn5C292WCr+zXZvL0qKfDLc5lDnXIR336+ixHgULshU5BRbsOaFTFyRlz9fsUbf5lBTsUWOjV1KSyp/ZqvVFI/M41gTktWOThlb2WKMEkH77r379dsrO3ae2U35ZBc6Icg+pt6tbAUnm5+1ypISULCkoU6lzsiOe1SMF2yr18OP71TWrXM99rzi2LEymHicTfOr26tRvQsqIXP0z0C3PWUlGujLTZykx2vb6jfW6606pqbNVTZ19Wj4zcpVvUL4OrwKSMrPSdfulAo6uzCO3nDNmpkdfBy+tUf4kJ0bNu4pVklspT1uD6t53Su/1SEaeSgrG+mFB9Gz2dGWmSE2nT6jppF8lKY4R71sBr9rPXuVJbiTbFPZ3o54v9nvnVIIkWfo0FDERP2ip95z/0p8fn6jUE4/vV9fclXp52yrlzM1T6tw8qbRMK7/i1s7Nr6jubLOazv9HZUZ7zQ89rf8Y7bXdGvu19Q5/c7pdyTMlnfaqxRNQ+ZyRbU1WQKc8fk1aQrj0Qp8E9emgRvygwOr3yzfZ7WpvkKnsX2JJ+/H7nDLkl+doq7r+IuLYwaC6PN7Lq/2u0dhtzgxvh+k7fkJnLhQoJzJ/fq9OjVWfsXzHefDrSvr5f9Mv+/O0fscmlc9xKn+WU/nLSlX+F2WqfmmLdjV61fjBYX303I8mPu5Xfq1cEDmOaGrH1FjK3GZX5pwk6Xifjh71KliQN/I76oWAPJ3h3S8MSX98ncY4AAAAAABwcxnjt79/eKzfXZz2sillYYFyJPnec6stYs8l62yDqqpaJSXJ5ZqvOyZTggkKl/ygNbmtlRJM5SzNlqGgGg99IF9EYCtwrEb73MHwM4EWRbkC5uJucQmmsooKZJfU9U6Vajsjts6z/Go86FZAUv6yPKVEbiF4MZ1BS6FPJMmQEREUss5+oJqDU/wMqARDycnhGS5fZ7d6h5fRhR41HfxgClf8SZ7/WauWyP26+k+orrZDkk25C536fHq2itIlnTwstyciNxd6VPuzGnVJynAVK+v2GDNwtfUYrX63qn55QsER7TikrvdrVR+QjMUuLZ6VFH17LVyoZUVOSX2q+Vmt2iMnhs93qKYu/Gy8wiVpIyZeoynzyOdbmXfGUAdXMyE6zaGiLxTIUJ9qXn1NNefCZVM46xrsDzwtTYsLHJL6VPd2terPDatry6+mX1SrZbIPvbwWbsb+boLzxXTvJJpKvsMmyS/Ph30jthC2/M2qcV/egtqWlK7ZpqTuDp06NzJdY6ZTmQ5JsmSF/jj6a/53n4v+FzxX2y9Mcyh/QZKkoOrfdV9xfwZ+VaOq9ybfs94+I0m3S7K6vDo3PJnBoDyHa9VyjbcivDzuT42p7F9iSXtxfoHyDUnHq7T3lx0j+uvgyVpV/XJYsPaajN02Jc/NU2aJ6mj9AAAgAElEQVSCpM5a1Rzxj9xa+0KP3D8P529Usdzz+fM0705JVjgYPeJQ06GsOeEgmvVHds2N5rgR20GPzNOUjamxlHlCkrIK8mRK6qqu1M+O9Q07OqQu93797OSwS4u1DQY6VLN3j3a9Xqnqtj4BAAAAAIDPppt+xd9tkqQ+tR16V5Vd5tjP00kwNbvg38WWeIKhxDvCoQPPP1Vq92CeMucuUcndK7T6vlo9c6BWz7+cpIe+ukSptwXl6/hA1T+pUXu/ZCwqV/nCJOlI7Ndk2IaexdXfoH1vVso3L125y/JiSMGm1KIKrc5t1d739mjrbmltaboSPwno1NFa7asKPyMm894yFTnGCSzcYsqeGJ6wfvftt2QrdiqrwKXleeV6sLRB22ubtWvTNp37Wqny5ziUeKFbjb/cr8r3gtKClVp9z9DKmtHSyZuvzExTOutX1QsvSX9ZpvwUydfRoJoDbnkuhLMQaHxXVbMHlXnNny1jU+r8PKXKK1/ta9p1Z0gVix3Sea+aDlapqjnGZx/G6myNtj4b0v0VLuV+Xur9qEP1v6hU3WlJ6aUqX5YmY4ZDf7a6VLUv1Kry5Vd027py5c+UBj7qUH11lWpOhqQZxar4906Zij1Qao+1HifJU7lNT/Tfr7UupwzLrzNHD2vfgWZZcmrVfcXKMGxS1O01SbZ7V6n8vW2qbqvUk8/6dX95sbJSTVm+VtUdqFLdOSmj/H79eZYpDa/GaMo8shxnzI+hDq6GTSkFK1RoNqs+KEmmCu/JU+rVP6oyPEn+lVUqe+8V1XTXaOuGVuVk2mUkSJbvhNrPTnFbn8Co/d0Sx4Sfu+wa9XcxiOneMULKXeSUmjvU9KMf6k1jlZbfGW5DNf9QqfphwTHbzDyVLEtS/cFW7Xppj7S2NDzZ/jtLvg+qta9Nkj1P+RlJSs2M/ppj2QY4tn4hIlCQkKTce8uVf+gttbRV6umtAa398yXKSrap1+PWvh/Xjh3MiYJ5Z55y7DXyna3Rzt0OrSubr2TLr1Pvv6vd1dfoxyJjjPtTsnh/KvuXGNK2z0rT6tVutextVdPuzfr2oTylJEr6NKhTbd6RtTzNEf3YfZdNxX88evaMOSu0uqxGz7zjV80LW2SdXamS3HQlWn41vvOmKhvHCxDHcM9n3Kne0gIZx5pVv+sVvRmq0PI54dIc6G7QvuoeSWkqzJ+vuz8fxXELx/7xwJSNqTGW+Z/dU6G1y5q1670OVT79uJpy05V4m6SBbrWcjAjWxdgGrWC36qtr1HTBpsK7VqgsN+nqf0wBAAAAAACuu5s+8HdR16H92ntovCNMlTz+XZXElKpNGUWlKvzZHjWdb1b1280y77Gr6G6XCu/fpM16SVsP7Nf2Y/tHfsxerPXfvFeZpuS7lFIM7PNVUpqmugM98tTul6fWqbXZ85UZSxozsrVq0ybphW3a+85reuadkW8bBav0UEXeFSucRh5kV35JsexH3Aq01aqyTcqfnqfCuWkqWf+sNO1FbX+nVVWvt6pq2MfMpWv0vf+rXDkzxkln/Q49UbFKyz17VH82Io2ZxVr7Lafa3qhUU6BZVf/LqQ3ZsVx8dMyFZbq/tEHba/1qevsVNb19+b2MpQUKHWm+VH/X+MzKzE2Sp61Wu1+oHflWiksbN92vQrsk2ZR6zwN6PiQ9s7NWe59rjkjHobJvrlFJuk2TWp44zRFbPU6G3anMQa887+wZ2QYTnCp/8lGtXjQ0nR1Le51ZoHXPbJL50ouqbKvV7peHl6FNOV/dpMdXF8huaFjgz6aMeQ6dOzlBmV+IvIAY6uAqGY6LQZ8+yV6gkoWxBL8mSHuWSxt3pCn/5/u1750GtR/rCb9hz1PFd1zSP72mqk5Dxo2YwR2tv/u7tbGlcS36u1jEdO/YlFlSofJ/3qbq0x2q2rll2LEO5ReZam8cClolJKlw9QMqP/mSqk/XateWiLYqh0q+XqHCmZIU7TXHuConlmsb5QcZ5rx7tfHxPm19rlqethrtaqsZ9m6ScnINtbdNcrvPlCWq+MsCNb7eLN+ht7R12JhvzCtQfqBZLecnl/Rlo4/7L8a4m3K055q6/iWWtMP95utZtarcV6WattZLY19G6Ro9OKdDb/y4QSHDJpvhUFG0Y/eh+Vp078XcREhIUuHaR7W+f5t2uf2qe/s11Q1720jPVkagQ5GL0C6J4Z43XfdrfXOPdh7qUNWr20a05/BzAjfoP+UmyZwbzXHjhGCnakyNscxLvrRS5X+9Q1l1Vdr3s1o1tV185qJDy1d9S/mB/dpV45duC9f99RrjAAAAAADAzeOPBgY+/v3wF37/+99f8e/bb7+6tS6TZvWp3d2gtkAU23ElmJq99P9Qhu//U313SKmLXFo+NyLfgQ7VuU9oYLpTrj/NCwcOJFn9PWo/dkJnzgdl3LlEJUVDv9YeDMl34gM1HeuQ50O/LNOh2TkF+sKyPKUOJR3sblbtkW7pziUqK4rhV96DIfk6W9V+slu9g3bluopl9xyOOe+y+uQ5+oGO/qpD7ecsJc5MV+aiYpXenRb1JHjwbIeO/sor34BGnnv49XcFZDicylmYp8WLnJfPP1E6F/xqcbtV3+rVgBzKXFSs5X+SrdRpknW2Q03tfhkZczUn4ZxOfmQp8a485aeP0d4utoegqVyXSzn2iPOfblBts19G+hKVLL1ch13vv6vq2lb5LEPJc/JUuKJYhSlBNR36QL1GuDwN/1j1GFKgrUHujqASs4tVkjv82TshdTXWqvEjm2YvXaFCRzCcvwtJWuxaouRAq9yHP1B7d1BGSrjsihY5ZR9lC7Bgd6sam1vVfrJHvUpSxpz5KnIVKyfFNsq1FyvHHsMkXbT1aPWpxd2gU2OU73C+Q6/o2y+4JdcGfX99tgLNDao/5pVv0FRWdp7yC5YoZ7RtLGNprxf65DkWPtZzXkqem638RUuUP2/YCoRgh/Zu2qzKzjStevFZ/fl07/hlPhhU17FWnQoamr2oQJnDJmgnrIOxXPCrpdmrgQS7chdny/Q3q+5It6yUJSpdNnI70uDpZtU2d0spS1RaNPyaQ/IdO6z6zpCSF7pUMicUQ1t3KNjdrd5PDJl3pinVlKyAX+csUykzTRnBVu16eIuqz2dr3Y5nVTF3jOsZHGpj/TZlLVuhfKNbdYda1TvdqeV/Grk6MSTfkaH+qsB1aeXMmCL7u+I8qTXGe1mafH83mb7jYr6j7QMtv1oO1qjmSLcGDLtmL8jT8mXFmv27VrkbuqXhaVt98jQelvtXPeo6H5QxI0kpdzqVu7RYhZFlOeE1D6uLWMaOqK4tpEBnq9pG6Zut/h61N7fq6PET6uo3lDEvT0XLCjT7d165G7wjr3c0Aa/q3K0amO5UYUT7CnY2qPqf3Gr7taXEWU7l371Crrwk+RrcOto/VIfTR9539t9F/D3BYBw57i+/06/6YfetxhzbYxgThgVTJt2/9HtV726VzxjtPowy7aBfXR8FZU23KyM9SYYVlM8f1G12h+xmSJ6fbta393plL9ukH6wvkD1BUY7d2cqa3iP3eN+BBkPynWxVy69a1d7pl2Y4lXN3cbg+j7h1NDBGfcb8HSdcL7UNJ+Q51ydrWpIyMudr8dIC5c8yJ3HcOKZgTJWiL/Mce0jnApYMe7oyZtpkBfvU22/p9s85ZCb0qe6Fh7XdbWn5xh3a/MXLPzCJqg0OjWe9g1Jy5hLlX4vtqAEAAAAAwHV3cwf+ANyULgb+Qq4N+vu/doUnim+EEYG/rVq74A+wrxrsU/2rj2vrwT5lrn1eL3/VOWLyPdD4mh7aUqvArHI999Ia5V/NCk8AnzlWZ7Ue2fCWPHaXNr+4QctThr0ZaNaux7ep+qxNhd/Zrs1lV7f1M6ZaSL6DL+qbO5ulpQ/o+/93mTKGVZh11q3tG19RfdCptTu2atU8AncAAAAAAPwh+sxs9QkAGEVCknKLl8h+sFaet1/TbnOVSi6u+ur3qvqNWgUk5fwHV/h5cgD+oBh35qkkV/K0ufWD19Nllecp9TZLvR91qO4fKlV/VtLMFSpbTNDv5mdT8sJi5ZvNajrypnb8d5tWF6cr8RZJVkAtB95UfVAyi8q0fA5BPwAAAAAA/lAR+AMwaUwr3hzsd6/UQ+UntLXaq+pd21Q94l1T+V/doI3lTv0BrocEMM2pe//rGrVseUtNjZXa3hjxfrpL6x9dM3IlIG5axqwVevDBVp3a6VZ71Wt6ZuTDCmVftkZPfHPFiJWAAAAAAADgDwtbfQKI2aSfbXmtXc2zD+PNYFC+XzWr/phXXX6/Bm5xKCs7W/kFecqJ9tlVAOKWFfCqqbFZpz7061wg/PzE8Z7bi5tb8HSz3EdOyPORX70XDKXOzVb+ojzlz3OwchMAAAAAgD9wBP4AAAAAAAAAAACAOHDLjc4AAAAAAAAAAAAAgKtH4A8AAAAAAAAAAACIAwT+AAAAAAAAAAAAgDhA4A8AAAAAAAAAAACIAwT+AAAAAAAAAAAAgDhA4A8AAAAAAAAAAACIAwT+AAAAAAAAAAAAgDhA4A8AAAAAAAAAAACIAwT+AAAAAAAAAAAAgDhA4A8AAAAAAAAAAACIAwT+AAAAAAAAAAAAgDhA4A8AAAAAAAAAAACIAwT+AAAAAAAAAAAAgDhA4A8AAAAAAAAAAACIAwT+AAAAAAAAAAAAgDhA4A8AAAAAAAAAAACIAwT+AAAAAAAAAAAAgDhA4A8AAAAAAAAAAACIAwT+AAAAAAAAAAAAgDhA4A8AAAAAAAAAAACIAwT+AAAAAAAAAAAAgDhA4A8AAAAAAAAAAACIAwT+AAAAAAAAAAAAgDhw643OwLisPrW7G9QWsEa+nmAo0e5Q6p1pmp3hkH1aFEmd86rlaLNaOrrlC0rJs5zKWbREixemyW5EeV5JSpCMRLuSkxyanZGmjBRz0pcHAAAAAAAAAAAAXCs3d+AvFFDLgT3a2zneQTZlfvkBPfy1UmXOuPJdK9Chmr17tPugVyPDeG5V//QtaUaeKr65RqtdTpkJsZw3LOOL39ITD5Yqk/gfAAAAAAAAAAAAbqCbO/A3TMY9K1U615RNUuiTPvUGAvJ1daipzS/PO6/p2++3auMzf6WyObZLn7G63dr13VdUc1aS4VDhn7qUn+fU7CSp19uhlmMfqL65VVUvPKG2Dzfp6dUFV6z+G37esJAC57xqa/5A7WdD6jr4mp63O7Tja3mXA4cAAAAAAAAAAADAdfYZCfwlKfeee7WqKOmKd4LHa7Tjb/eo/pxbu348X7lPliljmqQLPap5/YfhoN+ClXruqVXKtw/74NJilX11jayzbu3c9IrqfvpDvXHXVm28x6HLsb+xz6vBoNp/ukWPvO1Vl7tZp/4iT/mjrDgEAAAAAAAAAAAArodbbnQGrpa5oEwPP7VKOQmSdaRa1a19kiRfQ5X2NockI1vrvlkxMug3jDHLpfvXlcquPtXtq1F7f5QnTjA1e3GBMiQpGNDAKI8DBAAAAAAAAAAAAK6Xz8iKv/GZ80pVUfKuth70q6nRq+DCNLXUNSgoKfWLFSqdaxv386mLSlU2p1aVpw+r7ni58hdGeeLfDf1/uqlEY9wjAXyGBU83q7a5W1aiU8tdeUqdNsaBF3rUdOgDnbHsynW5lDPGDw4AIHYh+ZoPq/50SMlzi7V8UZL46jE2q79HnuNenemXkufkKX/eeOUVUuB4g2qPeHXO75dvQEq0O5RyV7ZcriXKtI/+PdI616p6d6s8H/nlCwSlGQ6lpqYrf5lLhXNGPvz5eowjVrdbu/ce1sCCcj1032hb0Ifka2uVp1dKTk/RwIn3dWYg+vQT5xSrKNWvtg+DMmbOV/6CJBlWn9rdDWrrl1IXurR83tgPvQ4cd8t9PCAjfYlKlqbRfgEAAAAAmCJxEfhTgqnMPKeMg83ydXbL9xup3ROS5FDhsmzZJ3r2nulQ7oIk6XSf2jr8Ci4cP1AoScHTbu37UbW6JJkL5itlrAkcAJ95v/XUavfuBlmyqeWTrdpc7hx9wnKgW3V731Jdv1PrFhYrZ4zJYgCI2aClrsb92l3tV8ZXnSq6EYG/wYtBHpuylq1Q/sxJ9HGDfWr68Xf1zIEeZa59Xi9/dYz+9GoEWvXmpi2q6h76e8EqfX/rSmWO9l0t6FXNG69o58GeUZOqfN2hkm9u0ENfzr4cSBvsU3v1Hm3f3SDfKJ+penuPMsu+pYf/a6kyh+JgUz6ODAbV/v9Wqfq9oMq+lD76c6etgFp+8qJ2HpEKH1inpJ++pV9Gu9OFJPsXPyfHrH/U1re8Mksf1RvzimWE/Gqs2qPK05JmdWvLtgdUOHO0T4fU+7+rtWuvV2apQ0UFaTJ4NjYAAAAAAFPipg/8fRrVUTbd/jmHTEnWQJ+CvzXVG5Q0LU2ZqVFMJyWYSk61S+rTwPmgrMGLz/TrU90bL8p3YHgalnq7OtQVGPpzTpkeXl2saE4D4LMupKa9b6l64SZVTLCSODR4nbIEANdLKKCW6j3ae9yhisziSQX+Au9XadeB0YNs10ZIvvdrVN0tSQ4Vlpcq/65smaNtbj/Yp6YfvaSdB/2SpNSi8v+fvbuPi7pMFz/+EZxRGiSGECFAGlCUhxxRkSXGJTgWHjdaV7IflsbPIz2sliezTTs+tJltaevDsTRbYf2RlZxazI3W47QuaEKGmIghKAqoQDyoDJIjMCP6+wNBHgYEU0G93q+XrxfM9+G+viD3fOe+vtd985jOm8FqJaazJeR9pydpXyWpH73JeesVLJroihIz5bvjWRzXOLOE0lPH5EdG4etmDzWVFBxO46vtORToN7DYrGTVi7o294g36X3EkE9qail4RBI23MLa1G0pnAmOmY5Hy4q/S9Vk/yOZzDOgHhvJ4372tIzQ1uMBbIo6OWeZnvWfj2LV8wHXfuhOCCGEEEIIIYQQN02vT/x1WT8l/QDMJkx1xsY191RKbK26NiilVDTuZ6ozAlcHTExl+WSXdXyc80AlpgYTIJU9QtwV6nL4OG4HIxdGNldyWKKQQU8hhGjFVJFBwnq9xSq5G6bBRMWJIkyA17Q5LIr27riisKaI9B8qAQXa2GUsnqTharceQMj4CYRte4cX43LITNpBdvBMAlUGsvcewAiodC+w+uVw3FtUEgaGhhOpS2Tuf22lOCWZXRMDiB7e5s3ihr+PmCk/mELqGfD5jQ4fuy4coriP0RE+BLd8zVSJ7eEdZJ6BIUHhTI5oOx2nmYLOEn9A+fZ4EgKW8HKwU1eDF0IIIYQQQgghxA125yT+6k2N1YH9lSj7X1lzr8HE+UtmupKUM9WZAVD2bzkCoyBwxqtM9Ws9KmMyVHLq5FGyM9JI35/MihNGlH9+gRCLUxsJIe40pkObWbfDn7eiWg4St9a2UsNUU0lxQSmnzlZyHhXOTq64e2lwbjpBgxlDSQlVDUoc3FxRGUspKCjiVDU4uGkY8oAr6v5AgxFDSRHHCyqpQoWzu4Yhnk4Wp3VrbLOI42fNrc8hhLhrXLPvaammkrz8Ik6dNYJKzWB3DV4e9igxYywr4VR5EeXnAIxUnSgiT6HC1tEN965MR2mqJP3jePRnfsnFGCkvKaLgRCUmGycGe2pwH6RqTk6ZDKUUV1RyvMTY+EJtJQVHFI0xWqhONBkNlNcA1sMICXCz0J8r8NJFEPZ5DqkVWWSXGQn0MGI4YwZUjAz2b5X0a6IaPo7IgGTWZxWx70g1k9sm/ri+95EO1VWSnpKBqX8AEcFuPbx2XiX6j7YS6DmTkEHyUJwQQgghhBBCCNETen3ir1+X9jLz89lKjAD3OqG+V42DCjCUUlBuApdrDDyYDJwqaJzmydZR1WLNERUO7hp82k2Z5I02WEfkpHCSlswnLncP+oOTCRzv1MODLUKIm8p3Mi+PyGF9Yj55H8eT7Pd6+0qOthqMFOjjWbY+rX2Vi1JD1IJ5PDPWCWVdCV+tnE9ioT3asWry9jVWrDRTBxH7fAAVn28gubD1aVRjprP8D1crR4yFKWxcE4++0Nx6R2sNkX+YR6xO+ioh7nhd7XsA6kpJ/+RDVm/Lx9hmV7VuJm/NCuDUxkWs2NfUpxhJXb+UVEA7azVLJ7atDGvLTPG3m1m3uxplQDSzhh1gTWJ+16/FWETyxg3E7WzTLwIoXYl4fg7PjnejPGUtL266WpJWkLSWV5LAfcoyVsd4W0ywNcbd7qxX2boRGBpAVZkKtRXQfI9ogo4Sc0p7fIPHEYgBZ9s2267nfeQajIV7SD0EqtBxaJ16KtlmT9jzUSi3xaOvSGHdFn+8ZrWd5lQIIYQQQgghhBC3Qq9P/HVJg5GCnMbBIGcPVxwGOOHjpUC/v5KDB0sxBlge7GlWU0TmkcYpPn29nVBh6GzvqxRODPF2gtxKykurMSOD6ULc0fqq8Z0wk2eOLiIuK5+EOD3aJZM7nVbNeDiZ5evTKMeewMhIQka4YVtTRGbaDvRZRSSt34rW8wUCbZqOqCZ7XzWqEZHETvTH2VSE/tNE0isyiHs3A1ChnRRN5EgnTMf3sOWTNIr3J5Kwe1Tj+lM1+fxtzQb0hYBjANFTw/G9D6pO5qBP0pP87lJMC5YwS5J/QtzRutz3OJop+Gc8K7blg28Es34zCmeViarjWei/TCEvLZ51Xot42nsU2vOVnMotwgCoPLwZ4qDGx1F1zb7EdDKFjRszMKoCeDk2At9DB7p+IQ1GsresZf3OUlD7EzlJh9bDCaW5klOH0khKzkH//lpsnd7gMUd/AkcoKM7Pp7wOcNSgdbdnsKvK4twPSrUbXm6QWZhP3MoPMU4KJ2TEsNbVgf1dCXv+dcKa43HCa6gTHKsk/aO1rK+ZQMiYAHzcWv4cVHhNfIGlEy00eh3vI53/fKrJ3ZVGAU5Ehvn3aKLN1iWIyc+XkL1UT/nOj/k4wJuXQ+W9RgghhBBCCCGEuNXuiMSf8VgKSanVgBOBo91Q2dijHR+Ean8axTuSSAl9lUjPDp6AbjCStyOZVAPgNo6w4fbQ1cQfZs7XND4br+wnq/wJcVew1RA54xmy8+LJPJLIuq/8WT7V2+JUmzQYOb4vjWLAfcqrzG+uOAkgJDQA90XziTtygMwT1QT6XD1MOWI6y5vXfgrAV22kYHEy5YDXlHksnubf2N4Yf4aoqnnuoxyy9x+larwr7E9urAgcFM6iP7WYam1MEGEjnFgwdzP6LXoiRky//oFmIUTv1p2+x9ZI7t4cTNgTOTWayIArj0qNCULrYuLF99LIyziJ/bJ5vDupiMRF80k44sSE2a8T69uFSjVjEclxH5NpVBHy8jOEeSipONT1SzGVpbFleylYexO7ZB5RQ6+2GRg8jpGDGtfgS/57BhELprNUV03m+6+xZKeRwKnzWBTRSeJJ5c0TL0STtySR7MI0ElalkQAoXfwJeSiAwJH+jPTRtJ4i2VqF9smZRB15h6TCfJLj8kmOA1SuBAYHEThmFCP9NJ1Pf9qd95Fr/XzO5KBPqwTPyYT5tJ2h4tZzHh3FrMgcliSXkhqXSKD37wm71swbQgghhBBCCCGEuKGsejqAX8RUTZ5+A/P/K5G8BlDpJhM5onHQw3lMJDEBCjBmsX7pWvSFbSevAhqqyd66ksWJ+YA9YVMjuj4Q3mCm/Idktuy+UinoKU80C3G3UHqG8+x/BKAEChLj+dthC/0LAGaw9SZwjI6IANfWlcdWSpS2CsBIVU3LaeYUBI4Pap62E0Dh7HplHSkNuoeGtRgcVuDgocEZMNVUYzRXU3AwByOgnRRJYJv1lZQeowgbAZw8QPqJjmIWQtz+utH3WClQ9lcA1WTuzqC4RdfgMDyICboAAj2UHU9r2SkjeTviicsyow6dSeyvrzUlaPvrqDp8gDwTqIInEOLRNtGowD04nBAVmA4dIPeM2eJZOqPyncziFXOIDr261p6pLIfUpM2sWDyfp554kWXbcjC06KaVjgHEvrmMlycF4N50kLGUzJ1bWf/uIp6b/jQvvp9CXifPkXX9faQzZip+SCGzBrTh41q9b/QYa3sCn3yGSDfAkMa6hD2UdzKTqhBCCCGEEEIIIW6826Tir5rc3TtILFahwMx5QyXF+Uc5mFvavBaN0ncyi58Px71pRKm/hojnf0/Bm2vRl2WwZk4RqeN1BI7QMNgOqk7mk703hdQjjWfwmfJ7ng1um7xr2W4TM+fPlJCXlUF2SeMAk3JsVHPCUQhxN1DgHv4MsfvzWb+viMS4rYx8czratrtZ26ONnoMWMFYUkZ1WRN6xfI6frKTqdBF5J820rxVW4+zYevRWaaVsXHu0vz2D2q4XpVQ0nsEE1BsovjJqf75gD8lJbUaBLxkpOAdQyakyI6YR156iTwhxG+pO36N0Yuwj41DvS6F85waeS9MTFqlD6zcKXUAQsQuCrp63rnthGHP1rPs4Hxx1PDstqPvTUDaYqCguxQR4DdfgYOF45b0afDwgPbeU4ioTuHSzDUDlqSPmDzpiXjFSfrKIgmP55B06QMrufAxUkh63lNzDM3nr5YiryTW1NxGxrxMRa8ZYVsLx/HzyjuSQtjuDghoo0G/glUP5vPbGTMLcLFW8dfF9pDPGItL/mYNJFUBYUC96AE0dwNTnIzm4OJnitM3EjRnGa2FOPR2VEEIIIYQQQghx17hNEn9QvHsrCbstbHD0JyIygqgJQVefur5C6aZj1jv2OH+wkoT9lWTv3Er2zrYncCJs1jxmR2gsTrHUYbsA2OMzMZpnp4ZfqcYRQtw1+rsS8R/TyT68gfTCZNZtC2C5pfWcDPkkx61l/e7KLp5YgaKj0VtrJVh1MmVag5nzVyorCnZupaDDHc2cP9/9yhghxG2kG32Peux0lv9Bxbq4ZLINRaR+UUTqF5tZgwIvXRRTp0ZYqLa7Vvs5/G1DIgUN4BM6CodzReSdAzBR/lPjAwrG8iLyjoDtvU54uVg6v4oIBYsAACAASURBVBlTrQlQYGtjYTOAlQLbexSAifN13evXjBWllNeYUKrdGtf1s1bh7OmPs6c/IRGTiZ1VSeaOzazflEH53nhWe2h463F7qiqMYKPG3c0eJQpULhq0Lhq0oRFExxop3pfMxvVbySxLYc1HGoYsjLA8HXxX30c6ij8/A/0xUI8PZ6xT75pOUz1iMrOjcliQVET6xo9JHfp7hvR0UEIIIYQQQgghxF2idyf+FGq0k2YSa2gzR5C1Elu1E4O9NHi52Xf6hLPS0Z/o/1pNyJGj5BaWUlxcQrkRHAa54e6hYYiPNz5tB5s6arepbUcnBj+gwcvFvrEKRwhxV1K6jSPm2SwOrsmgOCmeLYPCMbWcDq+ulORVb7I+ywyOAURNnUDYSG/cHVUoqSZ91VyW7b6Bc6BZK7BVAqgImTWPKM8OekdrBbaOvag6RAhxY3W377FW4R46nXd1kxsr3k6UUnzsACnbsyhIS2RZgYF3V8xE21HyzQJjWRa7Chu/zktay4Kk9vuU6zewQA/K4Dn8vwU61O3uqRQobZRANVWW7skALpk5f+HKDAwKBdDF5F+DkePJ77BgWyXOk5bwwQz/9g+AqZwIjJrDIus3eTEun4LcIn5yPcobK9MwDo/mg2WT8Wr74Je1CvfgaObfC3Nf20pxfg7Hz0Xgg2XXfB/pMP5qDqbuoRwnosL9Lfzsepi1Cm3UdKKzlpJYmMXGTSk869HTQQkhhBBCCCGEEHeH3p34U9rjE97xYEl3zuM+Igj3Ebe4XSHEHU6B+6+nM3t/DivSSklen3h1izWYKnJIPWQGVRCvvTOHMJcWFRkmI1UGI+2n+vwF+qoZNEgFx0Bp54bP8DZTEJsqSV01nxVpJgJfWsGiiO6utyWEuB10p+8xHklk7qtbKfaczKp3ovG5UvFGeASTf5PGmkVrSS3LIrPMiNaz6zEoVK5ox/ozqN30oCbOF+dTYADUGnzc7XH27uAhLmsVg4ZqUFFJwYEcKiZp2s2wYDpXRN5JwNqJQQ5Kupz4s1Ziq7YHKqk6WUqV2ULi7wqVTeO0yKaLoBigZgBg/KmIU+don/hrun6FssU1dRZT5+8jHTGVHUD/XTUMjybMuzcs7meBnT9PxE4m87+2UrA/kTVZPR2QEEIIIYQQQghxd7Dq6QCEEOK20rbXVDoREjOTMDW0G9w1GRsrN5SqK5UoVxkOpZB86AbHZq3CZ4w3Sozs232A8jYFMoZDerakGUE1irARUvEnxB2rG32PQu3GYBVQks/xitZ9mNJRg5cTgAlTfZs2LnYegtIjnJeXLOHdP7X99wbzn/QGwOvxF3j3T6/z2pSOk24Ow4MYqQJyk0nKqKR1t2ameG8K6UbAwx9fx+48SKHA2c8fL8CUlUjC7lIs1hQaS0hPy8EEOHu74vqAP4GDgJoMPv48o10/23hMEfptOxqnW75fw+B728TVnfcRixqvO7NOQeAjQb1ouvn2P3+VXySzp2kav+lKJaMQQgghhBBCCCF+sd5d8SeEEL3NpfYvKV2CeCZWx8H30jBcec3c0DhoPsQRCs6ksHoFlE8IYrDSQEFWCn/T59O4ypWZgzu2kmQVcAPGRBU4j41iqm8OCXvjWRYHMeFu2NYaOH4whS1JWRgArwkRvW49KCFE11X8mMLfko5i29EOfS/heh8UnL1235Pc72HGBduTvjOH9SvjISacIXbAJRPlB5LZkguo/dG6q8BKhdpWAVSy45PNKII0DAnQEeJ58yrOlIMCmDotgIMfZaF/bxFVJ6KI8NPgoDRwfJ+eLdtyAHsiosLxUtGt5JLKcwIxkRksSS4l/f25PL83ggjdKHzcVHDeQPnJHNK368msAOyCiH5kGCpHiHxaR9qqNMr1K3n+SBCRjwSh9XbCtt7AqeNZ6L9KIc8A4ERElA73/lDVsuFuvI9YVHOU1H/lg1pHxMjeVLltIWlprcInciYx+xeRcOTWRySEEEIIIYQQQtyNJPEnhBDdYbFOWoFzcDTPjs9hxc7qxlesAbU/Uc+Ec/yDFApyU4jLTWk+QhUwmdfGm0l6L5mC3BS+1gwh5PINiM/Om+jXX4f33iFh+waWbG+9WRkQzeyojqtrhBC9n+lIComdJVEcH2bOk+GUxneh7/HWserJmUQeW0nyyRTWL01pczInwmZEEegIoEYbFoR6fxqG3BQSc0Fr40+gp+omJp9UeE2cw3JlPMveTyPzi3gyv2i53Z6wl17nWd11VDEr7Qmc8Qar3JNYl6CnYL+ehP369rv5RvLa3GhCrkyZ6h7+e1bZafh4UyKpJzNIisug3RKG6gBiXvk9kwMsTGPanfcRCwyH00gpAefIcYx07Mb13nQdPFCi8iYyNpp98xPJk6o/IYQQQgghhBDiputz/vyFVkPNly9fbvf1gAG9dO0QIYS4BYwns0jJKgFHf8KDNR0nzQz5pKYdpQo1vjodPurGl02GfNJTMsgurMRkp0E7NgjdCFdU1o3n3ldgwnmIOxz/kVyjCl9dED7qFgOoxlIydx/gFG6MDQ3AvUWXbDqTT/reo5y3G4Yu2Bt10wizqZqCgwc4eDifvAoTto5ueI0IIny0qyT9hLgtmSnP2kN6ofHau9q6ERIagENtF/oeH398XFSNfca+PaQdLqX4jBGlnT2D7tfgOyaIQI/W94HGsnwOHi6i/Dw4j+h+xZ/xWBoph43YDg8irO1apJ0dV5LDvqwc8o6Vcr6/K17DhzFyhD9erab4NFO+fw/pJebuxWaqpuBQDrnHiygorsTU34nB7q64ew5j5HBXVJayig1myo/lkHfsKHkFpVRdssfZ3Q0vDw0+ft44t2j6l76PXG3TSPa2eJIOKwmZNp2Ibv3szZQfOkBeDTh7jcLHpU2irsFIwb40DlZ0/Hs1nszh4AkjykHD0A63R2mqJi8tg9waBUOCxqFte84WbRfv38O+k0ZsPUYRNqY3VSoKIYQQQgghhBB3Fkn8CSGEEEIIIYQQQgghhBBCCHEHsDjZkBBCCCGEEEIIIYQQQgghhBDi9iKJPyGEEEIIIYQQQgghhBBCCCHuAJL4E0IIIYQQQgghhBBCCCGEEOIOIIk/IYQQQgghhBBCCCGEEEIIIe4AkvgTQgghhBBCCCGEEEIIIYQQ4g4giT8hhBBCCCGEEEIIIYQQQggh7gB9ezqArqqqqqKmpob6+nouX77c0+EIIXpAnz596NevH3Z2djg4OPR0OEIIIYQQQgghhBBCCCFEr9Ln/PkLrbJoLZNqTV8PGKC6tVG1YDQaOX36NEqlEnt7e2xsbOjTp0+PxSOE6DmXL1+mtraW6upqTCYTAwcORKXquf5JCCGEEEIIIYQQQgghhOhNev1Un6dPn6Zv377cf//93HPPPZL0E+Iu1qdPH+655x7uv/9++vbty+nTp3s6JCGEEEIIIYQQQgghhBCi1+jVib+qqiqUSiVubm49HYoQopdxc3NDqVRSVVXV06EIIYQQQgghhBBCCCGEEL1Cr0781dTUYG9v39NhCCF6KXt7e2pqano6DCGEEEIIIYQQQgghhBCiV+jb0wF0pr6+Hhsbm54OQwjRS9nY2FBfX3/L2qutreXcuXNcuHABk8l0y9oVQvQuCoWCe+65p3nt4VtJ+iEhRJOe7IuEEEIIIYQQQvRevTrxd/nyZVnTTwjRoT59+nD58uVb0pbRaKSiogKlUomjoyN2dna3pF0hRO9TU1PDzz//TFlZGYMGDUKlUt2SdqUfEkK01FN9kRBCCCGEED3JalxkT4cgRK/XqxN/QgjRG9TW1jYPtsuao0IIOzs77OzsKCkpoaKiAhcXl5tebSP9kBCirZ7oi4QQQgghhOgNLvsO7ekQhOjVevUaf0II0RtUV1fTr18/GWwXQrTi5uaGUqnk3LlzN70t6YeEEB25lX2REEIIIYQQQojeTyr+hBBd8mNuETl5J5q/n/jIWO616/6UUudqjGz/577m7x/01eDv88ANifFmuXDhAgMHDuzpMIQQvZCdnR1nzpy56e3U1tbi6Oh409sRQtyeblVfJIQQQgghhBCi95OKPyGEuAaz2SxraQkhLLKzs8NkMt30dkwmk/RDQogO3aq+SAghhBBCCCFE7yeJPyGEEEIIIYQQQgghhBBCCCHuADLVpxCiQxcvNlBdY+RSwyWMF+pabasy/Ex9vbnb52x7HuOFOipPV2NlbYW9nYq+fa1/UcxCCCGEEEIIIYQQQgghxN1KEn9CCIuycwrIPXqqw+3f78+7Ie0Uniij8ERZ8/d+wz0Y4ed5Q84thBBCCCGEEEIIIYQQQtxNZKpPIUQ7xwpKO0363UyHj5yk8GR5j7QthBBCCCGEEEIIIYQQQtzOJPEnhGjneNFPPdr+sYLSHm1fCCGEEEIIIYQQQgghhLgdyVSfQoh2fj5/ofnre+1UuLsOvOltFpee5lyNEYAqQ81Nb08IIYQQQgghhBBCCCGEuNNI4k8I0c6lS5ebv77XTsWDvpqb3ua5GmNz4k8IIYQQQgghhBBCCCGEEN0nU30KIYQQQgghhBBCCCGEEEIIcQeQij8hhBBCCCGEEEKI21hNbR1fHTrM7vwCsopLKDpTRfWFWi5dvnztg28Cqz59sL/HBo2jAwHuboR6e/H4CD/sbPr3SDxCiFvHZDJx8uRJysrKOHPmDD///DMmk4nLPdQf9enTB6VSyYABA3B0dMTFxQUPDw+USmWPxCOEELeCJP6EEJ06VVLJqZLKng5DCCGEEEIIIUQbP5aWsTZlD39NzyDwgcH069uXOvPFng6rWZ35IvkVp/mxtIyYTZ/xHyFBzAkfx4OuLj0dmhDiBquqqiInJ4ejR48ycOBArK2taWho6OmwmjU0NHDu3DmqqqrYtWsXw4YNw9/fHwcHh54OTQghbjhJ/AkhhBBCCCGEEELcZv6QlMxH3+5l9GA37O+xIaPoZE+H1OzS5ctUGS9QZbzQ/JqD6h6OV54hZMX7PP/rYN6LiuzBCIUQN1JGRga5ubkMHDgQpVJJZWXveYD88uXL1NfXU19f3/xav379qKmp4e9//zu+vr4EBQX1YIRCCHHj3eWJv0qS5rxI3PAl/O8sf8u7NFSTueVDNm7PobjGDChQefgTOeP3xIyx7+Tc1egXP8dGj2X8LdYbAOOxFDZuSiT1UDUmgP72aEOjeTYmHC+7Tk5lSGHB9M0MWbGJWF+gwUhB6mY2Juwh22AGQKn2JyxmOs+GaVBZ/7Jr6FacDUYKtsezfEtG63M/+QxP6FzbxyKEEEKInle5m7ff3QkT5rDw0YE9E0N9HTUmsFH1R3Gdq07X/riFNzblcu9NvI7avK9Z9XEG5fWA03gWLgjFucO9L3J2/w4SdmZTUllH411aX2ycXPALHs/vxnliZ+FazWcOsW3LLjKLT1N7pUhDoRqIm89oHosMwXtAy71ziXtlC9lWLjw2bxYRnRRMZCcsJi7bl9hVU9F256Kr01m+dBfuzy7kKZ8O9vlxCy9tykU74y0eK1vL2ztOd/n0zhPmsPDR043XoZ3K+zG+AJR/03geG+1U3ozxxaajE/SG/79CCNGDfiwtY0bCFmwUShTWVuzKP97TIXVJlfECu/KP46C6h+8LTzLmT6vYFDNVqv+EuI01Vc/17dsXKysrfvrpp54OqUvq6+v56aef6NevHxUVFWzdupWHH35Yqv+EEHeMuzvxZ8ghsxAY3sH2hkqSX5/L+uNuRP7nMpYGODGgtpJ92zaw5o+zyX5+NasinSwfW7KHpCxXpj5/JemXFc+zi/UQPJ2lG8IZYmekPEvP6vc38OIPWby2fB5hgyyfqjglmWyPycz2BTCS/dFcFmyHkBmv85dHNDjUVrIveQNr1sxnX8YcVi3UXR2Q6uY1dCtOS+emmuP/TGT5e3PRH17Cxln+qLr1SxG9Qct51/v1U3DvgJv/Wzz3s5H6evNNb0cIIUTvUL77L7y9Ax5bMIeIDm6nOlWby6ef51IL3Hujg2tWyJefZFB+byivzP4V91n1p+NnterITlhJXPZFnMeO54XpWpztgHoDh3f9L18nb2JhyghiF0xB2yKj1ZS8vOg0msdipzDGZQBg5uzhdL783x28fyCNMTH/ScyDbdZEulTG15/tRjs3FOfrTJx2pGRPBiUOo3m6o6RfG86hz/F2cJtp5Q5/ycLP8/F7cj5P+bXepFDaAh0nCmuzv+TTHz2JbXvN4s5nqibv4FGqGlQMHuGP+028BTWezCIlqwTl/aMIG+vKrV/lx0zxvj3sKzZiOzSIsBFOtz6GukryDhVRZeWE7wgN6roi0tNyKLd2IyQ0AOfb4U/QZKRgXxppR4qoOGPApHTCfag/4eFBN/X/T09KO17Eb9fH43+/C98eK+jpcK5LlfECaccL+fVQLx5euY6/z5qJboimp8O67RhLcjh4wojScRja4fa/vA8xVZOXlkGuwdT6dWsltmonnO93ZbC7E+q2fUPDleNqFAwJHofWUfFLI+k4NqMKX10QPuprtNFgpPhwDqeMSgb7BeDe2cP21xFLdloGx40qfHU6fNRNr999/VF5eTl6vR4HBwfKysp6OpzrUl9fT3l5OS4uLiQnJxMREYGzc8eP+QkhxO3i7kz8NZgxnMxgy5p4sjvZrXjbO6zPVRH51hJmBVx5l7bTEPb8Ehwa5rLgo3dIClhNlFv7Y/N2bKU4YDrhbkBDPlve02MYPp1NCyJxtgZQ4RU6nQ+8nXhldjxrknIIs1R12JCPPqkU7X+Mwx0gdytvba/GJ/YDFk1yuhpT7HJ8Bi3i+Y8+ZGuWjlkB13EN3YzTkLqB9blOxKxbTrRHU8AqtFHzWGW9iBlxK9kSvonYjhKrotfq06dPc/Jv0EA1IUF+1zjil0v7Pofi0q5XCwghhLib1bE/8Uuy6Y8NdTevmcpiimrBOVSLZoBt5/vm7eDT7Dr8ohfywtgWI2IDbAl+4jnGBO9kxcrdxH02jFUzR6AAuJTPl4m51PpMYsWzo1tVuNn96jFeGTOar/+8Hn3CF/i9PZ0x/VrsYAWU7mRDsid//K37DbtkLuXz7fcG3B7VYeEW17J+/bHr1+Y1VePHjL4qW+wGtD+kU1Z1ZCd8wd63phPcYdmfuCPVHCV5zUpSazTErF5G9NAbMHjcwYD0zwUpxMVloAh1YuxoV5S3eqaSMwdIen8DegPgaWTwO9H43OKBYdOZHLa8u4FMVThL176A1liEPm4zmapwBo/tLYk/M+WH9pBeaMbBT0fY0BY/JEMOiatWkpBlbH1Iip7EbTpeXjiTCM87a7T9x9Iyfrs+nuHOTrdt0q+lb48V8JDXA/x2fTy75s2Wyr9uMVO+dzPLEopQhc9j49CgX96PmQ1kb4snobCznRR4TZzJ3GktZoRqOu6YE9FeQTcn8WeuZN+2eBILXYkeGnDtxJ+5kvRNKxtjWrGcGN8b2BeYK8n8PJ6kEg0xw68kIe/C/qiqqgq9Xo+9vf1tm/RrqaysjEGDBqHX64mMjJTKPyHEbe8GPx/c21WS/OqT/Ptvn+apOWtJLuysuqgx4UZANFMD2r45q9BOjUZLKVv+md/+0LoMkrebCJs4DjXA4T0k10DYpAlXkmktuIQTFQymtCzyLERh2reD5DodkbrGKTmz9+zAiI6oCe0fjXd+JJIQzKQcbIqpm9fQrTirSfsmB4ZP4GEP2nEOCsILI7nHes+c3qLrWlb8tXWuxkjl6ermfy3V15tbbWtbwddy27ma1jfEffr0uXEXIIQQ4o5Wu+8LEn60ITw2Eu+eDuaK/B8PU4svY8ZYHilXuD5MhB9wOJv9TcuLHM/lYC1oR4+2PK1lXxcixnvDpXz2Z7epqPML5TFXOLv7Yz6zcDt6vcwHMthb782//eoaic6bZiC/ftQXm0v5fBaXQU0PRSHuIGYD2cnxxH20lcxK07X3vyXMlB9MI9Vw5dvCNFLzjZ0ecddqMFGxbytxcfEkH76yFAVAg5HspPgrg+wqfCJn8tqS11n6ykyidK5QkcaaNclk32GdyIyELfjf78J3BSd6OpQb5ruCE/jf78KMhC09HYpowT10MjEzphM7Yzox0ZFERugI9HUCzBRs38CLc9eiPykz9gB3bX+0a9cuHBwcqKio6OlQbpiKigocHBzYtWtXT4cihBC/2F1W8edE5J8/5+ry0Tmsf2wpyZZ2LTvKwRoIDAtCbWm7ehQhvpCddZTyGd6t1noxpOlJtZvAqrGNTyCVnyzChAYvL0tPJCmwVQE1Jtp/DK0mdXsaqshlhPQHqOTUMTN4avCyNKbUX4UtYKw1Xdc10K04K6kyOOGs01he58ZkxggMVltsWfRyLSv+2voxt6hVZd7UqLDmrytOG0jPONz8fUiQH4Pdriap//VtVvPXg92cWlUSdpZsFEII0dPqKNr9JZ+n5FPy85UEVN/+uPk9zJNPhqBpmbX6uZCUrTv415EyauoB+mLj7s1jT07h1659m9eGa/L1u4v5GtDOeIvYB7sQSnUGH36ej9uEOfzO4zRx3b2US+fJ35PMlzvzKTE2XotC5YLv+Ak82bwG35V19JqO2bGWl3YALdaja8t8sQ64iNkMtK1+A6Av2onTiQngaiWd2UwtcPHiRTq6LVc8OIEXpmmhbRGE1f1ETB/PwRU72bv5C7SLpuBnsd3uOM+ePfnYjJ3RurrwFrMbOYWYM8vZsP9rPvyXJ/P/TdbxE3eYukoydx9o8fmvkrTdOUwdEYS6B9dIV9ppiIidjtbaDffeWG3b0OLrmnxS00oBBYGzlrFo4tXpWgMf8kZdNZ+4XD36rHC0odczn3Tv84ekZGwUyl5f6fe41o8po0fykNcDDHZoHA84VWXgu4ITfPHDQb7KPtzumG+PFaAb4skfkpJ5Lyqy3XZxq9njGzqB6LH27bYYj+hZ/XY86RVprN80DN8FEbgr1GgnzSS2RsEQp1s/cXKPuwv7o4yMDPr27dtppZ+Hhweenp4MGjQIW9vGB8rOnz9PRUUFhYWFnDx58laF2y1lZWU4OzuTkZFBUFBQT4cjhBDX7S5L/HVDeSUFKPB17KgU357BXgpIrqQCWqypl0/SX3PQ/sccfK58aHMYE83SQeBuMQdWSl4WMGYYQ9puyk1mY5Y/z77S9Cy7msBnXmcprlgsOD+ZTyYQOFxzXdfg0604vYnZ+AExHZw5L2UH5UodsWNuwhQPQgghhLiFLnL4s5Vs2A/eYVOY//Bg7ICaE7v4NGEHq85cZOG80MZ7odpc4lZsIdtmBE+9MBU/BwXmqqN8/ek2vlj9F2rnzSLC53e8/WYk5Sl/4f3dED7rOf5tECi6NMh8Gn381xS5jGfh+IF0tk6cRZdOo1+9lq/LbPEObbqWnynatYPPkzexcP94Fs4NxdnKm6ffnM+TFWmsWp8OoTN4JdwJ+nY87523tzfsz+fLT37AO2Y091m4y1a4eDOmZQJvyDD8rA5xOHkLez2nEuxo4aB+A/Eb1UHiyymU3//2KAu/PERCoh9vxvharhzsqryd7Ch2YcIMz19ylhugL37RUwnO28Te//0Cve8sImT2N1FTSV5+EafOGkGlZrC7Bi+Pzta0MmMsK+FUeRHl5wCMVJ0oIk+hwtbRDUWL/errqin/qYSCk6Wct7LHwdkN3yGuqCydvK6a4hNFHC8xoLR3w8tbg7Nd9z7zGE9koM8yw6BwXntGxZb3kinem8bBqaMIG9TiXKZqiksMmKzVuLvZozSWknekiFM14ODpj9azzfV3d/+2+qsZPNwfZ1QMaHdJZgzHcjhYaMCkUjP4fle8PJzaTy1YV03xiRJO/VRJlRkc1E44ew7Dq8XUf8aKUsprTCgd3RhkbaD4RBGnyoyN533AGx+3xs+vJkMpxRWVnDrTmCI1VBSRd8SE7b1OuNeWcPwM4DiOyOA2azQqnBji7QS5lZyqvDMqKX8sLeOjb/eisO69kzaN9nBj5RO/JdTbq902T8f78HS8j2lBo9mdX8C8v/2dH06WtNont6yc7JKfeOZXY2TKz1/MjKHwKMdPVFJ+SYnDfa6NfdUNmGlSNTyCuQuNVM1PJG9/Msk5Qcwao8LZyxtlrRIH29adh7GiiOOFV/7m1U4M9hiG16D2faaxoojjJyspN1SDwh7n+90Y4tlBPwyN/d2RoxwvM6J0GcbI4Z3s21aDGUNJEccLSqiycWKIpwb3QaoO+kczhpNHyT1WicnOjSHDNbScYF1hDSbD3dUfVVVVkZubi5WV5f7I0dGR4OBgXFza/x3b2dlhZ2fH0KFDKSsrY+/evZw5c+Zmh9xtBoOBs2fPMnToUJnyU3SJwtqaCL9hDHcexAWTiaxTpewtvHOq88XtSRJ/HSgvKQI0uA/qeJ9B92uAIk5VgPbKfk1Tc76mu/pklNLFn8AO7lvLkz9kS5mCsJgAWt+DmUnfsQNz+BzCmhNxCpxHBFiusGuoJHldUmOyLUh1fddwXXE2tW/GaDRBbSX7kjewcb8/L6+dc6VSUQghhBC3rZ9/QL+/jvtCn+OlyKtDHXYPPsbvI0+x8O/fs/dkKL/zgJr9aWQbbQmPnUJw01TgA0YTMxdqF2/j629yiYjxxW4AXLBpvA29x67ra8CVf/MFX5e58NhroThfx9hn/t/+wtel/dHO+E9iH2y6SbFFGzkD7we28Mamnaz6mzsrnvTEZoAtNrU2jckBmwHYXWONP8WYKbxw4i/Ef7eNPy74GjtXT0b6+aL180Pj0h+FpXj7jSBm5ilWbcrgsz+9yRcDXPB+0A/tCG9Gerhg04WqO7txz/DUkbf5LPtLPv3Rs8V1dddF9n/3A7V+UxjX/gH/W8/Kk6diQ8j/73S+/mw32rnX9zsXd4C6UtI/+ZDV2/JpO2Sq1s3krZci8LL0AaXBwL6Ni1ixr2kqOiOp65eSCmhnrWb2lT8VY1YSr09fS3mb6VeUvpNZ9FoUgU0J+h6btQAAIABJREFUq5p8ktavJS6t7VIGCrTRrzP/SX/UXRl0bjByPG0PBYC7TsfYMSoqhieTcOQAqT9UEtKiUsRUlsG6V+PJvk9HdJAR/bYsDG1O5x46k7nPR+Bj1/392zJVHmDjq1fX/AtUA3WVpP/PBlZ/kdPu568cMZmlr0Q1r+dlOJTM6nc3k9luOjsV2ph5LJ7sj4pqcj9/kyX6alRurlBS2ua8KgJj5jF38jDO7/6QF+OuzmVcvn0tC7aDKnQO//3v1Y3HqZ1waPfEg5EqgxFQ4HzfnbGm1tqUPYwe7Mau/OM9HYpFj2v9SHphBn07SAS0FOrtxfcLXiZqw6ZW1X9Vxgs87D2EtSl72Dj9yZsZ7h3NkJvMutWbSW9biKXUELVgHs+Mder8AYAuUA0NJypsB8t2VpK5rwijjz36lfNbradnqshiy4cfkri/uu3RBMbMY/5kf1TWQF0pqX/9Myu2l7ZvyC2c1xbNJMytZaLQSPHuzbzyRgp5bTolpWc4L8+bSZhHBw9jmKrJ/PxDVie27xvVwdNZ/FLk1b7RWIR+41rW7yxtMzuXCm2EDmWLts11d1d/lJOTw8CBA/npp5/abfPw8OCRRx7pMCnYkouLC5MmTeKf//xnr6v+q6+v5/777ycnJ4df//rXPR2O6OU8He8j6YX/y0h311avf5LxA89u/h/qzBc7OPKX00TPozDMFS6Vsu6NlbxoYcWtea+8zZ+HdfB4qPki1TUlpHyfxqtfHaCo1cb/Q+5HQfh00HbdhZ8pKs5lXdL/sK6Lf8Jxb65ipsXExhWXaikvzmPZp580n7PT+FupIP755cReI24AzLWU/9S6nSaawMf54LEgwp1s6N/UlV26SLWhhO3/TOLpVAvvVwC4Mnva48z2d0Nzb4tjzbWUny7hH99+RWzbY8f/HsOUodibK4j/y3JiD3UU8MP8a/XjhHOMV+d+yMrOrq0FSfzdUI1TcyomLutSwsuQtpZXPspHNXEJs3VtbgAMe0hOURK5IujaN2UN1aT/9yLW56qIfGsmITf4XqLTOJucSWHxzPjmdQqVdgryjhShc9NYThSKXq2zaTcf9NXg7eVmcduggWr+7dcBzd/fa9f6t99yW79+rW/GZY0/IYToparhvjEjGDPKvd0muwFqoIyzrQZ5L3L2bB14tLgZstEyaaaCMQzEDFzXfABlu0n4pgzNb+cTcT2zJF3K5dt9deA3hRgLyTGbB6fwpN+bJOzLIPsJT7TdTjL1x++JOSz/TRm5e35g7+HD7P0mn293bKNxulNPgsdN4LFRA1slAW18HmPhn8ZTkpfB3u8Pc/CHnRz+bief0TgFqfdYHZMeHYFzh0nA/gRPm8LhZV+Qnfgl+4dMZcz1lP1VZ/Cvw/0JfnbE9f1+bgaPCbzwaD5vf7OT+G98WThBpvy8+5gp+Gc8K7blg28Es34zCmeViarjWei/TCEvLZ51Q715N0pj4TOTEgfvUWjPV3IqtwgDoPLwZoiDGh9HFYrzV3arKaW8v4aIaREEDlFjKjtA8id68nK3snyTGxtf0aGmmsxPmpJ+roRNiyRsiBrT2SLSdySRmriUxeYlvPWM/7Wn6jQ0TQmnITxYg0qlJCTUn4QjOWTuOkBxuGv7ZR3K0kjcBu66yUwdO4zBaqg6voctCWkU745ntdqJ5TNaPKDZ3f07YqomfeNSlukrUQ0PJ+aRALzuU3K+5ACpyXoyD23lrTg3PnhFh3NNFgmrGpN+7sGRROr8cbauJHf/HpJ35pOdEM+WYcuIvTrTP8aSUvAIIvo3OnydoPzHFLYkZZGZsJJ16reJcRxGSACcys+n2AioNfi42+P8gD32PtPZ9PV0i/9nyn/Qs2W3EdQ6Qvxu/6Unamrr+Gt6Bvb39Mb5Vxsr/bqa9GvS18qKpBdm8Kt317Sq/DtU+hPfHitg5ROPY2cjTxF325kstqzcTHqFEyHTJhM2xAllTRHZaXqS9hWRtH4rPp4vEOL4C9uxVuHlr0G5M4vywhLKzW2eGDJVkr5pLYn7jXiNn05UkBu2GDiVlUbS9hwym/qDEUoKdnzYmPSz8ybi8XACPdWYinNI/WcymSUprEnwxucP4S0egK8mPTkFpaeOmAmj8HJRNfbFXyWSWpjCivedcH5zcvMMXFeZKU+LZ3liFkYUeEVEExWkwba2lNy9O0hM28wCo5lVCyfj1d9I3pcbWLOzFJQaIp6OJMTTHmpKyU5NIkmvb3Vmle/d0x+ZTCaOHj2KUtn+XdfR0bHLSb8mVlZWPPLII2zbtq3XVf6dPXuWsrIyfvWrX1m8XiEArK2s+Py5mOakX8Hpszio7kF9jw3TgkZz8qyBRX/ffpNaH8oyvyvJRitXJj4+FOKOdbBvLXu/SeKDVnknBx4aMZRwn6FM/s0DTAzwZeaHn/BZ2+Rh5SGe/kfrjJTaeSgTfX0JHxbEBwt8mfz1X/i3f3SUEGuriq2btpPU7nUHwsf9iqeHjOKDOQPov/xDVjbHYin+9teY1/JbC3G3a+cPg9AsXcmrV9rRPPp7DkQNxd5cxd596XyaV44B0AwJ4unRQ3kqeh7h2q94aM2u1klSj/H868WJhNtBdfkxtup/5B/lF4B78PV5kMkjhjIzeh6/CdjOxFU7yWobkmIQT0f9H7Ye+h9u5P8WSfzdSCV7SMpyZerz3p3v11BNZtw7LEsuwWH8PFY979/uQ1dxSjLZHpOZbXkZmavOZLF+6Z9JLlETsWAZswJuYJqtC3E2GxTBqq8jADCV5JCcsJa4NYs4fm4FH0S5dnSUuA21Tea11K+fAqeBHZcJdLZN1vgTQoheyj2ImKeurG9xsY6a2ovUlBVSXmXgYEpuq13txj5M8M7N7P1kOW//EETwQ35oH3DhPlVfnH1GWJ61oCsunebrhJ2UDJvEinGdV951qPgURZdA4+3ZQWKrL97e7nD4FIXFoPWwuNM1KWxc0D76GNpHHwMuUnumjMLDh9mzN4OUz9aSsjuEV16cgKZlIq9vf9weDGXKg6FMAcy1BkoKczn43Q/sSf2Ct3enEf7Sc/zOo4Nbd5sRPB19mPxNuSR88gN+z47u9pSfJXsyKHEYzdOdPhp56zk/OpXHDq/l628286XPK/zuOn8v4jZVV0nu3hxM2BM5NZrIps86Y4LQuph48b008vbmUPwbC2ugW9ujjZ6HdlIRiYvmk3DEiQmzXyfW98rsKClNO2qIWbaE6OFN97gBjPVQMfe/tlJ8KIfjNTq0NRkk6RuTflFvvUFsgH3zviHB3ji8tpSkbYmkhL5BlGdnqXMz5YdSSDsDjAgn5IHGNgcF6Ajsn0NmbhppJ8LxGt7+flsVOoel/6nDuWnsMcCfIXZm5r6fQfGOHeyb4E/YL9jfEuPxHSToK8EjksVLpqNtqoQZE0DICCeWvLqZ7L07SC8LIrx4T+N1+U5n8bxI3K/8PgJ1Okbeu4gFSaXsO1TKVL8WT264RPDusplom8bCx4zCV/0OL8blkPndEWIXTGdRsJHsTfNZsK0Sn0lzeDfKtdMHYw1ZSSx7O5liVIRMiyLEwpSCt5uvDh0m8IHBZBT1roqYJiuf+G23kn5N+lpZsfKJ3/LwynXNr1UZLxCk8eCrQ4eZFjT6RoZ5VzCcOEBaBRAQSczkcNyVAP4EBg3DdtEiEo5lkHksmhDHjj+X13epJQUD7nNCBZjOV2O61DaQfNKzjKAKYuq0yOZEY+DYIAZbz2dJcin7fihiqreKzN35gD0RL7/Ky01rCo4NIOQhV5a9tIHMQ1nkGcJxbnn75xLBojdnNlYlAxBAyFhvHF5fStKRZJKzwvEZ0yYmYxH6bRkYAe2MZSyepGmsOMSfQF0QQ/q/xrKdSWzZq+Nlv3ySkhtn0IpetoQY36Y+2Z/AMRps31hEwpFr/5TuxP7o5MmTDBw4kMrK9mVFwcHB3Ur6NbGysiI4OJjk5OQbEeINU19fj5OTEydPnmTo0KE9HY7oIQ/c58AD9zlQXVvLweL2Waffav0Z7dFYHBGz6TM+/n4/Cmtr/hoTzbSg0bwWEcZy/b/4ua5rvWu3PPQw4U5QV3iMvAeGEjDsYWZyjPgOdq89d4DPvm/92mff7wRcWfjScyzyH0X8jCr2Lt/eOql1qZbPvj/Q5mwHWLcNNIGTSXpKR/jjM0gqXkZUhxVrLZkxfH+Azyxs+ez7nWx9bhH/GD2U2Y8PZWWLRKal+DtlMe627bjy9JRRvLruABDEB48Mxb7+BG8vW8uilt3c9wd4+5tRfPrSNJ7ymcinv9nFQ/9o2vgw/5ozkXDbWrJSP2FUYl7rxr5PYxE+fLBoGrOHTSTl5Yuo1+xqF1N/5yA+eO4Qnn/Ja7ftesmEOR1wdmucArO4ouN9Kn5qvBEYfGUqzbwdWykOiCTccjFUo5IUlj03myV6I2F/WM2mly0s4N6Qjz6pFO3vxtH+2fqrineuZMZz76A3juO1Dz/gZV3rm7fruYZuxdkBpZs/UQuWETvcTMGnO8huuPYxQgghhOitLnJ2/zaWL36Tl157mz/+eR2f7j7K4dN9Cda2WQuunzdPvTGf+dMexq0un3998hf+eOW45QnpFNVeXwRFyZvRG32Jndb9hFazGgM1gJ19x4lDO/sBwPk2FYy/RF9sHN3xC53ACwsWMv9RFyhNJ+GbtvNvtaawUaPxC+F3z85h+bxQ3CgjZfNOSjo5xubB3/G0tj/kbePDPec72dOCS/l8+70Bt3E6OruN7RFWA4l4ajxuVgZS4raR33ZwUdzZrBQo+yuAajJ3ZzRWfV3hMDyICboAAj2U8Es+bwwPIvCB1ok2lfswfNVATQnlNReoOHKAvAZQ6aJ4zK/NgLndMEJ0GmjIJz2rpM2UcG3UVZKZegAjCgLDAxh0JTmmdPInLEAFFJGeVoSx3fU4MWF8wNUkHgAK3HWRRA4F6nJIP2Jo0XZ397egwUjurjSKAe2E8HZTgyrvH0WIH9BQSsFP56i3VjNyTAARD/vj0CoJq8TWpjGQ8zVGTC2uzTkoiCGtzqvA2VuDM2A6U4nBTLeYSlJY995WChrAZ8ocZo/vPEl4u9idX0C/vr3zme3HtX4W1/TrqlBvLx7X+rV6rV/fvuzOL/ilod2VlEol/QDy9pB+uPrq37jKlcDwcALHdKEquav6XWnLbGr1d90YiApbJWDMITUt/2qfZq1iyNhwwsYEMMQWMIHCI4BAXTghHq37YaXiyjnqDJyva90ZeD0afvWBgSZ2wwgL9waMHNxfhKFNTKafcsgsBAZFEBXelPRrisuekbog1JjJ/C6H0qMHOGgERugI92zzIIbKm4iocK5Vu3en9kdlZWVYW7f/T+Th4WFxTb+ucnFxwcOj9z3dZW1tTVlZ5/ft4s72fx8KJHXeLNY8Ocni9sAHGkfud+cX8PH3+wEwNzQw+7MkLl2+jMLamrEPDL4psS0MGYozP5Oy53/4rhSwc2PyQ9dzplLefv8TPi2H/p5BfNCNcxRlbmXUP45RjQOTH5+M5nqab2P7thMUARrXUTfgbJ20s6eEIsDZ6Upi/1cjGGUH1ScOtU76Nak8wNPfn6COvgT4T2x+eebsMMJtofzQV+2Tfs3yeHHZV2yvAXsfHUkjWm+tPnmMPDNoRkfzj+v6HVrWO+8eewNnJ7wwU37GCBbr3Ko5VWAGTycGAdRlkLzdRNgfxnV4A2BI28Arq1Ko8pvOB6sj8bKwrgJYXiewlYZq0t9fxIqdBnxmLOeDSW1uWq73GroTZ1Y8T3yQReS8D4ixVJVo7USITkPckSJOnbm6BqIQQgghbi81e/7KH78sxi10Bm//xhO7lnePP55qf4CVLW6jQokZFQpcqV7L3knC33aw6vhpXnpzEt7devTsNPl5BjAaiFu42PIuO9by0g5AO5X3Ld6YAHZq7ICa6vOA5eRfTfXPgC33dXCP1qHK3bz97k6YMIeFj3Y0HWVf3CZEEr7vL6Tk53OWvux/dy1fM56FC0I7rIZUuI7nyXE/sGp3IYfPgFuH03P1Rxs9hTHHN7P/7x+jHzaryxWW5gMZ7K33JuZX11lNebO5hBLz74d5+x8/EJfoy9vjezogccsonRj7yDjU+1Io37mB59L0hEXq0PqNQhcQROyCoF/ehNoJVdsiDGsFtirAYMZkNlFV3LjGk6LqKLuSDW2qhs0YChszkv+fvbuPq7q+/z/+SOSIHkRAOxwC5UpQkLhQAS8w48yGXxNnUFNL50qdfXPul9mWLW1b1qZtat/KlrOLOd3UHK7EnGwGuVATS5ShKIpXSCAzcMZJ5YT9/gCVi8OVF6Gn5/1263azz3l/Pp/359R5+/l8Xu/363XieBnW6gAMTbxYryraSXqODZwCCHI5Q+GBK7WvDL4+QAFFWVnsTwmvs5IFMAYQeoed5zmjD7ERPqw5VExp8RlswW1s37eZL+arMgqPlAEmege5N35h7eJD0vx3SLq8YRJzB0PV2TKKPsli/+GjFBaepLSijPwDtTPkG7yI9/DywLnBd+Xs4l7z5FplaxxMaE5VGdveWcm2s2BOnM3PJkRfvwBHO8spOnlD6wNdiwcGRF2XY9St9fe51UpO0Q1YGfEtYAyKZ3TYZt7YX8CKeT9iQ3QiYwb3ITI2jtCkR3kuqeVjtNqFqprVgS6GxmOeWwgJFh/SU4vZ9sZctm2OI+WeaEIj+jM0OpmfXakAQsrjT5NSbaPi5FG2bTnI4fyjFJadofxYHoVngUa/Y3fCeturU+iMZ09fPCig4rOTVDZIP2o9dZJSgKoy9m5J40SDe1Hb6ZpxvqqoiCO1tUfNfgF42lmk5xEYTpgxg20NC59e4sDj0enTp6mubjw4BwYG2mndNoGBgTddrb/z589js7VxFop8q1xKXnaxQRaz6q8vYquuplPHjjemtJEpmZTAjlB2iEXby8nwOMaUnv5Yho6A7Vuu4oCHmPrpMR6615/+0f1hu/2VcnZt2UKGJZhknwBmAE9exdntutHL1T6vvbey1c5O7twRF8DFuUvT+7y/k0WmcgIqPq/dcDcP9u4KF47x5tKdLZxwJ/d+FMe5e/2xjLgbcuus+jufz48/duP9YV6MSvlfZm9vfR2/5ijw1xTvPkS5QWrmTiosdmbzVOxm234wpvTBDFRkpZPpMpLFsfaX7pdueo7prx0kaOJCXh3fXN27FuoEVpeR9stZvLYvgMlLFjI+uJnUnm28hjb109ODrqfK2FtYBmH2C+3YzluBEDy7Nd1FERERuZlVsCO7CHoMZ/L3AmkYDztbXlHn386zb3Man1RHct+9IZfbOnf2IGDQAzxFJT9751N25I8lpB9tcDuWmU8x2O5Kr4P85RfvUjr8YZ6wmKBjM/WAevYioMM29hYcwTbMXh27rygoKIIOYQQ2l3LBnh4eeAF7j5/Axu0t18gzuODM7XT3Av59gqMXaKaG3yUd6dxSm04hTJ40gH2vf8rGlVtJ9GxN5yv56KMCOg+cxMAW+9B+zN/5AQ/sX8i6T9axokdke3dHvkEesZNY+FMjS99IY2/FUTLXHSVz3Upewpmg+BQmTEhstFKkLZwNzjT/v76NqnM162as+9NZsb+ZlpXWptPkVVvJz/qIQoDqo6xZMJc19tqd3klmbjIxw+s8YxmM2C8vZMDVo+babeetcLGN7ZsLrFXbqDwHYMTVuRXrVKrOsPe937NwRQ4VLbeu6U0TL8KvZlVMVVkemVlWMISTPKZ/g9WOt7ajp8vbuwtNGhLkf92PUfLf67bs/tvHGEDSz56Gt9/kT1uLqchJZ0VOOrwG9Agn6fvJTBgRjkczv4/W3QrY+OLzMqwA3Uy4Nnyz6GQkcsLTPNf5TV5blUPpyZ2kvl37QtTJRMzYZCaPtRDkAdYjWSx/6fekH2ltcMWIsYn0DwY3d1yBivPWBulHbVw4b8MGUJFD6opG1ZWusH7BOWvNmG/sZmw0OQGAzu54ugJWsNkZRx15PPriiy/sbvfyuvbZ/tfjGNfbl19+2d5dkJvcpTTcCX1682Bsf/6SvRtnJydeHZ9Cp44dufj113x6vOi6n9cyJozoDpB/eBMZAO/vJyfRn8GBkbxq2sKP7a1Ya8mGUxy9159QUzDQhsAfh9h++hzJ3T2JHgFcTdyxDsv/+BAAlJY1Va/w+hh1rz8BwNHS2lV6mYfIvy+YwYFD2f5AKQ+t210/5SkAO5n7dp0A36BgwrrA+SOHmduak244TM4IfwZ7B/MgH9ZLd5qxajlL/ecwu2cwc5+4m/WLP7Rz/rZR4K9JISSm+JD69hpW58Q1qJ1nZe/qNezFh6n3hEB1Aalv5dEzZYqdAsLAqXRefC0P46hnmd9s0A/Yn8byZuoElm56mddyjCTNf7r5oF9br6Gt/fSLY7TfGt5ITWOvZQqRDRufzWL1O2UYLJOIUU1uERGRW5QznQ1AeSWfXwRz3Vl35/bzzpa6qW9c6GYr4pPMErr3D2F0g2w/tgvnAFfcrmJRmbPRtYlgWmc6As6du+LWtYUDdwjjrlgX9n6cxop/hzD1zvo3KOf+vY539kHnQXFEtnV2YYcwovrB3n2bWfHvfo2OfUnp1r+z4wz4Du+HGxB5Zwj8u4C/rdlP1OQw+2lMS7bxt+xK6BlPVNdW9CVkLE989wQv/GML6a3JTJS/hc1FHgz+fgs1qtudK3dNfYCC59ex9x81D1tXXTNSbi1ORnoOn8SC+GRKjx+l8FgxRYd2k7Eph8KsNTxfWMGCF6c0Tvt23ThjqE1VaU58lMfv8W0iMOWMwdWEZ1OrOs4WkLm1ZuWbR2AIvVwbH6XyszwKT1vZtjWP0sEWLsfuq6xNrH6rorKiZsmJs4vxyszo1rZ3aiZE5+SMa2cAK+WVVWBnFLaeKqb0bBWGHh5Uvv8b5qw5CpgYOn48ScNC6O1twmiwUbTpN/zotbymz3Ud2MqLKaoC+oYT5gB1tOo68+VV5sn+BvTyvPYfXsNj3MzXeysw9Agn5adLSJpaTGHhSU6cPEr+9nTS9+eR9tpBSnmRuaOuMe1ktZXCvKNUAWY/H/vjnouJmPFP8/bYMxQdOcrhopMU5maRtvUou1Jf53CFgYX3w+pfvExmBRjDEpl8v4WYYF/MHs5wNo/XZj1H2umGB7ZibeJ/kaqzZ6gEqDseAuBMJxdnnIGq4CTmTovDs4l7PYPBlXMf/1/NmcrPYKu2M0mhylo7MQK7gUFHHo+qquwniXZ1vfasEdfjGNdbU9crjm3NtB9gdqt58PLvXnM3FtXThw9nz7jcZvzyP1F69gs25O5j17ETxPj34s9TJjJ31D2Yu7nh0aXmye7F9Awqrvvfa8FM8fOEi8Vk/P3S5KAtvHloGIPDfbD8jyesuJpJQ6co+RJCXT2ZASxtsf0Viz4/y+/wwvtaHtBMwcz+7hieHOQFtlO8n1E/+Ni5W38eHNT07ucrjrH+YCuu2y+UZyxjeHKQJ5zNZ+nlOoJbeGhjAB+MCWXwiIkcGZ5C6een2H3oMJty97I0t3GNR3q6YQaOlrW2+ODHHP3vCAb3cKM/NKhzWM6Tf/iQIXNHMLjPPbzx3Vy+849rm/ylwF8zeo59msd2zuK1+c/B/3uU5GgTXc+Vkf3u67y0yUro9OdJ8YWqHZtJOxvOYxYfu8fJ37SGfKJ57L4AOGvFfjYAA0Y32LZ5M9boKU3UCSxg4+oCGDiF5CCwnm0ir4DBiNGlbdfQtn46Az6kzJ3Cthlv8uxPzvCD6ckM7WuiK2c4kZ3B0tfTKPJI5LnpcQ6Rx1xERMQR2c59wdkvmqma18GFmLgQ1q35lBWvu/DQ9+IJcLPx+b5t/O3vn2LrHUb3vfs5V17BuQse+I4YSWT2atKXvMa58UlYgj1w5guOfriZd7aW4NxzJINry3d06ewCFLFvXwmDO3fFubMrnW/wnWnI/T9idNHLbFzxf7wyPIn77u6F2+X+HeGczwieuf9qUhV1ZOCDkyhYspIdby/khci7sQwOoZ93zQOjrfwI//r738koqMS55wgmD6t5seE88AEePfIar3+8mmcWhJF4dxz9+plqVkteqKBgxxb+tvUIZzt4M3r80EYrLpti/u4ERu97mY12nk3q+4pPtn/KuZ4j+Y7929ibS+cIHhq/j4K396PXwt8O1gNrmPXkeooCk1n8m/GEBoZjDgwHSyLJ92bx0tyXySzJYVeJlUiPq1/116wOBjy9TEAZGEz0Dg5pUGbBRlHab/jRsjyMltks/39xdleyleZ+RNZpwDeJp56fRKSdH7T1wHqeenINhZ9msKtkGImXPzhKfpGVoT0aXOP5MvbvKwaM9PZ3vzJxs9Xtm6kc2tFEUKAJDpSxJ7cYa3RI/YmhVWVkLfsZL2UbGPqTR+mZfRRwJ+nZ53kstn6KvcrypvLhXUcGE5EDwwnqbT81n4jDqy4jc8EsXtxhYOhPFzJ3uA+hA30IHRhHYlISCet+w5xVBez95CDlI3yuaRWa9VAGqZlnABMxA3wx1ptEYKMobS4/WlaAedTTvDo9mp5hNf8kJI5k9PA/8exz6RTl5JEfbGVbBRgiprDk2UR61p03de4M5XZLFp9h/+EyqqIDGrxrslFedJIKwHi7R6NxwNDDF0/AihGzXwhBDYZH6/41zPrZeoq87+VnY2rSG5ceOMiJ89GENmxbdpTDzS1M1XgkcksbFOCHX/f6k1K6dXapV9PWxbnmx/31118zfvlKUh/9IVE9fQj1vrJy9a1tO/nVxvTr38Ehd2MxwfnDe+ut7Htz10meDw8ltPcoLKyqWQl4NTrAVa/haVVaYy+mLFvMlCY+PX/2GEvfWcWP65XL68zg705kcDNHPXNwA+sP1kmfaY7j62VNlQX4iqN5W3ho7SY21dl69B/LCdwTzJQhQ5kSHUBod39Gmf0ZNWwEr148R2npMVL/uYkfb6990O5S8wLj/MXWBujKOXcR6NARuwWiSaSCAAAgAElEQVTeyjbx0EY/dqcEY/mfccze83sWXc3qzVoK/DXHyUTSb5ZgXv0my5fNJe2sDXDG6BdO8i+fZvJAdy6l5sQymwS7k93OcDjfCuTw2rSHea3JkyWyYGUAaRmQ8EwTdQJPH2X/WeCTN3n4wTeb7veoZ/n7Y+FtuIY29nPjFCIBvBNZ/McQ0lesZM1Lc3nj0rG9+hA/+VnmjgrH7CB5zEVERBzR51vf5pmtzTQwjeCZOZP4Zcd3eeO9nbyxaBsAzkZvBn7vJzzQ/ysyygvY+N5iFl/4Cc98N4ypP3uYjPWb+WDdH/hXbc47567ehCU9zPeHXUkX6hY7AsvHK8lIe41n0iDy4flMvfOGXi50uJ3EWU8R8FEaf9uyjoWZX12+nsv9u9paAp1DeHDOU9yVncXGHR/ztze28JdLJZk6uuDm3QvLg6MZPdCjzroZF/p9/wleGPwpH2zeyb/eX8nGdy7vRGf32wkc/gAP/E8E3dty197hdhIfHMGeRVs4aTdFaq0zO/lgH/R7MK7VQcX21vnO+3go8ghv7D3f3l2Rb4Czhy+9jFB0soDDp2yEBl759Rh6BBBkgszTVVS1thzYVZVJc8arXzSh5JG/o7b+Xp1am1UlO0lNzQPciY/vY7+OU1UxuzJ3YgWC7o6jdxM/OKN/NAlhayjcX0D6jpMkXH67UcbmLTmM7hdf72V9RV4GGw8AHtEM7WfiyszNVrZv7mfkZKR3bDQem9Ip2pRKxrAnSarz/VeV5LAtt6ZeYaRPJ06dAzBgcKn/lruqZDfpW641UVHtsS42vfKiCiNBd0ZT5QoXbLTyxdOtwb121UC59eZLOXeivILAHt2v+Rh1XbpeaSMnI2Y/E+wopnBfMRXxpivjkZORXn6+GCnA1tx9QUuqzpCfuYalyzIorAZjfDJJEe5wse5/Q2dcvQPwoKAmcGaNJtTtymeePftgdkmnqPo8tkurqVycca57/1VtJf9fm2tq6Nn5LRf+I4O9I6bUr4V69iCZGQWAM2H9AjA61R8vjHeEEOsLRYc+IqswkaCIOtG888Vk/DWdIqBn/GCi+h0kyCmH/CMZpH9iIWh4nZqC54vJ+ltN2ya/Jgcejwy1eaQvXKj/F29lZSVubtd2N1lZaTfS264M9vNmi4N76YOtl/8uujukN8NDgjj+eQV/3JF9uc2Zc1emIR45/Tmxv3mJkf360tdsovLCBXafKL6cBvR6e2ZoMGa+YNO2Bjk1P/6QjHtDedAUzOwhkLH9Kk9wsflbxGa1qj5zOevf3kSqnU/OlOxmk92v7RwZ657hO21JI1qWy0Pv5zbe3tlMyl1DSQ4fwZ+7diTl1xvqB0nLDvHmu4d4892afw3oE8GD0f2x9AlgyB2hzJgczKiwVALf2Alf1jxcuHTwBFoT/POkcwfg4lecaaLF0X+s5fnw2fyuTzDPPzyK9Qs3XXXKz2954C+cxza+w2PNNXEyETPxaWImNtXAncT571yZjWnn86QX6xY9b17kRkvTH/ZIZPHGps/UpBavAdraz8vcAkic+SyJM9veLREREWknpuE8s3h469v3H8tT/cfa/Shx1i/q3wd1DcQy+TGauaOp0SmQ+376C+5rfS/sCGPq4vlt26WDKyHDJ/BUay6/rd9TB1d8B43k0UEj29Qlt54DuG/agFZ+F628Zu/hPPW7FvruPpSnFg9t1VkbuXMCryy+hs/tXIf5uz/hle+2dGIXIic/wyut66Xc4gw9wkkY7M62LXm8tuhNmGypCZpdrKJ0dxqr9wMe4UT2bGa1XwcjHq7OQBmbV63EOS6A3tHxBDW9R+N++A1jwtgMnn03g4WL3ZnxQH/MnayUFuwm7Z108s+CISKJpH525+5SdXw3mZ/YwCmEhNhmSiq4+BJ7dzR/2p9D4YdZHLjzSp0/69aXebb6JCkj+tPLYKX00E5S/5xBKc5EpiTVBCPrLKxrVftmFvwBeIQnMc2ykxczcnjt6d9waqKFSG8jlSdrr/s8GAdbiPG7g/wgI5SUkfrbRfD9RCK9oLRgJ+nvZlFY+/aoInszqb0S6NWWwIOTAdduNd9Y4ftreKM6nKDA/iTE1k1VaKN8TxqvrToKbhZ6xUZjdqByEwE9PDlv++qmDPxtLzx2zYG/7YXH6v27dzc3XJy/5a+qroqRoDgLoWtWkr/pZZYYp5ASVxOwqjqVR9qfMrACoVEBeLYYyzjD/q2bWVNkxBkblRVlFBUcZM/+4svDjCEsmXnTLfQ00OgNsUdIHBbfdFKPrOfF1wxMHRVec86qCvanr2HXeTBGRxDWuwwvcijKfpPnXz1DUnwArmdPsjcrnbRPapc4VBeQnpqGa2KdUbskned/YeMHKfGE3Q7lnxWwbcMaMo8DvhaSBvtgaPia1K0PoydYyPhtBmsWv0ynqUlE9oDKzwrYlpZK+iEbuMWR8p0APLxNTEhM59lNZaT/9jmqSpJJCPPFtaqM7E1/Yk12c6uYHXs86tq1K9XV1Y0Cf6dOnbrmwN+pU6euaf8boUuXLjg5OVDkVlrlpQ/+dfnPv0yC4SFBHPu8nF+mNb16z1ZdTVruPtJy993YzpmSSQnsCHRl1OTFfD3ZXqOuWIaOgO1tLbbnhXcXoLS8TWk+AWZ3dwPOUVLamtY2Kj7e3SDN5Q1w8Rx/+dh+rcK/ZB4l9dfTSPYbwOxBG8hoJlPn0YO5vHAwlxeAgJiJvD+5P6Ex9/DnbTt5qOgspfjgbRoE9dYONmUQAd2AyrPNVFEsZ9GqfzLqqTFYAu8m9YGP6b+uFYe2Q3dTIiIiIiIicvNxcidmwhSSDi0i7XgGrz3XMGmRiYSHU+qtwGvE4EFkQhwen2RRsT+DNfshsnM4M9ryItbJnZgfPM1cFvH8u+t5MXd9/c894nhs+shGqeNqWCncnkE+YIgeRqxvc3nfnPGKHkaMMYdtJz9ix/FRl68zyM9KYdZ6XspaX6995PineSqpJuXdlfUtbW3fBBcTCY/9Alx+x4ub8khdlld/drZHHNMmDsPs6kzXlPEMLXyTbSUN2vWIY/KjAexfvoZdFTmk/suP/+3Z0onrfyc9Yy3E/PVNdp3OIW1VDsbhHsQO8LGbUtURRff0peDUf9q7G3at+3QPE+MGXPMx6upuNBLidfs1HfPbyhBoYdrUPOa9kcOudS+zq8GLQvOIn/CzkQ1TZNpXtHU9K+xlhegRTmJSIikj42hyzoVbOCnTk9n/wnrys9bwfFaDzwOTeGr6MALcKpickseS1AIKM9bw0uUh3pnQsY+S0i2LF1fkUZiRxt7+M2szYxkJCnOncH8Gb/y2wd8JXvE8/vQPalYCNlqu4ox5+BQW2uDZlzJYsSCnwecmEqdPIsHXGXAnZvJsHjv7G17LKiNz1etk1mlp8A2hZ0UBhd9AFuObTY8ePfjvf//baPuRI0cIDg6+pmMfOXLkmva/EVxcXOjWrVt7d0NuAa6dOnGnjzedOtaEWv577hx5n5Viq27VErhWs4wJI7oDHM1Zz9w99iYE+fPkg/FE9wzjGbbwQlsOPsaLAKC07FCLTesLZkiPznCxmJy2xhrbTT5Lj5WT3N2TgD7Ax/DGrxYzxXyKN6cvZGoTex3dtYofR/vzwQBPogcAqw6xf1woFp/ePA/Mbem0Y3oT3QnOHDvUfOCz7EO+8/dQKh4IJnr4NN7I29n2S0SBPxEREREREbkZuPUh6fHZxFQb6X1HTYDM4BXHY0v+QGL2R2TtK6botBWDmztedwQQNjCOGL+Wavs5Yx7+E5aHjGTPvqOUVoK5rzueThamTg3BcIdvg5p9gIsvMfdPweOckTCP2kCdwcTQh5/n7SG72ZVbQOGxMqqMJnqFRnP34HDMTXWjygY9RzJ1Knj2i69ZHdMMgymaCY9PIfSzKlycL9Skk+sRzeRfjcdctJNtnxZwuALM/iFERvUnMti98Uv8VrY39Agn5aezSXTyoLcRDE4BJE6dRKSTLz0vZVt08SFh+ouE3l1z3fmFJ6msNtIrIo6E+P4E9aj5fozBicx9JZq9WVlsyztKJSaCIuIYOiQEswtU9QtnV34Zhp6BmP9rZqq/DXPfxn03ePQhafokEjoH0Ks2OGvwS2Tu8nDycw9y4rQVwx0BDf6bOeMZlcRjzhVUudbpu4MYHhLEv4tL2rsbdm3Yu4+tBYX16h61xdaCQjbsrb864sJXX1318b5dnDHHTmKuyYrBq0/tb8JI6Nin+UtcHplbc8j/rIzKaiPmngGERkUTE2xqPmDu7EHk2ClMrWgwLcDJgKuHiV5BAQT52hlzLu131pnepppPPaLHs3jFMHZlfMTeY2WUWsHTy5egftHERgXgYQCoGVejhu9k80c5FJZU4erbh5gh8UQGGjFUx/FqnzwOnzXSu68vlRen4Hrenaj4/nhW5JH10W7yT1oxeAUQ2i+c2IgAPC5N6nA2MfQHs/GyGujle2mAdqbniEd5tW882Tl55B8qphx3evr1ITY+jlCvOhMzjAEk/XQpMWPz2Lsvj/wjZeAWQOiAOOLD3Sn9JIs9FXX+jqjz38WRxyNvb2/Kyxunszt+/DglJSV4e3tf1XFLSko4fvzGpEW8FtXV1Vd9TeIYjn1eztaCQvYUNS6efoe7G+MGRvPAgEgGB/o3+vzCV1+x6d/5rP0khw1793HOZrvG3vRndh9P4BQZ67P4i93ab7sJGDaI6N7+pIz35IU1ra09F8wbA/xx4Qt25zS9Fs2uESOwdAeKjrZ5pWB7yig9y3k8L6fpzP/vOTB3J2wMsKHl/c9fAPiQvxxOwBLhz5QZccxd2lyALo73h9V8xxkff9hMu1pbfs+TfX7FGxFePDQ+lPyW92hEgT8RERERERFpfwZ3QmPjCLWzPSg+iaD4qz+00TuEod4hdbZEk+QX3WQ/Ikck1tQ1r8vJGXNYHElhca0/scGdUEti42tqipORoMGJBAFVx9P5CAAbGIz0jLYwPrrFRMqtb+9iInLwlXSiGAIYOirATp+uXHezpSFcTESOSCZyROOPDPW+/zvoObCJY3iEkJAU0mizwc2HyHifxv9NLu3WN56kvs117tY1JqIfk9/+C57GLjdlus/Zf32Pj+c8TscObSuS+9XFi8z+63v1tnkau7Dr2AnGRPS7nl10WEa/cIb6Nd5u8A4ncXx4MyVpmtDW8eoSJ3dCh9vZz+hDTNJ4YlrY3RgYR0qgnXHVyUjPiDguLxKu2ze3mjG8yTHJyUjP6Dr71j2fbzgJvuEktNAvnJwx943G3De60XcZFJ/YZMpoRx6P/Pz8+PDDD+nUqVOjdJ87duxg7NixdGjjWHDx4kV27NhxPbt5XXTq1In//Oc/+PnZ+ZHJt8Yft+/ij9t31ds2NCiAXyYl8p2+wdx2221N7tupY0fui76T+6LvxHqhir9k72bue5so++Iq61kOGUB/N6DoEC/YDfrVeGHbIX7cO5TofqOwsKoVB/bhmZkTecgM54/s5MdtqA0YEJNM6r3BuFPO+g3rr7oWXbv40sZ5wMMjAviQRQdP8XwffwYP/19mf/x7Ftn7jiOS+V24J1wsZnvtqvg3l2by4KIxWCLGsHv8WfqvsReiC+XVuWMY5QZn8jO5t5Xf8ZtL12CZP40HzcFEA7TxNlCBPxERERERERGRm5BbZxceGRrH4bLTfFhwuL2708inx0+S8vrbpD76cKuDf19dvEjK62/z6fH6hSYjfO6gt6kHbp0dqCiaiAMxGAz06dOHs2fP8tlnn9X77PTp0/zzn//knnvuaXXw7+LFi/zzn//k9OnTN6K716R79+64ublhMLQmOa58W0yI6c+fpzx0OeCXdfgo/8w/yI7CY+w4cpzK2oD4He5uDArwZ2jvAJKj78S/uyfThg3ie1Hh9H9+EcVnGqfMbckzQ4MxAzkHWwiwbc9l932hjDL5MyMULsWYOnfrz4OD6jb0ZEhEMJbQYEK7wPnPdjPl7U2Nj92hMw8O6l9vk4c5mFFhYVj8uuJy8QsyNrxNSm6bL6lNGve/oa8oPZJLRjNB0XqKz1EBeDt3qfn391cx1///8XxEML979lc8dHA/m/IOsf8cgCdDYgbwUJgX7h2+In/7Jn58+Twf8p2XO/LBj0dhSZhGReghNuX8m/dLvwS6EBZ6J8kRNd9x6cFNjHqpFav9LsvnoXU7if5RHKHNVQtoggJ/ItKIs3NHbLavADj1nwo+2Now//31998vriTId1YxdxEREREREQB+YhnG0BdfuWlX/W3Yu49BC15i0f3fazFN59aCQmb/9b1GQT9PYxc+PXGSl8ffdyO7KiLXKDw8nPfee8/uqr/jx4/z7rvvMnjw4BZTZJaUlLBjx46bMuh3abXfkCFD2rsrchPpcNttvD7xfm677TY+PnKcn6ZuIOuw/RDcZ2fOsj4nl/U5ucxZv5GH4vrz6vgUTF1d+c199/KDt5ut8NaYKZmUwI5w4Rip61pqvJNFB+9hVIwnQ0bE1Qb+OjP4uxMZ3LCp7SvOnD3G+swsntyw235A0RTBnx+OaLT5/JdfcPTgTpamrmXpDc/U20T/6zlHxrpcMlpbZzC/nDMXIaCHD1OANyln0dJfkJEwjt/dFUb/PnE8E15nNbrtHKWl+SzalMqTuxqkUD2+he/8NJ8ZE8cwI9yX5MRgHrw0/8H2FWc+P8SbGzYwNbNxytgW5a7lyV3+pA7xoq3Tom6rrPzy67obvv7660Z/7tq1pboJN8aBAwfo29dB18eL3MS2bM3hP6fPtNv5zSZPEoY1lcinvm9inNBYJCLN0TgkIjcDjRMO6OxRtmXlUWoIYOhd4ZhbWnTQ1vZyS/lpahofHzlO1uEj7d2VZo2J7McDA6IYEuRPL08PAE6UV7C98BjrPt3TqKbfJfG9AxkU6MdvU5pNKCsiN4GdO3dy6tQpSktLm2zj5+dHYGAgXl5euLq6AlBZWcmpU6c4cuTITVnT7xKz2YyXlxdxcW1I7S3fqA7Dkvg6LPgbPadfdw+O/XoeALtPnOSL8xda2KO+gB6e9PL04Mjpzwl65oUb0UWRerSsRkQaiQgL4IN/3fhVfvYYnDsyMLpxXQ8RERERkW8VtyZq7l2v9nJL+W1KEgN/vZi7goP416HC9u5Okzbs3ddkcK8pdwUHYa26oKCfyC0iLi6O9evX4+3tTUlJid02x48fv6mDe03x9vbGZrMp6CeN3MaVen79e/le9XGcbmtbHUyRq6XAn4g0YrrdnYRhUfx7/1FOf972vNNX6/bu3Ygd0Jeurp2/sXOKiIiIiIjcCt6ePIG7Fy1lSJA/2wuPtXd3roshQf7kfVbCh7NntHdXRKQN7r77btLS0vDy8uLUqVPt3Z3rwsvLi/LycpKSNAlBGjtz7hy/2ph+7cf58tx16I1IyxT4ExG7zCYPzCaP9u6GiIiIiIiIAHf6ePPeY1P43mtv3vQr/1rjruAg8j4r4b3HpnCnT/P1wETk5uLp6UliYiLp6enNrvy7VXh7e1NeXk5iYiKenp7t3R25CZ358hy/TLv2wJ/IN0VrS0VEREREREREbgHxvQP4cPYMrFUXiO8diKexS3t3qc08jV2I7x2IteoCH86eQXxvpagVuRWZzWaSkpKw2WyYzWY6derU3l1qs06dOmE2m7HZbCQlJWE2m9u7SyIi14UCfyIiIiIiIiIit4g7fbz55OdPMCjQD1v1Re4O6X1LBAA9jV24O6Q3tuqLDAr045OfP6GVfiK3OE9PT5KTk/Hy8uLixYvccccdt0QAsFOnTtxxxx1cvHgRLy8vkpOTtdJPRByKUn2KiIiIiIiIiNxifpuSxA8GDeTljI/416FC4gL86NSxI59brZT89yxnvjzHxa+/bpe+dbjtNty7dMa7mxvdjUYufPUVu46doLepBy+Pv08BPxEHExcXR3BwMHl5eZSUlGAymXBycuL8+fN8+eWXVFVV8XU7jUe33XYbBoOBLl264OLiQnV1Nf/5z39wc3NjyJAhCviJiENS4E9ERERERERE5BZ0p483yyd9n0X3j2FD7j62FhSSU3Shvbt1mYtzR0K8bmd4SBBjIvrh1tmlvbskIjeIp6cnd911F4MGDeL48eOUlJRgs9nau1uXOTk50a1bN7y9vfHz88NgMLR3l0REbhgF/kREWtC5c2cOHDjQ3t0QkZtU586dv5FzaBwSkeZ8E2ORiNy83Dq7MDFuABPjBrR3V0TkW85gMBAcHExwcHB7d0VE5FtLgT8RkRb4+fm1dxdE5FtO45CIiIiIiIiIiLRGh/bugIiIiIiIiIiIiIiIiIhcOwX+RERERERERERERERERByAAn8iIiIiIiIiIiIiIiIiDkCBPxEREREREREREREREREH0LG9O9CSAwcOtHcXRERERERERERERERERG56N3Xgr2/fvu3dBREREREREREREREREZFbglJ9ioiIiIiIiIiIiIiIiDgABf5EREREREREREREREREHIACfyIiIiIiIiIiIiIiIiIOQIE/EREREREREREREREREQfQsb07ICIiIiIiIiIiIiIi0hq37T/U3l0QuandVln55dd1N3z99deN/ty1q/Gb7ZWIiIiIiIiIiIiIiIiItIlSfYq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OrZ3B5ozcvS49u6CiDigzRvXNvmZxh0RuR40zojIrUBjlYjcKjReicitQuOViNwMtOJPRERERERERERERERExAEo8CciIiIiIiIiIiIiIiLiABT4ExEREREREREREREREXEACvyJiIiIiIiIiIiIiIiIOAAF/kREREREREREREREREQcgAJ/IiIiIiIiIiIiIiIiIg5AgT8RERERERERERERERERB6DAn4iIiIiIiIiIiIiIiIgDUOBPRERERERERERERERExAEo8CciIiIiIiIiIiIiIiLiABT4ExEREREREREREREREXEACvyJiIiIiIiIiIiIiIiIOAAF/kREREREREREREREREQcgAJ/IiIiIiIiIiIiIiIiIg5AgT8RERERERERERERERERB6DAn4iIiIiIiIiIiIiIiIgDUOBPRERERERERERERERExAEo8CciIiIiIiIiIiIiIiLiABT4ExEREREREREREREREXEACvyJiIiIiIiIiIiIiIiIOAAF/kREREREREREREREREQcgAJ/IiIiIiIiIiIiIiIiIg6gY3t3QL6Fxs7jr1PDcbX3WbWNKmsFhfuy2PDWWjJLmjqIP0kzJ5E0IACzhxGDU+3mKisVJUfJ3rySJWnHWn/ey7ufoSg3nT++sJ5dbb0uEWlXKb9+i2kRRqpOZjD/0WVN/4ZrxwJyV3L/zzd+k10UkXY3nT9stNDrZAYjH13WPl3wDmdoqDucLmBbbtnVHSN2On+YY6GXLY/l4+aT2srdgpJm8kRKND0b3TsVkPHOWyzf2rg/5uGTmDEhgUjvOvtU26g8fZRd777Jwgb3W7NeX0uiL1TmruTHP99IaVOdeXwxm0f4cGLLOH70UisvQORb48aPVYm/XMasge5QkcOSSQtIvyFnaUGDcaBm/CgmffQTLGmP/tjlT4zFF9fKk2RmH2u5uci32Q34u/3SfYVdzbz/+SbGk7ae40b26eYcP0UE70dY+noiQU5QmDaTGcuu8vmvDnNELKE9oCI/mz2X35uPZsHaSUTRtudDcWwK/Em7qTywkaWbjtbbZg6OIzK6H1GDkwkdEEfs/y1gYcOXUMHJLHh2HFEeUHkyj23rs8kusgJGekXFMjQunMTpC4kdvJa5P19PYSvOC0D3fowZOYzQweOY9/rtzQcOROSmZfAdxrTHs9n1Uk57d0VEpLG4+5hVO/lgW+7VTD6IZtYjw+hlAGyt3yvm8cXMG+GDwVrMrk0byThUBhjpNdjCyAHRpPx0MTHRi/hRnfKDK4kAACAASURBVLHTnDKPVx8Ox7WqjPyt6WTsKaYSMPdLICE+nITpC4mKXcmseY0DfK4RyTyeks2c1Gt/uBWR6y2ZkeHuNX/0CGfkeEhf0749unklMu2JmiBsZnY7TRgR+dYrY9vitWTV3WT0IWpAf2Ijmn//IyLSnqImRhNUO3kyaOA4opa9wp5rPObQ8Y8yLQL2vJHNnnevuYviwBT4k/ZTVUFmRlb9bRlZrAaCxs/h+e9HkzBzJqUF81hRdwbDr8YR5WalMO0VZixr8GI/I50VRDPj5ZkkRYxj4fwq7p/X4KWavfMCkEXmumzmvTmHob79GWOBXRnX51JF5JvkTK8RjzBv+0zmZ7d3X0RErq+YJx4h0ReqqsDQ2p28H+GHCT4YTmUzb8qi+hObMtJZEZzMkufHETriEZ7aOpOFOQAWZowNx/V8Aatn1r0Xo+Z+7a/xPPXcTBKix/PU+I3MahQ0MBI1YSaTtzfYV0TanXl6HKEuUJqbR6eIcEKHPIJ5zVtNr9D9hmx46xX2uFo50c79EJGbjY3KjCwyG2zNTFsL3vHMePoRkiLGMW/OUX64oOYdkcYTEWl/FlIiTHC+gD2fhRAVGE7KCNiz5UacK5s1r5whnTPk34jDyy1JNf7kplS4ZgEL/1UMLiGMnG65vD3x2SSi3KAie1XjoN9lOSz9ySp2VYBrdCLzYtty5hyW7ysD3PGKuIYLEJF2YqUwt5gqTAydOYfE9u6OiMj1FDubGRYTVQfS2NaWhXT39iHICUr3rbSfzeDQelZ8UgaYCE0Mr9lmiaW3B1QW7LQfuCvJYuEHBVThTNDAcQ0+LGNPrhVcQkh5ehLmNnRVRG60cCYP9IfqY+x6ZRuHKwC/PqR4t3e/oDA7i8yMHK3YEZHWK8li6U/Ws8cK5sHjmVE7lmk8EZF2Nz6BSA+oyMvkpX3HAHd6x1ta3O3qlLEnK4vMrLx2n8glNw+t+JOb1p6XdpIfn0xoUCwJZJDJaBL6ucP5AjY/19JSvAzmpSewYXwIkWNHQ3ZbU2nZsJ6+2p6LSHv6IvstMrvNIdEvmmnzR5PecNVvE2IensO0e8Lp5eZ8eVvV2WL2/nMl896+NNGgNm96RQY/3GDguYlxV9qfLWZb6gLmbw9h2sxxJPYz4Vqb0qHyVB7py+azvN4KRH+SnvhfHozzx8NYu+n8GU7kpLPwBaWpEblZtG5sALzjmTY9mcQIH1wvLcWrsnLi0421v+naml2X2kdMYvPGSdDqGl4W5s+MxXw2j+WL1tLrF8mtv4jOtX03mAD7EcM9W9JJqw6A47UbjM44AwaD0W57ANZkknpHGebP/9PgAxunfr6ePX+ZRFRgIs/NzOFHr+S1vr8i0liLY0wrjRhNlDdU7d/J0pIMonLvI2a4PzETw+G39X+ns15fS6JHHsvnZtP7sWRiAt2v3NucPsau1N/Xq/PZ1vYN2a1R1Ybrbt14faV+4rydHvXbV1kpPZDJ0p+vZNele75LQ6Cvhc0bLWBV7RyRNrleY1ezNrImJ5GoeH/C7gXesDeeXHr28sHDWPubr7ZScTCLPyx5i8w6k5zMo2Yy7/sNaiJbz1C4cz3zF6c3fqkenMhTVzHmgf1aypWn8sj80zKWNip70/R5qtrydYnIN8DEjCEhGChj23sZlOa4k3+PP6HhCUwgg9V29rhUjz2oR+3NR7WNyoqjZL79Ss14UFtH9ZKoqWvZPJXauqr2a/w1Oib2x6eUX79Vkz707bVUxNcfZ6rOFrNt1QIWblIJh1uNAn9yE1vLidPJhPqaiAIyLeH4GaHqQB4rWrP7qjwKx4YQ2jOcBDY2SgthXzTT+pmg6hj7P7iWvotI+8ljyfPp9F46mqDoZBa0osZU1MzFzEv0gdMFpK9IZ8/nQPd+3H+fhZiUmSyoeIQ5dXOne8Tx6nQDlfsyWLqlAHrGk/K9aIb+YB5/GOlBL7cyMle9QvbnYI5KJsUSTsrMOZyYtIB0gEspiQONVB7PZvWqnZywmogamUjC4HEsUZ1RkZtC68eGaGb94lESfas4sWM9K3YUU2n0IX5kIkMHj2Phr6v48c/TWb54H65+icxICYFLNYcrT7aqLynzJxLjYWXP28tILYFZbbmQrKOUJvpgjp3OvKRFzLf3EipnI0vrJlNI20fR5HBC+yayZGoxC9/IsjN7NIMVi5uajLWROW+Fs/rxaHolPMKsnU+wROmXRa5Sa8aYxrU27Znw3XA8sLJn+3oA9mwpoHS4CXPEaBLJq71PqctE4q8eoZdTMdvWryeryIprzziSRsWSMP15goLq1wZte/tmeI9mwaJJRLnZKN2fQermfZRiIjZldKP7pTbfy5mGMW8slB/8iBWb91F66fuMGM2831Xxoycza1JmGeKY/EQs5pJsFq7eCVVKoSXSetdv7GrJngNlVMab8AocDTSc+Gki5dfPMi3CQMX+2t88tc9eYYnM+oUzlZeevcbO49Wp4bhai9m2fi1ZRVYw+mAZk0SMZRLP2YobTGZyZ+ivHsHVqZhdm9LJOFTW6jHPnDKHJQ9F48EZ8resZcO+K/sm/XQBPXvMufIcGzudP8yx0MvJyons2u+yewiWu+NJmP4sldbr8CWKyPUTPY6YQOBkHityANaTfSSZ0LAQ4qebWL2s/juquvXYt62rGXtcgxNISQy/Mh68v5KFuUZ6j3qElL6Qn/oWG45DZZH9Ltg9ZrPjk5Gwhx7BYLtyD2ful8iYhBASHpuH4bTK6dxqFPiTm9qJciv4uuOVBHh54AGUfta6EB5kUlqRTKjJg95wJfBn8CDBEt+otTk4nvj4cILczrDnT4tYrno0IreukpXMXx/CH8aHEJUynZTt80lt8jcdT0qsD4bzBax+um4tqiwyKzxY/Xg0YfHj4N21V3YxGrFlL+OHl1cfZ7HLYzF/HOFDL1MZmS88wcJLN0QZWWBexeSwEBJSID0VzFPHkxhopDJ3Zb2H3cyMLA7/cj4zBlr44fS/sWuZZlSJtJ82jA2WRGJ9nak6kMaPXrgyVmSmFdTUDo6wMMF7I0syjsHYBGZAMzWHGzOnzGNCtJHKnJUtTmSwK+cVlqb58tQof4ZOX8jmh62UHj9K4YF9ZOzIYluuvWOuZ+HqEBY8FE3o2Jn8cdQjVJQVc3hfHtk7d5KW3fwMdgC2LGDxwFeYH+9DwiPTycrWhAaRq9LaMabF55dkYgOdoSKPzEtBsJy17DoST1JgCAljIf3dBrsYTfQ6m8fyx+veS2WR9o/RLHhpElF3jWfa2pwrz05tbd8kE9OeHk+Um40TW+q/mMrMyKL0d4uZ0HcYD45fxq41V3EvZ3CmPGMBP1xc57hp1prZ8n3jmMBalmSVAf2Y8ARQXdnqMVtEal23sasV3i2jfCr06uZj58NELP2McCqbhT9bxp5L/cjIovx3i5nQN46UscvY9S5Ms4TjShnbFj1R7wV35idGlr6eSFBUIlHkXT4GGHF1upoxz8KMsdF4OJWR+cLMK8+OZJG2/RGWLkwkauwjJKYuIB0T0yYOo5fByp636wQDySJz3UZSfr2AaSpVI3JTiRoRghkozPnb5fc9q/+Rx5iwaIKi78PMsiuTHkbM4YkRPhjO5rF8dp2xJCOLtJzZ/PHZWKJGjiMq9RUyD4HniEcAuFCRRWZTczCbOual8WnRJKJGPMr8vOnMq1Nz0GBrMJ5lZJHvtJgFI3yITEqE7MZTxOTmpRp/cmtwAlxr0jFUXWztC68yqqoBJ2dc62x17Tuap56Y2eifyUnRBBmrOHFwdxMvwETkVlK66hVW5FrBLZwJM0c3U2PKRNXZYk7k5DSuY7XPygXA4Ore4IMy9iyvf4dVeqyCSoCSPFY0mAW1+rMywIhnz5rzTRjoj4Fitr3ScIZrGWm/zCD/PAQNHEdUq69WRK6/to8Nhm4mYuptySFtUzqZGXmcuNpCd96jeTwlHNeKHJa3MnWxPbuWPcX9Ty5gRXoehRXgGRjO0KRxzPv1K2xe/xZ/fHFmTfH5OkpTF/DDGfNZsi6b/DIbzqYQYhKTmfHsQja/9xarl85hxgj/5s+7oCZ9lsHXwownoq+6/yJy7WOMeXocoS5Qmruxzsq+MpbmHgOMhA2xn0K4cOuyxhOoSjby0o5iMPgzdGL4NbW3y/s+YgKdoWQnrzVaLVPGis0fkX+8jAuesVzVvdz5AjIXNzzuRnYVWgF3vMa23EURaZ0bcn/UFKdmPnPtQlC9eqZlrNicRmZGDvmVAPG4ni/mxP48shquaikp44vztcdo8NGJHVcx5o0dSqgHVO5LrxP0q3XoLZZnl4FHOCPHA9HjGBroDCd38lKjCWBlpL6ykxPNXLaIfNMsNc9V5wvIqjuZe0tWTW1l33Am13ksSrGE4IGN/A12JqxnryQzu5gT5wyEtqEHzR6zZCNzNhRQhTuhltH1PirN+Vuj9nvWHqUUcL29+ec+ufloxZ/cGqqBShsAhg5N16epz1STI73aVvMyvlZl7kru/3njF2fmiFgShicxJsHCjIV96L1AKalEbm1lpL6ynphFk4iKGM9TE7OZtcr+qpb5M9bX/tmfGIsvrt1DiO3pgUdoP/sBQ2sZh5uYmVpZXtxCupoEevUAThWzPzSehEZ3b8WUVwAeJiKhzmxSEflmtWFsyNhIdko4iX7xzF8bQn5+Hns+zWHvJ9nsSX3rGn7HJlJmJhPlVsa25xbYScHXRodyWH0o53JNiaDYROLjoomKCiE0LJ5pv44mfs1iZq2qk8KqJI/0FXmk1+ZZN0fEkjB4GJERIYT5RZP0eDgx0W/xw982Nd00h4XLMwiaY6GX5RHmZSlFjEibXZcxJpzJA/2h+hi7VjWoufnGTvJH+hPaJ44Z3utZWu8ep4zSbPvPXqVbiykd4YO5ZzSQd5Xtm/AdX8xARVGO/evbsoxZl2eoZ7f9Xu70ydaVjxCRq3fD7o+aUW1v40oycuIJGhjOtKXLSDxQwN6cnWTvyWLXlrUsvDyWZLHkZ5dW9pqIig/Bw8OHqGATnj3DCTMCjVJqllHUsBZfrebGvKi+JlyxkX/8jN2MVJw6QyUmPPzDwbVmPCw9ts3+c2bJNopOWejlZbcbIvJNG59ApAdUfJLZoJZfFqm544gZbiLqexbIyQDCCfMyQvUx9q+xd7AyVjz3RBvvWVo6JrCmgKIJIQR59SHqcnpkK6UH7NyflVSpjugtSoE/uan18jQCxZxKAywVVOCP5x0JwNoW9gRIwOwBnK3gcCtal+Zmszo3m8zP5vHqw+EkTpzEkuyV19J9EWlvJRt5KTWaVx8OJzR5NtM+eIrldpoFJc3kqQlx9HJzhmobVdYKSivOcCq3mArvEDyua6fcMboALrHMeiK2mXZGPK/reUWkrVo/NuSxZMYT7Jk4jsTB4fSOsBA60MKE6TXF0Pf+cyXz/j97dx+uVV3ni/89p9QGzDIM8SEDGVC2ZGwFfAAPD8cTiBKkTvhs6iAjqSNQI1aOks6IllI+ZpxwMCXB8IdS/twz/lBONKL2E3QISzPNsABLgYEEsXOfP/besB/uvdl7sxFYvV7XxXXpvu+17u96+qzv+r7ve617WvhMqzq6nHNZzj9yz7z++G07JCx75ZmqvPJMVWYm6X7G1bnxnN7pNXpMzrxvWdkHzidb+0s/SNJl0GX5+j8MzCGDPpcrH1+QG5taxGfuzvT/fViuPvGgDLhscoad2w4hJvxFaYcac+Ip6XNAknTNyOmzM7Lsm7qm3zm9k2/UHfTZnPVNzXrJ+uqBoD07bMf7m7Bfx+yZZOW6lt1e8/3tywEts2P6R2WN7pyPJVm/9o2yL8+9dlyWjrwwXzihMr16Vmbkkf0z8vzLkg1r8srTD+W6W6qyMkmXQefmivOGpM/+HatrycYNWfmHNXnrty9l5YH9c0ijObet5nXfp2OSPdJr5GXN/4pnn67Jxpq7X21s6gsTy2q/Jw/sdJ3zxeN7Zs8ke/Ydl8d+NK7su/btPSRnZkF+kK7puHeSjevzVru1oSXzfLvJXzFTHII/dmFjqn8V8/bq6m+CLViW34yrTJ+uvXN+Zm/72w7n9E73DyXrX1qWlj4VMElWzl2SX32+d/rs3zWnJZnbxtYDu4aVc6/LD/rMyNjKrhn5tXF59t8bvOHEybl+XGX2XfdS5n/re7nj8brPrRqX7w5r78GiP2Xzn5OsXpQvjL2tXR5mD+wAra4Nq/PEfbfliftq/rdHZUYePzQjR/RPv9Mm5Y4PTMwX/1frbiU+oOKg7Jk9csiJk/PYieXe0TtjfzQ7Y/NGqk6ZmGll53JK9TOrsizTx1zXZL/mlQeuy/y+9+XMww/Kp0cmXU6enWEHNzffZOXC23LncT0zdWDndB+YpJmxu2e/NSNP9JicYZ+szNjrTknVH5t+L1DO9tWYMz/TO/tmc16Z/5388OUyb+h4TM4f1z9deg5p8PyqPbJ3Zcof35V7Z88kefdPdf7Y2vc34Q8b8m6SD+8zMElT4V/n9DmyQ5Z2PuN97ssBLdf+/aNyqn9Bl7zy66Zvi/7K/Bm5en7N/xzQOwMGDsjpJ5+QXkMvzLS9N+fM6Qfl6n84Jd2zOj+955ZMn7uszrXaKZk6u1zw17aa99bGzUk2ZOk9F2bytgad/u6EJMmeH+qd8r+W7l37ZBxgZ6sck36HJln1TO64/+l6d6CrVTHy7zOyR7f0PyP5wQOvZcP6JPvt3fwXv3v0Tp/1y7K0Rc9Ebck8982HP5TkD3/KK4nwr6AEf+yy+lxR/QyKt5c9UxPc/ShP/Hxk+vTvmeH/NDQzv97ULaWSZGiuG9Yze2ZNnl/Q2ufhdMxeH0jyzuZ2/LYFsDPNvfq+9Pn+uPT75AkZ37/+t0BHDuqZfbMhS+denTsebzDhifvmw+3emiVZ+YdT0r3zwTntgDS4nVaSDMyEm05Nr31W54m/n9rkr26AHas1tWHA+Ktz/hF75sW5V2dabffk5SWZ//KSzH9xUn7wT/3TvfJzSe5uVRt++sB38tbje5Z9beCZl2XAPi9l7t1V+VU2NPNsl2fy9rpzkwM6p6IymbvNL9ZvzuYNyetvbUgO7pxDzkly37amSTa/s613LMu066vyN3ecku6Vp2bqC43ulQU0YftrzLkZeNgeyYZlWXD3oia+FLkm/T/bP10O6J3TTkyWbql7nfOJQZ2TJY0H5rsMOqj69nO/rVtYWvv+Jvx/K7LyjJ455BOV6ZNFjW8JeNrV+eEFvZMlMzIz73dfDmiJHdU/auyUnFHZufq2dj8u8/LfTsodgw/Kyp9MzHW1t737/bL89MFl+emiP+WO205J98MHZOTp+6b7nsnKBdfluobP0jugc/Ug+caGM29bzXvi16szoX/PfPJTQ5O5Zca2zpiU757QNRtevi0TFq7IytFd06XrgHTJssZfHD1gQD7hNp+wSxgysne6JHn9P7+f+QvKf6nhic7DMqxHz/Q6/sJ0eWBGlq/akAH7H5SKM5I0ujVn51w5/bYMOaD6C5ktu0Xysm3MM8kZPfOJDyTrV/0ySyP4K6r/trMbAOV0P2NyrvzvByUbX8pjd2/tBFV9fX6Wrkv27X9O7hhX2cTUlfnireek377J+iXzc3XDi79t6HfFMen+oeTd37/Uql8KAruyBbn6tkVZ+ec9csiRXbN3nVfWb96cpGM+vF/nBtNUZsLpvXfAN8SXZf4vVicf6Johl53S6LkzXc4ZliEVB6XLupeEfrATtaY2/PStPdPlkz0z4MTGx3T2qbk90ztrWt2GlS88kycWLCr7b/2fk+TdvLVgUZ5YsCSvNDmX1al6aXWSzuk3blz6NfGuLqdNzvAeeyRvv5pFC5K5L7yRd7NHeo24Oqcd0MRE/S/M2L7NDLQ19Pvv57r7l2V9OqbPkQ3XK9CU7a0xXcb1TvcPJG+/+NNm7mayLDN/9lqSj+bTnzm13iuHHDeucR044JRccdxBybuv5acNnhnY2veX9fv/J8/+enNywDEZf0XD677KTPifh2XvrMmLC6t2Ql8OaIkd1T+q54CB+eKtp6ZPx2TlUw+U+VJlkl+9m46fPCgD/sdlZfpBeyR7JHnnT/ntO9X3y9xrn94N3tM5p102MN0/UL4Jbap59y3JKxuTfY88JRMaPf2hMlf/z/455JPJyoUvJUtm56e/3pwcfEyuOK1hneuc0y47pswvEYH339AM7fHR5M+v5fnZzfyS+YEn8vzbSQ6tzPmVydwFL+Xt7JFen2183dXltHHpd0CSXzf9KIZymptnDjglUz9b/WOZF1v9Yxl2J37xx86z576NHmLcpccx+XTlEelzcMfk3TfyxG23ZWa9jtuPMvmaPTP1n8akz8jJ+WHlsjz71DN55rcbknTMIX36Z8AxvXNIx+TtF2bna1eXKWBlPjdJ0vGg9D9hYAZUdM6e776Rqh881Pg9wO7rmdtyxxPdcvWJB6Xu72eeeOylnN+/f7oPuy7T9qzKIz9fnb0/cUyGn1iZ7h9YnZUbDkqXD+2bkQN759mWPWZmm5Z+Y0aquk/KsCPPzbRp3fLYgiV5fUPHHHLcsIw87qDsuW5Zpk9Tg2CH+cDe5fsCW2zI64+9lJUtrQ0PPJQnBjc8ppMuRwzLsCE9s++f1+TZRTXPJ163OZuT7Htg75w5dE1Wrl+RJ555rZm2bL+l35iR+Z+4LCMPHZrrZh+WpUuW5flnXqr+xnjd/s+f12TpvBnVz9974LbM7Hldzu/fO2PvuDtDX3guz/z/P8/rG5Kkcyr++8AMqTwoe39gc15/vImBtjJWzr07Pzh6asYe2XFHLS4UT2tqTCO9c37frknW5Ff/u7k7piQrH/llXhnRNd0Prcz5qe2HbMj6P/fO2G/dkj4LFmXBy9W1cOSI/jmkY/XxP73e8d/a9zdldabf8EC633xu+pw4Kf964E9S9djPs7LjQRk4fFgGHLxH1r8wP3c8nqxctyP7cjW3aN/v0EwYOTBL316TFxeV+cUN0Nh21a669sjeQwdmSN0/dTwofY4+Kv2P7Jp996we/7luahO/Jl4yO/NfqMzYIwfm6ukfTdW/PZHlf8zW2vSBzXl9aVWW/viIvDi8a3r1PSff/erHM/+pN7K+0xEZ9j+OSZ/Oa/L6HzrmkL33Tpehlem+oOazNm7I+j3aUvMeyo0/OCK3X9A7wybflv2rnkjVy6uTTkfksyefkF77bc7rj8+oeX7y6ky/7yfpN3lo+pw3Nd89vKqmbT0zdPDA9Ptk8vrvN+SQpr6oBbw/zhiST++b5NfLtnFttCCLXhmTfn07p9ew3snUqbml9y25+sTqWlLxaFUW/XZDuhwxLJ8d0jN7v/tGqu6bsaXvUX2r4I/mk31OzZB1q7P+t4vybMPbuD9efp7169N3Wv1jGXYvgj92mr0PPyVXHt7gjzUPYn/xqao8MmN2nihXKF9+KJPPfS4jLzs3I4/ulgGn9s6Q2m9evbs561cvS9V938+0+eUH0cp+bu3kGzdk5QsLMv+euzO/3LMvgN3as9/6fp44fFKGHVznIQjP3JzJd16Wr59zTHoNG5New5L8eXPWr3g6d3xrdvY877qMrazMFy/bI9MXtdPD57Mk06Z8J+vHnZphRw7MmeNqAoh3N+Ttlxfljjtvy/wWDqIDbXBA/1w5sdHXq+uovpVKy2vDdeWP6T9vzvrfL8ncH8zI9IU1s17woywY0TOnHV6Z8ydWJisW5IlntvcWV9uyJHdcPjnLzzk3nx1yRCr6D0ufgcO2vPruxg15a/mizJ1+W53+z+rM/fq4LB05LmOHH5W/OXJozuw7dOss392Qt1csydw5MzJ9YWuezbM6c297KP1uPjd99mmPZYO/BE30G8rVmIZOPCV9Dkjy+2Vl7yZXz+9nZNEvh6Z7Rc/0H9c5v0qSrMlPr5mdPcefmn4jxqRfzXXX+j+8lifuuys3Nrrmau37m2vPjzJ50pqMHXdqhh05NOdPrKlBG9bklQUzct0tVdWDYK3qy7X2WWLfz4Jn+ucT/btm2LjLMmzDskxftMxz4KFFtqN21dM5AyZelgEN//zuhrz9+2Wpeqzp8Z9qqzP3K1/PuxMvyVnHHJaR5/fOyNp2vF23Ni3LhJv2zNRxQ1LR/9R88bjqqdevWpa53747Sysn5+oTu2bkxHOzZ23w9+dX84OrnsnfXDEmA1pZ81bOvS5XvntZJp5WmT4jx6RP7WKteyPPznsod/yvOteez9ydi698LVeOPzX96rXtpcy/87asHDg1YwV/sBN1zheP75k9szkv/sf3t/nuqoeX5cy+A9PliFMyLMtS9a2JmfBKdT0Y8LcXVte72lo5Y2qmP7N12ifmL8pnDz8lvfqOyZV9k9cfX5Rnv9X4M54tN8+0sU/Gbumv1q//U6nuH0qlUqP//vCHd843coefMmanfC5QbI/9qOlvFao7QHtQZ4DdgVpFcyZ8Z3aGHVz9RYhpO+D90BrqFbC7UK+AXYFn/AEAAAAAAEABCP4AAAAAAACgAAR/AAAAAAAAUAAf3NkNAAAAAHYt0/5+TKue1dfa9wMAADuGX/wBAAAAAABAAQj+AAAAAAAAoAAEfwAAAAAAAFAAgj8AAAAAAAAoAMEfAAAAAAAAFIDgDwAAAAAAAApA8AcAAAAAAAAFIPgDAAAAAACAAhD8AQAAAAAAQAEI/gAAAAAAAKAABH8AAAAAAABQAII/AAAAAAAAKADBHwAAAAAAABSA4A8AAAAAAAAKQPAHAAAAAAAABSD4AwAAAAAAgAIQ/AEAAAAAAEAB/NX69X8q1f1DqVRq9N8f/nDH97dVAAAAAAAAQKv4xR8AAAAAAAAUgOAPAAAAAAAACkDwBwAAAAAAAAUg+AMAAAAAAIACEPwBAAAAAABAAQj+AAAAAAAAoAAEfwAAAAAAAFAAgj8AAAAAAAAoAMEfAAAAAAAAFIDgDwAAAAAAAApAPqesGgAAIABJREFU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XxwZzegOX81buLObgJQQKW7b2nyNXUHaA/qDLA7UKuA3YV6Bewu1CtgV+AX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F8cGc3AAB2dSNOG5tvHt8jvfauOW3+n/eyZvXL+d7c6fnSCzu3bQAAAAAAtfziDwCaMeL8KzP3M73SbfOKfG/efTn7nvvytZ+uyMZOvTLp4ivzv47c2S0EAAAAAKjmF38A0JRe5+T24/fPh9a/nC/dclduXl3z98XPZdbqS/LcaT1y0d+ek1kv3JcFO7WhAAAAAAB+8QcATTpraI90S7Lk2dlbQ78ar/7b7Nz/2ySde2TSsTujdQAAAAAA9Qn+AKCsj+XkLh9O/s8bWfDAW2VefyuXvrYqyYfTq9fH3u/GAQAAAAA0IvgDgLKOTJe9k/zpT3m1qbe8sS5rkuy7rwf9AQAAAAA7n+APAMraPwd0SLL+rdzR1FueeCu/T/LRj+z//jULAAAAAKAJgj8AAAAAAAAoAMEfAAAAAAAAFIDgDwDKWpXf/ynJ3h/LF5t6y5CP5YAka9auev+aBQAAAADQBMEfAJT1QlauT9KhQ7o19ZaD9slHk7z99gvvX7MAAAAAAJog+AOAst7Kj1f+V/LfDsrQMz5W5vWP5fau+yf5r7z44lvvd+MAAAAAABoR/AFAE2YteDmvJqnsNyaTOtd/rdtnxuTsTyRZ/XJuXrwzWgcAAAAAUN8Hd3YDAGCX9eJ9ufQ/Dsrc43vk+omXp9fCRVnwdtLtbwbm0mO75qObV+V7D96XBTu7nQAAAAAAEfwBQLMenTk9F/3ptHzt2B65aPQ5uShJ/s97WbP6xdw8d3q+5PF+AAAAAMAuQvAHAM16K7MenJ5ZD+7sdgAAAAAANM8z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fBX69f/qVT3D6VSqdF/f/jDHd/fVgEAAAAAAACt4hd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LtX8Ld6SebcPilnnX5SjtivZzru1zMd+52UERdNypRZC/Pa2nb+vJ9NTcf9eubQby1p5xnv6t7MnIt6puN+Y/Pw6ub+tg1/sesPWsFxsuNYt+1gSW7ar2c6VkzL8zu7KbuoVQ+NTcf9euaCh99s5ZQ7ad3+8ZVUzZqaiReNztB+NX2p/fpm6OnnZeLU+1P16rpmJ3/6m7XTbONfv5My4vIpmfn4imxscbumZPzpo3NURYN23f5gnm5p3+O9N/P0Q9PavHztNo8y2r6vsH1WZOE3L926LU+4azetZ+Vqhhq9LY6795f1vSvblOdnTcqpJ3yquhZWTErVH9s6q4W5qhV97LWvLszdXz4vI7Z89oCMuGhS7m5pH6GedhqrKGd3uXbYldq5K7Ul2fXasyvZKetmO4/NNre5HevdX5R2qqXv23yBbdlNgr9N+eWsS3NExZhccOfibOw2KJd/d3oenXdvZk34TD79gcWZefnYHNG9b866Z3kbOo+7uPc2Ze3adVm7aWc3hN3BxrXrstbOQnvbVevQrtquZuzIY9Txv4NsWpe1a9dl43s7uyHb4808fft5OeKwk3Lq5T/M0o6VGT3h5jw67948OnNCjjnwzVR9c0pO7dc3R1w0I89vaH5uwybfXj1t2X83587TKpLH78/4M4amYvz9ea2p3fK9N1P1zTHV7br+3/LagZUZd/30Le0a1G1Tnrzzqxla8akcNeH+/LKZdm18+f6MP25Ahl48I09u7J5BF/9zHqqZz+jee+XJe+ssXxPtaY95sCvZlKe/eV5GTF2YDw2cnFnzpuee87rnIzu7WbA7K8Q58S/PqocuzfGXz88ve56dex64N7O+dlQ++sE2zuzl5VnYojduytPfGp3KfmNz4+JNOfzkyZk17948dP3pOXzDwkw8Y2gqRt/lfLqr2w2vt/jL1q71DnZXajdJdovSt+rhS3PS5QuTgZdkwcwJOabe1fqxGXXWhEyecH+uOm9KZn55dEa89/9mwdjuO6u57W/ptBw4fEb2/9rs/PqKyp3dmpb7YOcMGlyRdNzZDflL8mYemTggFzw8KLOWT8+ozju7PRTGrlqHdtV2NWlJbu0+JlM6X5L/WD4hn95t5v2XbdWPJ+XQixfm89/7ae4Z9fGd3Zw2WJE540/KBXOSw06dkEevvySD6p0fjs2gk8/ODdctz5ypk3LB9Kk5/o1X8tCMf86wA8vP8SM9KjNoYNPrYtDAkTn/kr/NTWPOy5Q5U3JWz4r8R8NjdMPy3HrxmFxVlRx27jV57tqzc1iDPt6gk8/ONTe8mapvjs0l35ySo15cXr5dv5ufS0ZNyZxU5Jof3Zt/PHafRvO5fMLyzLz6vIyfNTXHv5E899iFOay959GcjtX9oi4faukEbL/lWThjRdLtktww7cLqujhwZ7cJdm+7/znxL9GbWfz4wqTzoPzLdZMz6sAkObbNc3ttSVWeT7L/Nt636uFLc+b1y/PXZ12Th244O4dtGRc4NsNOnZDL54zN0PHT8rkvH5ynbh25zfk15yMHVmTQ4M7ZrlPs7jJ+8X63c7e73uIvW/vWO9pHu9RoWkftJrvFL/6WZ/a0hVnV+dhcM61h6LfVR3qdnTvvmZBjkjx91ZTMef19bSTl9Lkwj/5wXh4dq8AAwM6xKU9PPS8XzNmUrmf9Sx76bsPQr46PVOTzN8zLgsndk589mEuun59V2/PRHzk2//jN6hD6+et/mKp6v9Zbl6prq0O/QV+bniemNQz96vjgxzNs8rwsuHNQ9v/Zgzn1whn5ZYO3PP/QtMxZvVdGfe3mBoFd/eU7/9Z7c0PfJD+bmilzVrT7PJqz/7B/zqM/nJcbhhkof9/87ldZujpJv79Jl53dFoCdZkV+OSdJKtK1iS/0tNjrD2bKDctb8MY64zgT6oZ+W3X9/M2ZdlayatZ9eezV7WnUxzPsunl59If/nGHb88XX3WX8YndpJ+wU7VjvaCftVKOBVtv1g79lC/PAsiRHDsugbtt4b++zc+UFSbI4T/6n5woAAH/ZNv5sWiZ8c0X2H3hJZtwwMl23OcVeOeZLN+eGvsmqOV/JdxZv571Beg/KGb2T5Lm8VudLWRsXTcsl92zK/gMn5IYrjm3RrRe7fv7m3HXBXmUCt+VZ+MMVSSoy7Lht3fGhIudPGJkkeXjRkmx9PHR7zAMACua9TVm79s388meL8/D0SRkx/KuZ05JnNK1+JUuWJTluZDPjOPvk0wOPTbIkTy83fgMA0J52/eBv49rqh9V/bJ/89TbfvE/6DB6ZQYMr8trvWv4NbACA4lmXqntn5PnsldGXXJRjWnxLqIqMuXhQkk2Z+eSS7WzDx9Ole5KsqPN8gTfzyD33Z1X2yflfOrsVt6XdJ8PGT86wJA9f+2B1/zBJsikbl1W//tEWLONHPjU44wZXZNDv3sxr7ToPACiYpdNyYPcBOWr4eTnrqvlZ2JLQL0ne25hNSbJX8zd2++sP7pUkecczIwEA2tWuH/wd2D2jkmTOc/lFC750vv/JNzdz24NNWbXo/lx1+egM7dczHffrmUNPGJ2zvjwjVa+39hvtbZ/X2lcX5u4vn5cRJ3wqHffrmY779c3Qiybl1h+/ko1b3vVm5lxUPd+Ow2ckSVZdP6bm/T1zwcOt+0bcqp89mJvqtLXjfn0z9PTzMnH6wry2YdvTt8nPplavl28taeJv6/La4zMy8aKTckTNch0xfHTGf3N+ftlcm957M08/NDXjT9863aEnjM74a+/P039s3XTVn/dgni87Xc02qJhWPbi4enHu/vJ59bb3+NsXZlWdgcznH5qa8aMH5ND9eqbjfp/KUaMvzU31tmtD7bRP1qzXjvsNyAUPJ8nCnFVRs60rpuX5P87P+P3qLEuTVmTmGT3TsWJSqv64db61+9vaZfPr7UfVbZ2Wh19c13z7/rg8D98+KWdtWTd9M/T0S3PTQ838UmLtK6maNaXxdm5ye7XA2ldSNb1uO6rnOeLyqZmztMwx1R77a7llb3S8t1Gr1mttTRmbh1cnWb0kc7556dY6VDEgIy6alLsXv1lmmpbWoVbuzw33rxer96+jKnqm4/jmbjHYlvrYjttvW/tuGaseGlvTvjGZkiSr78rxNe0ot6yNzhO12+fxFY32m9bNu3Y91Kzn2nm3YZmaX9ZP5aalSd57MwunT8pZw/tu/azL78rC323dH9YufXDrdt9ynG9juzQ6lj+Vo0Y3d05bkpvq1MDa9bvlnNjvpIy4fGoefnlT42n265lDL16YJJlz0YCadV2zfA3VnmcatWvxttftsprt1uy+n2TT4kyp6JmOw+/aRj1P8ruqzJ6VpPPpGTW4iVtXNmH/QZPz6Lx7c8/wg7ezVm1K3kuSiuxf+7O+3z2ZeQ8n6XZ6hvfbq3Wz6zYoo05MsnpGqrZsg4PTdVSSLMzi5S04dx44Mrf8cF4e/eGFdULH9phH82qP1bo1qt7f2rr/lDm3HTH8vEy8fQcdRzX7aL2aXfOZV81avrWtG1ZUz7/2+K85/9U/zzTw3ro8/+Np9WpU83218rbUxSO/moeTZM6kLeum0TliO9dD1i7Pw1vOpzXn2BbZ8fW4nHo1OpuyatGMxuv72vu3Obi/8XeLM/PaSzOibn1v4jxVz/au7z/WrO8Gn3vrj5e3fp210/62XctYW/vPuL/5LxGs/bdM3K9M7W/lMtTf/qnZ/tV9o3rXbI28f+fENu9bzant926pR9XradvXXA2P09rru+r9rVxd37r8u8D+teUasXEfsfntXUffydnwh5fq/3vswm1Pd+Anqp+BO+e5/KLJUG9TfvHCwiR7pddB23Mb7AbXObXXvvtNycJmA8XluXVw42vfdh+/aLjNKgZU9ztfXNe47S2xo9pZz+53vdVu7WnruNG2tmG57VZj1c8ezK1lxgibr3vbM5b0fq2bbWjPsZLW1LvtHRusd43bxDmwNcvcgv29zWO6bR0/TVo4ZtQS5Y6RtoxPNday8fUWTLetvka9sat1+eWP6/Zv+mboRVMyc9nWcdGNrzcebzjryzOaX+ftUgu3Xbufv31oM3V8q42LpuTQ/Xpm6F3L0+gY2LSi+hho0NarZi3OqmbPu+2Zy9ASu0HwNzijRyXJ/blgwv2t6Kg0sOGVzLx8QA4dPSWPvHRwjplwcx6dNz1Tx3TPxien5tSj+ubU6ctbdnJp87zezMKpo1PZb2xuXLwuXUf9Ux6ad28e+u7Z6bNhYa46/6RUjL4rz29Kkn0y6LJ78+i8e/PoNz6TJNn/gmuq/3/evbmiX0sH8Fak6qqTcujwr2bm6u4ZNOHm6nnMnJBBn1iXeVeNzRGnTc3C9/s+Ve/9Kg9fPjRHXP69vP2Jc/Iv8+7NozOvyWcPWpGZUyflqMGTUlWm07Tx5fsz/rgBGXrxD/OLj1Tk8pn35tF5N+ea//HxLJ4zJUMP65vxPy5TvF5/cOt0Bx6bf6yZ7h+P/XgWz/hqjj+sb8bPafrEsOZnUzO04tLM3tQ95197bx594J/z9z1XZOa1Y3PoqLvy/B+X5KbRQ/O5aUvyoZMn555592bWrafn039cmCnnn5Sjpy5uPO/23Ce7/W3NvnFz/nFwklTmmpk1+893P5uunT6TMVfslayekXnN3bbt1YWZ/Xiy/6hhObZTnb//uWbfHTwlj6UyY66aXqetd+WsEwZkxNTyF/Frn5yaESeMzll3Ls7GHqdn6gPV+98xH1uS71w8JgcO/2qqftdgotcfzAXHnZRTpy1Oev9trnmgep1fcexeWTj1qzn+sJMyZfE2wsYGNi67K6fWzHOvPhdVt2Pe9Ew9rzIffWpGLjhxaE6d1cQvhdu4v5Zd9geuzJhPvJm7a4/39a1ajObnva31WmPNU9MyYvCYTPnZXhk+4fY8Om967hl/bPLU/Ew8ZWhG3FXbMW5FHdrO/fm1hy/N8SdMypRZK/LRiooM6tRcGNDK+tie26+F67ihjxw7vqZ9k3N+knQemTtr2vvoxZV1bnO4Lk9/q/Y8sSmHj6k5T1x/eg7fsDATzxiaitFTs/CPbZj3huW59ewBOeKMaXnyA5UZd/30PDrv3jx0/UX59EcWZ8rFY1J59jYGHltjzZLcdMqAjJ+7KZ8875rq/ezC7vnNrGkZceTo3Lq0ZlnP+lYW7/XZXPPd6u0yptebeWzqpBw1eGqeLlOu1i6elhE1x/LW4+qf8oUem1J11dgc0W90pixqqj5syi8fvjTH97s0d6+tqefzbs6dJ388v5k1I2cdNyDjq2rPId0zqmY9zvpSRZJk2OTba9b19Iz6RINZr1ucm04fmqE3LMmHTrwid827Nw9998IcmyW5+6rzUjn6rjzfXCe498iMOzHJnAezsJnnFG98qio3rU6OOe0z2wycNr60PA8n2X/UcenTynwtnbpn0MBjM6jPwdv3EPbfPZV5P07S7dj06dagXScelcNb264cnD6DDk6yKYuX19bsj2fQyYOSJLeOvzQzX27LRUN7zGM7tHH/Wfvk1C3Hw5pDRtYcD/+ccZ/alKprJ+WofqNz69LGy7J9x9HGvPbQ2FSeNjWL9xqUybfem0dnTs6gDy3JrZePTuXl87Pq9fkZP3hoJs7dlD4XV58P7rl2UD76QvV55qxyz0b848JMOX1Ajj9/Rp7c2D1fuH56g77aSZn4eMsGGrbUxe9dmEFJcuIlmVXmHLF96yHJ6/Mz/sTROWvqv+U3Hbtn0ODOLTte3u96XM6amvP2xd/Lax87Nv/wjTp94zlTMqKiqb7xpvxy1qU5+sjzMv7Hr6TrsRMyq+F56uwZNdcz9W3vfrey5rz8lceTT592Zb3z41Xnj05lg/Njs9pxf9uuZay9HfLjj2RhM884W7u4KncnOWbUoK21f7uWYVOe/tboHDd6au5+al0+Obgihzf7a+f345zY9n2rOa9VfTVDK8bkgtlv5vDBE2pqwc35x8Hds+bHU3PqUU3sdxuW5KbRNcfplvX7LxnX483MPH90KkfflcVNjU3sKvvXlmvExn3Ee07e1m2tt1dlBl+xV5L7c/cjTSzr64/k7tuTdDs7gz7Vjh/daVBGXZAk9+fJ5q59ax4rs//JDa59y2nr+MXPymyzb1yUw1f/sPoa+vbFeWc7FrW92tnY7ne91S7rYTvHjVpvU57+5kk5dPjX86+/+3iOueRfquvsrSPzyZf+rbrujX8wrzWsl9tz7b2LrJt2Hytpab3b3uXYsCQ3nT40I66an8UbDs6gwd1b9MiCJpd5m/t728d02zx+mtaMGW2/tn1Wa8bX62r9eEs9f16ROeMH5KSpW/s3s24YlA89dX/GDx6Q8T9+M689fGmOPmpSZm+qyN/fUH1tdsPgffL8PVMz9ITzMqdMf6/9auG2a/enT74ow5LMeejJZq41NuXpx+/PqnTPmMEV9V5Z8/L9GT9waC64d0W6HDs+0+Ztbevsy8/Locddmjmvljn3tucYOC23fv2fSnX//dd/bdjyb9269aV169aXdrrfVJUmDOtR6tCpR6lDp96lyrMmlr4998nS0t9sbOEMNpaevKZ3qUOn3qWTpj1VWtPw5fW/Kv3rJdWvT/j3tVv//uwNpQ6depS6TXtu++dV2lhaOm14qUOnHqWKy+4r/aLRat1Y+sW9f1fq1qlHqdtlj5RW1n2pbDtaZs1jE0vdmmprqVR6dW7NZ9ab9+rS7At7lDp0+rvSvFXN/W0byrW75m8dOvUodRv1ldK83zScaGNp8Teq11O3G56q/9Ibj5S+0KtHqUOvUaVrn1jd+PP+8GTp2mE9Sh06DS99e8nGstPd+NTaZqbrXbrkR3XnW7vMvUvdeh1dumTebxu1tXpf6FHq1qt3qduoW0qLG27XzT8vfXtYj1KHTkNK3/7PctO2dj/alma203/eWTquU49Shy9Vld0XSqVSaemdQ0odOh1duvapmvVXs72OGzSk1KHvuaXvLCnTli1t7VH63P0N1tGv7yt9rlOPUoe+XyzNbrStS6U1T1xbGtKpR6nDsO+VfrHlr78qfWdYj1KHXn9XdprSb+bUbM8bSos3N7UeGqrZDk20o7T+udKNw8qst+3ZX+ss+7++VKZWrare77r16t3647tN67V23+hR6tDp6NKZ332u8X5Qu247ndt4vs3Woe2rsWdO/kppSKfepZO+Nqf0i6bX8vCvAAAgAElEQVR2zqY016522n4tX8ct8Vzpxk49Sh163VJa2ui1uueJOaVXG+3fW88THYbdWVra6PXm5l0qLb1zeKlDp6NLl8xtWMuq5127Lr4wr24dbH6e5ayc+3db6mLFZY+UXm3w+jtPXFu9DL16l7r1GlW68dnGx8fS26rbctydP68/7ZJbqtd7E9vlnZfuq9mHG5wHapejU/W5YPKPGq+Dd569oXreZWpL7TLVXzf1X+vQqUep4sLvlZY22od/W5pdUyPPnF33cxuv2zU/+mLZ5d5qbemxL/Uodeh1bmn2r5t4Sx2vzj631KFTj9KQ7/5q229uocXf6NHkumhsbenJG4ZU14bvbl2mV+8dVf6c0UJrHptYvc6vq3vc/rb02OThW4/5gZ8vTbhtTumx//xt6Z0WnyvaYx5NK7cftX3/qX88lDvPbDkeen2x3rltu4+jJo/dX5X+dUxtv6lH2eO/tOqR0oRePUodOk0sPbam3LRN1Kg6fbzvLG/8cpPemFM6s1OPUodLGvStS+2wHi78SmnCsOrzy+zlremrtWc9bnuNPm7QkCbOjaV6feNrf1J/O9fW8G6jbiktbrS/1rmemVy/v7nd63vQkNJxTfVf6p4fx9xXb78rX793zP7W1mV89f7Pb6NWry3Nu6xHqUOnz5f+dUvtb9syVK+P3qUJkyeWunU6unTmbU+VVrayvu2Yc2Lb961m/aGqNKFXU/Ms1bmuaHgM1bbz6NIl9/+q9E5T03Uqd07ctfavaq2vFc1q6fjElvVUs6/VNmvz2tIv/v3O0pl9a9ZTo+vs5rRsrOKdn9T0NydXNd5+NZbeNqR+nWvv8Yva5W/iPP3q7Jq61Wknj7O05fPa43N3xPVWO403tW3caBvbsMx6XPPvXyl169SjNOQb5cbr1m5pa/16uX3X3rvEutmRYyXN1bvtXY5eE0sTvtS71KHvuaVv/6Ql10J1tHF/b9uYbqmN46fbOWbUpObqdls+q63j69sx3lJ7/DY19lu7fXv1LnVr4ry28kcTq+fdcEx2R409NVm7a/uVDcep635oVWlCpx6lbufNqelX126vIaXjBvUunfS1R8qsvzpt7XVt6cl6h/aOGgNnW3aP4K9UKpU2ry49ef+1pS8M7L3lZFVbIIZcOLH07blPlV5t6gqgJvDodsmcxgMQtdY/WZrcq0epw6A7t54cyh0kbZ1XzYFctkBsUXuR0OAioM3B3+rSvEuqT06P/aGJt2x8sjS5yYBgRwZ/w0s3NrogqfGHR0qXNDpRbyw9eV3vbV4YbBlQ3tLBrzPdj5o5MW85KdYd8N16Iup2zZPlLxievaGms9708tReANcb4GzrfrRNzW2nn5e+PajcYFuD1/veUFpcuyhbttfRzRff2rbWm3ftyWR42YH9Wq/eWz3YMeGxmvk3M0hXq/oirUfpxmebblI9S26p7lA3OZi+dSC6fOe4tftr7bIf3WjArJ7aE3yrju82rte6+3ML1m2jwZzm6tB21tgOnXqUhnzjuSYvypvVogvRtm6/1q7jlmjmQmTLeeLO0tImP3ZrZ7XhgFnzgzrPlW7sVdOBbWrWv76vdFKjAZK2Dyp36HVt6cmy57uatnTqURoyrYntXlsH6g3g/rb6HNlrVJkBra22DIydV3d/3Br8NfmZW7Z779KNS8ovU7ODnL3+rjTvjSYaVfvFi3rHXpl1W7s/NlX3a17vdl4zx1odrQvpWqal83znN0+Vvn3h0TUXVvUDoO1uV+2xXaaWrfzJfaXJY4+vM5BWMwA97NzShNvmlJ789baP1/aYR9n5Nhf8tXr/2Xo8tKRObQ0U2uc4+ty95QOKlizP4m9U9+Xrnh9rQ+9mzwW158xmvsDUSJN9ivZZDx2G3dBMv74p7VmPt6dGjyp9p6mL/Zo2fK5RParpKzb15axSqbT1wr7uYEL7rO+KZgOfrV/Iq3teLnfc7Zj9bTuWsQ21v63LsDWY6136Qtngedt2zDmxrfvWNto6rybobLKvtrH05DWNr79r12/Fdf+XvfePivI8E/4/72nODpVdyC4KeS01IFUDweIYLGOkZ6jlOESKQ41CAglULFIooaKpxSZdYPMDgokY4otFX7HY4AYwLki0jst2Z07ddVz5BtkYEpMQiSEewdgVNtkwp77n+f4xMzDAzDM/mOGHuT/neE7CPPf93Pf1XNd13/d1/zrvUL6j487Zrl+SJM3YxJ8kSdInJ6WS9IcmxHAsY5L4NLuLseRxNVbh+djXO/ELV8aDY35r5uIsHr5vyu/10XjLG/Emj+NG7k/8mfvEk8cek8qa0zzmL6c89p5p2fgyViJJjv2dd2KD8u2UIzyP4XgW0/U0fjrFmJFD5Cf+3H6Xp/H1qcRbRu3HdhGWvTrK1ccaBymT9KO65cPYk4zvdrbg2Px7tI0MbOqnPSzbhljLOi5vn8XABc6Y/Ud9WrlnAeqMUo786R2+/OSP/PsbL7C3cB3qSBMX2trZvS2LByOWs3LbgUln5nZ31NJNANlZGwhzlL+/mscKQuFyrc2dMZPxNK/uM4fRoSA1fytxDo9RiSCpsISKsnX4feneMYb2MeEXlU/tngLHR1coFOYjia4NTe922sQnSHN07lhQFHEJwGAPfdYjBoYMtO0zQexW8rShDrP1W72ZyrJ8Kr4FNyamS5a5N2BhCtsLQmGwnib9RNkryE5U2T+6aWEEKoBgNWoH9QlZZD5W4NLg2BZ6b+qk60SxYZsSaKdBZ+eILctRJ3E5G4ibWJXwTaR/X+Z4WX81jz0VCrTTds5Sz0EDrccgJDmHtFjHZ7mFrX+CbKCuzWC+u8U/kPsA9G/zvoPjc2JyW7ne20mei0fCDN0JZnvFC1RoZY60UZjr919f2tmS7q6+WupObAGPxcucYxeeQt4WV2pgg6dyHUVBdsY6QhykWxZtPurOcNXBsad2mLI+B6fwqy3KqR0nKIeH389zGXvGWDuRSYzD1yqIebKAbKCt/ixXXM18CEIKSjhSlmK+b8Ue3/gr7gUYMnnlbqmQDI2D9i6UsNUACpLiHXz3hd9hBcB/Do6V5XI7dR0QklxAtsy5lX4rtvKLDOBUPbr3Jv6qJFvrSNcCiFkVBZh47xP3j98KydiKZqGDH5dEmY8b1H9kbpscYT2W+XKt3WOZh4w6GlCQmqFxbGtuMnZHpKN/9u8rGbvbyf6/oJVZ7P5Myd7GP/DvNSleK68zQuIzqTj4b3x84x3e1R/iSEUm2fEL+KrTSF3ZM6xfFcvi7+dSI3NfhDfycLvc7uqPjT3kyfmpHxawtyyfVP9hsy15yY608fbbU2ufh9XrUDmoT9hiFQB9t6z9rZvoT52FYBU/e1SmLQhPITsDONKC3uV79BzgFTkoyCsukOnXO2AG/LE9QlZloomWecDaR7l8GIO13b6kY99lCMvayoZFjhIqUG8qIIZ+9nVYjmbyirwDSNOqZY7Tsr4X6k4ZZOTmI32bSh2D1GgygMstGC5PTjNgOEkDCtQbEyy+1At1iC1g+0bHY6qp4rZP81S3nPCVXxQVNS+SF+toHKPAzw+gnyGbe9t1J84CERQ96mAMCPglbGb7JBuahfo1owxzpfNtPrm9gLiMTPYeNB9rfPqNF6jYouSbI8N8ctEwtTsPHRKFepN5fKqzd0VE50mzzmVqJo997eHueMJ6z7LseHDMb3kNd8s5U+/19XhrKvEmj+NG7uPnbzm+/p1eB2VNYW9vJ9f3bhgdv0957D3TsvFlrEQOL9Uj7qli0hy2Uw7wWN89jOl6Gj8dy9TrMSPHuP8uT+PrXom3JG5AHW4v3QLujzT/lypR5aA+1jhIP7f/bPnTDMWeAhOfYFcwdL92kguTjl4fRq87C8HryP7hRP1RoMqQv3IkbMNW8oDuesPovdQzEwMXwFy4488e/qHEJG4mr2w/p//0Dl9e+QOnD+agDTdx5UQ1a7+fS9vo2bf9XOkyQXAKCUr5Hl1M7DrAxKWPHQVyPM2rnyvGfghWoV4ufzdfSHwORYXFZDscnLhDKJrCYrKT7Zw5fcfE0GAvun3VNHjhTe4SooqSCQIG8M2JBX7vbeqAsCSVfMdYEUVaYTFFhevM+buaDohRmRub1ssTO10qIhc7GQ0kPOhGUNObOukeYZonHDRgJgyttXTbOb8ZXLuHKWZ1CiHAmQ8tDfLH79IMrNCslpdNkJKEZKD5XfP50oFqsp+NgMFG1idkUXXCyJWJg0FFAIGBAQS6eDdUYGwmRbmbiVs4OcHI0DB9nY3U1BsdpndbX6+Z6x72I6XjoJ4l7Yp4tewTk/BUrqOoWLFUJmDw1+5euDV1fZ50p6SXcfv7TVnGnuB6O0GQigQt0Hme910dtAcqyS7MIU1l57420zBD17poOFBPm/sFd4gqKsLJZK6KZW4Mmvp6ztONAnW80sk9CgGoEtRAL8YPJvjO4LF75uzxTX+ZQaAT1Mtl6qsI4G9dykWBOrWAGExUtRkmLMjpp/X3ZyF4AxqVa32EkBCzPx+yt6DBwtgdkRP/We+Mtc/Y3U72/x2rSEFzy8CO4ix2T7gnw5VyyTF0y/xdQxYucKwL9ygIi1aTlltKbeu/8fGNTt5ufYFSbQAD7xnY/aO1Ti8090oeLuKu/rhsDwvV5BUWU5Rhfs47dqTkARk7AghZ/h2HA/jJ9HKpGfiuhu/J5htATLwKMHBF5h5MV/COHFy3xXHMgD+2R1j8Sid9V2sfZZguy2KIvg+6GEBBmqNFG1ailWiAgXc+YgBvyVuDKtJJHyVaRWow0PGRTLvsG32bWh0D0KRlEmJ3QusmhlMGCF7HY/HWNmrqdXDlntip4LZP81C3nBGmKaYoI4VldvqZI0M3udJRzUtHJ/7Sy3ttQPA6VJFyuUcR96PJaWeffs0U5nuQVlb0oq5s4o81peRtVJvvD07cTNGeJt7tKGXFpUoeHhe/8R7We4zsBUov6M13F+UlKl3Ky/3xYK/5PuMkJ+PBaBWpLpXANdwu50y918fjLZ/Fm5CLG7lPjLaYtGDQFaeyvrietsv9kxbk+wUGEDga+PDC2HumZePLWIkcXqmH/XiZUzzWdw9jup7GT0fxdsxIDnff5Wl83TvxlpBYOfsBULBisRsxhRmJPQEKFamOJrivttNwzFGcLhT1cicLxwKVqNOAq29bFhDMXAxcAPfMdAG8QlAE6o0lqDc8QdvuLDKOGMjY3cK7DZsJ4yZ9pwAaWf+tRpeyM17rB+wZqqd5YU4XHEWYo5WPvuRWLwaDAf15PRc+7OX9czctHV8FyzRmp+WNFQO+ZOC6ucH9Xrh7K1PdSmfZvdf2QT8DKMcFrBRetRRv6qSbWHaTNOx7Hd3lHJZZV6mautAfMxGSnIPG3gA3RCa4aiU4dJz8sMheV7QW/yJXCtfLjUEgWEHM9ibeXlJLZWUj5duyKAcIXoA6cR1JqpWoE1OICXapxjaYGLh8ljP6t7mg7+L9T3q4YL1UNzwCzbdCAW+sWIKBaxa9+7ZzvQv5VgRgcD1vj+Xq8ivcxAv67Ip+TSMzI+ObbrQTltVkbUauXHfvvSPXe9DpdRiNBro/6MfQae3kBRCnCSUGRldlTRXFN7yUkYWBa0ZAQeT9zn2hedeRwbIy0Au+czqJTiEvsZqCQzoMJevQWI3jqoG2Dgh7OgW1iwbzt8ERQA+6j/sB+/7Ib6EStV2du8nAEcd5By5Roo6XkW28Cq1GxZakZ2goSCVkUSelKnNH/75vK83leqeHEexMfjih72NzYHzFYjfS3hPAsvjN7IrfTNqGnWRsbad5604eUR51fdWuN/LwEu7Yg6fpHNuRwrs7tK9/al6M1FHOg/PLXUry3mc3IdZz2/aOHOZz3xQar+n0x/a4P9j5pKW1j2Ktu1luUJW6nCpXXnK+nxvAyLTJ27KSus28U8FuX9FH+jZVnfJbpSE7uJGqgzouFCqJs449rp7ljTYIybUJvnihDq58/+nEU91yaYHBnWGuGHXozxkxdPbyfk8PVyyBvJBIJSsWAbaBPat8E75jPoVEhrDFasb142epfs0EAyfK2dIMaYdfIW+FA30LVLGr5u+5tPIZm/iNFwlXo00EXXMLhpKUsbbaZORMvQliN8vvfJ4C1vGE2mkcIpQwLfh8tccsY7aNab0VN3KbhSkc0S9AtaeamiOVZPy+EoCwWBWahARU8Wo08baTPtMfS/K2bHwZK5HDO/UI5T4PFixPWd/djOl6Gj+dG7gTN/E0nUy8xcuzKDPpC2OSt6IpK6dOZ6Q0cd2on+k7fxIdAeyye9KGKzawgPsWA1jlN4MxcMFsn/jrR7e/hSuEot6ymRhnR+ncE4q2rJSiU7nUnDrLf1zfPGbQwSnUHnSxIxkicxygR3lNfSWQZ5i4cmwnG4vO0he8AE1yCum5BTywJ4IHgq2rhrqomp/OhRkq4dcab+qky1h2k+yrZt9bRoqizcdtjZzXUTWoQJvsZJWJB2hK9vMLl1bEK3hgtFUJYFlyCUeSSzgw1M+Vi+cxdhox6NvZfawR2Elc7n7+scLxkQDjuGWgfGshVedMhMWuY8Ojmfwq8kGWLQ/lb/3MOwcHTuSy+Jx3Jv6mA8/k6kNmRJ99y6yT8ZS4iaEyly0v9zAQHkF28mZ+8nQUFUujCAtUmNuD6y1k6J7xaaBZ4AqhpD65joKOdhp0xWjSzAO2vnMt5g54guvH4gYuXYmGdnTHztP9rPPVreOx7HiYCos2U7q7kebiHqo6uihVmdscv6VRaIG2trfpfm7dWIDbJfq5ZOgHAlBFWWSjq+bkh3Bf/FbSHAUXbQjTvkhF11nW7zfS2nmTtEULvJKHYIok5nOscLX5iEsn3Lt4dk1auMdc98cK8qoPoXWy69PMAsKA931cIo+YbfpmWXldVdbImc5i4iwLJWSDL7OtDlPGfd1yxsiHjezIKKfhqoJlmnVoN24lrySKB5YsINA/AL974MLLS9F1TrHoE7nrvo27WHeqZvKTJCft4yIN2Vueoe3IcQxXNxPm0vd3FWuf6iytxn7SFpn7DSMXdTQMKtCWrXOy40jga+6u8ZaHBKvI29NEXoWJgas9GC/qMRoN6I5WUvdyJQQr2dt8lLxom50yd+HY++uA+/ouYrpfF2bEF4ankJ1Rju7I6+ieWmdZHNOL4UQXhOeQ5GR3ntsIvzUjzPKJv5t0lx2gHCW1yZuJcaUT6B+FcjXQZjRvKV24gLBk4JQf9ylVqN29h2McnuZlTSez+tTKHZP56Cs/148xdMjlerYUneWr+Hz+2FBM3BzuKIUsdH3l4sjQMCbMgRN30nG9FyMQsjR0aqu2nOJNnfSAaDWPRVez+2UdhqdVqO8ZxnCqEYJT7JzfbGbg436GcHK0zGD/ePlZZH87MAK1g7uAXMEv0Hy0b0ziZvJKgMEu6sqy2HGokMcX/4E/5jrLe5i28lyqzgWQffAP1PrwPhMr1pW2//Gpc70b+My9hQEhXpKr95hhffYBMyNjN9oJbvLJewAqlrm4ym3oVDnrX+4hLOMF3t27mbBZ3vrbI2SRCjCa799b4WxlvKurrGcngSoN2Zyl4YSBvrRMwujh5OEeiC0mVeVG58C60r2jntZzBcTI3aMxkctd6Nwv+iTClBpi6KH7ci99qMwd/YUJpGqhra2RM8Zi4twpl2XnI+GZaFaY/zTwzgF2V4KmZrNLk3ag4IHvmo9Ys64m9EYe04k79jCuXzQb7Wjht82B19uBPBCvmpYg7EzKYbb4Y3f6KNa6W+XG/45CHe/6ZIVX5D3YS98tiJFdZdxP33nMq7kdtaM+0jdv1DEmeSvqsnKbhRL9GE7aCb7MgM34Gk91S54eDuaW0/BlFKVvHWWXq0fzWuV70fmuwhvXJlwVMIv1a3rpp68NCA7gXqdNfAD3hgD0MOCDS00DEzdTxFlqRvtUJi7ojzMQrCR1lQ/vuVzo6njQ4re+Zsy2Me10xI2sR9U75B4FIUuUaJco0WYUU8EwfaeqycluZEfaPxB2/gU0gdM/9va2bHwZK5FjJmODHuu7hzFdT+OncwNP4+u+jbd4ysz6wgASNOvg2FneONdPWkYoXD5LnR7intvg4P7bLj5xeurUTW58DGPyu/tihnOJWX7HXyjL0gC66P7A1Ytzb3KjFyCKkEBLHkoFcBLjO/J3yQx1lLN+Uzo7Tjna9eNpXqEsU4UCBgxd8vXoO5HLwog17O6Y+nm23X9qoRsF2U8XOG4gbvV753xgXxO5kjxgoNXoZPWzkZciYlmYWG9+zuV00G08ywAKUqN97Wy9qZOeEMWGbUqgkbZ/GYZbBtqOOLln7ZgR45fyuXafb2cABUlLLAOoxQ+SBlw497YTHeuhbmsq67Pr6b4DfR0HqNlfje6qg8eDleQ99yLZwIU3DZMv253IkBHDMSCxmF0yk343rntxZ+4ic937zvU4qfswl865eXSFh3L1HTOtzz5gRmTsejvBLSP6NiB2NQ+4dMTDMEb9WUDJrmKZIPOfP5/V7UFY1GpigOZzXcjHhYYx6g1ABKqlc3QXluVYZjoOc/IycNnAG5c9uZMplPSfZRKCiarnG537y1GG0TXUeme30d/NN0/2/eegzXdbwIYtHparthIdCrS/3Dwqi7Al5vs/dF09TnRjjBsDZp+/IniB1/KYTly2h2st5ETEovzNWQbcSTetdhTBijSgU0+3k7uuuo9ksX5TFnWXPLsf0srMyWH2+OO+t7qc2J61jxKA0nK8YNhS83FXrZ098pnfOsvuTals3O1NvTvrvH28bKR1EEIS5Y5o9I2+eaWO4WrSE4F9Ogx3gKsGmjogLmdi8GX6bcbXeKpbsljazpCMEoocTvoNc2OSDCOI1AJX9VxyNB4BoJdL5ybKdRbr17QSQEgCMNjPDaeNqvUbWOM3XkahImm7AjpOYriK+ZjPfSZCkp9A49XdhRNYFIEWF8aDV3vQu3pn993EbBvTeiluZJIp4/vvnB3/hy+7aN5fTc0xR3YdQFhyKdVloTDYgu7iMDMy9vZ2TM2XsRI5ZjI26KG+exzT9TR+OifwNL7uy3jLFJhhXxiY+AS7gkF3sJ1uoFvfQrfsXZbDtF50Ejsd6sLQDISvtCzEuwtjhnOIWT7xt4CE5HUA1FUfptuF8cqIvoV9l4HYBFZYOnIxiQXEYKLq0EmZAUIvrf+3EUOPYvToKHt4mldMkuViadl69HCy3gjBKjRKL3TUTTcBeaH1nX598kWws5FANdrtCrhcy742x5OiQ7oWGoCwTMuRZjbp6k7JTKZeb2dfbT+EZ5L+fd8ft+JNnfSEMM0TZAN1x3R0G3U0EEC23fObrbRQ1ybjeL808MZr/RC8Dq3KorvBalIzgFMHaO50rIcj+hZeauvhk8golt0Df/v/PmJ32QHKz8gM/IMWmFde3TJNuvx6EiYT/+XsmS8NvFHrxYbFWveOShomBQRsuNpOncwdWrJ5uylXXzLT+ux1ZkjGY+1Eo0xnzkT372tpQIE2x9XjiUyMOJm4BxOG416a6PEV0SnkJQJHqmmQCZKNXDrMq8dwfGfpnMByLDP97HvLyAV9C93BKn6W6P7g0y+hgOo0BXRWkv9yl3OfCfSd2En+kVDiYt0v+SQWfocV9soVX8yBLW6Wq3kn+UdMhMQX86u0MT8SEr+BbIAj1a4Ft61tFhEkfDfUa3lMKzb2IFfe7lP1tKFA/UOVud2clXZk7e8b2dcsowtfGnhjjxHDJ1GsiJziquQZk8Ms8sed1bzhSh8lditqqxGv0LA9GgZePkzzdcdJ+04fpkbfi58yyqt6V/d/22WCIla5KUhNVsus0PeRvnmljuZjCaGRNv0w3WcOYyCC1O9PDL7MgM34Gk91S447I9zAfO+RwyOyr7bTcGziHxfwvR8qgS7q3nQs3xFjC3X6yWlnr35NJxGsSAgF2mn4FycLmq/paDrGuPiNd7H2qbpo6OhlSH+SGhSkJqp8e8f4wtVoEoGOwzLjCRMXmg576QazOcZsG9NOKW60gGXLFYCB9z52UJdbZ2mqn/Cbv4Ibxw+wu+h1jDIT5IHBoYCCEZM5/bSPvb0dU/NlrESOmYwNeqrvnsZ0PY2fzhE8ja/7Lt4yBWbaF1qOmudyLa3nujAc73fah7hQ/ToGGbXsO3mYOiAuRz2qV3ddzHAOMcsn/iAwuYQjaQroPMCP0ysx3HL87EBHJRsLGhkggLynM8ccV/QmfpWmgLZneNxucGmYCy8XUtChQF1QzAa5DqeneYVvovTZCHM9ihvpm2QkNzE8v5PdnQrUBQVo7GwnHnBzVn9Z7CZCgKojJ+0Mkk1cOfEMORW9jo/CmVUoUOe8SFqwieatWZSfm7xCY+TDRrYXtzMQvo4X05ST0jVkZ1Flz5EOGanK2UnzYADZZVsdbGf2Mt7USQfIrTYb3U1y6iUyys5C+CbZ85tDwgO4VJRLud5Op+HLXhp+WUjNoALtswVoRncNBqDJySeOfsqzCmm2t+r1Wgv5BY3mb5alwg8ITNjMrmDo/s1O+9+LYbr3V1PF+IbEIcFKEiyDrgajnfxuGanaVshJf29O+AagLS5Fg4mqbQ7qPmigPL+cK/FRbnayPJOrt7Drh6ZBnz0ql8dMg4wH7Uxaj7YT1fy4qMVucLOvuZAfP99LSHwBv9I66AxNynsBMfGWAFaT0c73ucmFfVlsOaXw+h2f3iWU9JJ84uhld4bMd8k4wIXgKLYXb/B6fUz/z8sZymEJ8g0cLSSntp+QVSl8zyPbWYB2TxMVGgUXKtN5qKiRK46CC3duYtiXztptRh549kV+lTiF8k/EckzfGAFoyiaUy9GEyJ2b6CpTWVtggPjNHKjJGe83g1LYdVBNCL2UZ6Tbb6tGy2GgPLOQmkEIyy0mO9qLeUwrY/ZQnlFIw9XJ7duQvpzi35j9xfbRO5Zm3o7sEZi4ldJY6K7MIv+EnYU4d7clndIAACAASURBVPpp/mUhNV7rq82UHGaPPw4LV1C1rZCGD+31jcx9FB0B7HrW1t6iSC9WE4KBLTmVXLBjs0PGSnKKuya0U16Qd3AAYf9ZTs7zBjs7I0xc+X0hW/abCEkuoUgj36fzjb55R6fMRz1Dna6aN5r6IfEJNtjxMdNvM5PxbpvoqW7JELma7GBg32G732PkwxZ25FdyJXyycMK0JfLyvdZCfk4jQ3bSzmb9mk5iNhaTFgxt27Ict6mDBsq3PUMbAWQ/tcl3gedoNY9Fw4XG16nsaIfgTWgTfL3YN5T0p3NkxxN9zYU8fnR4jsRj5uB4yy2mFjcajb09Xzt5IuJOP82/2Umrf8CEBQvWk5jayd9tf+zHtXZqao3jF1hP+9jb2zE1X8ZK5JjJ2KBn+u55TNfT+OkcwdP4urfiLV7F977Qme+OSd6KBhMNxbnsu6xAlbxapg8RQJh/I1uK7Y/dh/Tl5BR3QXgmpVk2C9em4rcu1bN+UyrrN6VTd9lJZQWTmAO3/ISStqcVAgvZcqie9csazRdzr17JihUR3IuJgff0/OHocZrfM0G4kqLGV6hItO3IWYJeQ+nsrkwnqk1Nev4GkhYt4PY1Ha0HjtP8Hix78u+p/ZnSiRF5mpeCmO1HOT2Sy5aXy3nw4knysjehWfFtRsale5HawgllWLKSPOqpqy9n98JikhYpuHexkpiF8q2QX/xWKtOOs6X5GR78z3aKijeTtChgTF63IthV28SKU4+QcaSdht9/B81y1eidObOOhSkcaBvmmxnlVKWuoW3jJn6h1RCm+JRu3XHqjnTRF66k4sAraBeOT3fkzAjffPQZypNiecOaLvAmfR0nebXZwBUWkF1zlL3J03Ukijd1cny+y2JDoc1A+W8OoNii5N57FrBCFTFhRaNl5eO+arqvyp3fbCHzFf6Rah7ftIZmbSZFyQk8EAwDl07yRkM7uqsBaEpe4UDG+N0ofiuKqW/8nJzMFrasjOWNLZk8pllNCBO+2Wsvjn0zhYpfNRfTnVY9+r3ykizvG7V1WLaxhOosR9vPbTEPuho66qn6USwXnszhJ8mrCTH1otefpPlIF2SUcuK1Ybb8qJrmfzxMql8CDyRM8V6O8EyOHP+UxwvqJ9X9/XPt1Ow3QmIx9c/N59XVz3DDjaw9kutUkfVDvtLnqZbLc3wn4whitgBHGin/zbf5hSYCv3sjUEcvwNxONPFHsnj8+Wd48OLx0XaCwfPomhup6xgmLDGH2v+TT8ykKjrOO0xbQunRdMpfziLKmML2rA3EBA/Td05P25vt6FhH7bFihnKz2N38Og3JCuKWqlEvmZIYvY7fimL+6S14POeA7Hcp3bOfohXei3KGLF1JDAbaKnZSoyggJhDuX64izKdLxc07Pwqyz9KHgrwMjedBPP8oihr+SMxvd1JQVs7KY9XEZaSQqlpJzKIFMNRL90U9v7O0h2kVR9mXq6RvnzdkaDnuS9/LjUHA9khpS7mW7StkR+VYudITEnggWAFDZj/ddqqLK4MBxG0p5cCzmSyzI/ewjfv5A/9A/rYWqjatoSFSSWqyipjlqwkLhJHBHvRnDtN04iYDBKApfIW9ZevGtY3eyGM68VtRzD8dN/F4QT0Fq9bQZrUHUy9n2mppOnETIlOorhnvL2bKjmRRKNl1cD83thVSt20t/9GcQl7aBmIm9jXK9lPhpb7aTMlhtvjj7+0+xIv6XDJWx9L0ZCbpiQl2+8a/mnAHZ4h2P/90PYsf/6aetavaSUsrIDUxgnuHxutdpdf1LpPao/BSVi4L21QUbUshIdJO+7g307mv9JG+eUWnLIvzGvY1UoMCbYHafn1mwGas+KpN9FS3HKJQkf28moZtBrasjKW1sJj0xAj8Rn35MA88vZ8Ty0+yMrud1sZGln0eRUKikkB/JbsOvkLfoztpsMi36MnNPBB4k76OFqr2GyHjFerjT5oXpYx77yzWr+nEduy+aQ3NiSmkbUggwdLvsI7D+oKnYxxunmDZXdRIzWUIe1ozLYt9/WJLqD/cT/LWs5ZvVkC2Nsqs0yeqqWmD7MP7STiZxZY235fHY+bceMtDphA38osv5kBuOxsPHeDh+K7RNsoa6zMEbeDAayto+NEz2N4MGpbxCifeyWXjIcvY79ENqOPNfm/URsKVFFUX2yywnoGxt7djaj6MlUxrPdzAE333PKa7wPP46ZzA0/j6VOMtvsFnvtBV3x2eQnZGObpjwxCcQvYP5SY8lZQe2IA+fycrV7WQnbUZTfzkvlptfcmEu/ym4LfuDGLQ9wAKEnx6jdFdyhdf/I9k+++///vL0X/Dw19Iw8NfSLOFrz57W2o6WCblP6qVfhC7RJoXtESaFxQtKbVa6ZGnyqTfvvm2dGNELoch6eo/H5aKc7SSMtKcPjzenPZ3fxqc/PjFCvMz1W9PPS8bbn+sl3779JPSI/HR5jrEJjlNd/VfK6R8zUOWOi+RftIq/w7bcr7/VoWU/2iSFGVJG6XRSvmlr0v6AfMTX12slX4cHy3NC4qW8t8alCRpUGrKWSLNC/qp1Dpgzcfe35xgT36yMnXxXX8ZlIxv2tYpWlJqn5SKXzspvX9bJlu76bRS/p5myWi3Ti7U+bNm6fGgJdK8/JPSDUfv9ZEeOeSLd6XfPZ02mt+8yL3SJbsPviu9ql4izQtKkn7b41rZb/eclF59+slR+4vSaKXHn94rtb4zJF+mgbelpj0/lx4Z1eGHpB886uSb3f5IOnNwh/S49mEpPGj8+5oufip95Zo0bMpwfrzdRT4sPZKzQ3r1rXclcxE+lVqftuhGbK1ZZt7Q18/flVpf2yE9bq275b2//eePzO+16JD8OxzVyR25umjDMnV27oe86WNdx2G5vPH9PNFdZ3yil156aswn2/MfdtsJW73xJO+/DEr6cTY12Xdebd1hse+HpFe7JEmS3pZekvUjk7nx5k+dtFOu6KKT907yD5bvclAvXbUrINfq4bjsI9Klxh2WttIsu5e6XK2vo/e7UKbPT0r5QUukeZG/ls54qm+T8vxIOtNo7kuNtRMPS488+qRU/FqzZPxsrCNlrtv472Tc424/ZETSP2eW248bP/VKueRf96lkfPOwVPKU1sZuLb7o0Z9LJQddyMsbedjBnq54rj822LWHn0sljeelG3+RydYXduSC35Wt86S+mk1fo8dJX8MervTTfORPZPGaP566j77xp9elkqesdmfpG5e+Lumd6PikdiryYbN9+Frvbk/oV1nax1ffele6bee906pvHtdxAhcrzOkifyq1fubkWTfr4JrPcYYv2sQxPNYtB9zuOSm99JRN/GDi2PuLt6VXM8zfKvypCb5i5FNJ31gm5Y+z1Z9LL1nGD3NHv7zgt2xxpw//lyHp/X82+5nRbzD6TfXS+5+7+3IPYxXW9iDooVF9daleXhhPfPXZeel3pT8fr9NPVVj0YBbFWWSYM+Mtn8Wb5OJGVoak99/aKxXnWNNN6I/JjPtvXGwe76dcshFfjL29LZuZiJW44O98ERt0Fbf13ZOYrrO6+i5mZJ8pxJidvMuT+LrDdHLxFhfqbB4nRztuY2Yg9uTqXMLtt35url+JzkG8aULZ/zI4vn9k21fz5ryMJI3KXl62Akf8ry+++B/JdiJQkqRJ//03f+OPQCC4yzAZKVdm0bDqBf7YsNn+auLOSvyT6gl5tomPt8+x7f8CgUAw17nayMZV5Vx5+ij/X4mvjzgSCARfBwZO5LJ4m4G0w//GEe10nXQxFbqomp9OeXA+/95TPKfuoBHc/XTvW87Dz0PpmXfY5Y17cQVfQ7qoikqnnBz+2FNC3EwXRyAQCARfO/qOpfNgUS+73vo3SlX2tjrepHnrGra0qTnWcwjtHDmiWjAH7vgTCAS+YajjdaoGFag3Jsz4HRACgUAgmEz3qcPoCCA7SUz6CQQCgUAwXXQfSWf9plRq7N43bqUHQ6sJgjcQM8uORhfMBnqoy0xl/aZqLsgdTXbZSOsghGhX8sC0lU0gEAgEAis9nDxovpcv1e6kn2AuIyb+BIKvJT00vHYWwjfwWPxcWO0tEAgEXzNunaWhtp+Q+ILZe/euQCAQCAR3ITGrEhjR97D72WoufGnviWEuvLyT3ZchLCsF9Uxd9iqYxUShijdh0B9g974uRuw9MmSk6ulqugkgW6uesTuDBQKBQPD1ZUh3mH2XFai3acTJGnch98x0AQQCwXTRj+5YF37BI1z4x5co71Sgrsi0uSRaIBAIBDPKUBfN/zJMiKKXpkPVNAwGkFezSXTABQKBQCCYTqLzqT/8Lslb61m7qp20tK08Eh9FiJ+Jgff0/OHocZrfMxGWWEz9U2JXvsA+MfmHOPZeKhmV6US1qUnPWkdC5LfxG/mU98+dpa7ZwJXBADRlh/iV2GUhEAgEgmliqLMd3e0FKK62UFfdzkD4Zg5sjJrpYgl8gJj4Ewi+NtzkSvVOdl+FkMgosstKqMgVjl0gEAhmDaZ+9M/upGEQwmJVFB0spTQxYKZLJRAIBALB144w7X7eXd1Fc/PrtOpbKN/fSx/mcdQDS9ext7SAxxIjxC4tgQyhaGs6+Tirhaamds68+RI1ncOAgmXxETyQXEJFwSY04aKvJxAIBILpY2RAR0n2WQYIIE6byZGSErEp5C7lf33xxf9Itn+QJGnSf//N3/hPb6kEAoFAIBAIBAKBQCAQCAQCgUAgEAgEAoFbiDv+BAKBQCAQCAQCgUAgEAgEAoFAIBAIBIK7ADHxJxAIBAKBQCAQCAQCgUAgEAgEAoFAIBDcBYiJP4FAIBAIBAKBQCAQCAQCgUAgEAgEAoHgLkBM/AkEAoFAIBAIBAKBQCAQCAQCgUAgEAgEdwFi4k8gEAgEAoFAIBAIBAKBQCAQCAQCgUAguAsQE38CgUAgEAgEAoFAIBAIBAKBQCAQCAQCwV2AmPgTCAQCgUAgEAgEAoFAIBAIBAKBQCAQCO4CxMSfQCAQCAQCgUAgEAgEAoFAIBAIBAKBQHAXICb+BAKBQCAQCAQCgUAgEAgEAoFAIBAIBIK7ADHxJxAIBAKBQCAQCAQCgUAgEAgEAoFAIBDcBYiJP4FAIBAIBAKBQCAQCAQCgUAgEAgEAoHgLkBM/AkEAoFAIBAIBAKBQCAQCAQCgUAgEAgEdwFi4k8gEAgEAoFAIBAIBAKBQCAQCAQCgUAguAuY/RN/11vImL8U//lL8Y+q5MIdN9NfbWTjaPpqun1SSC/SWYn//KUs3tflZsKbNG9div/8XNoGfVIy+5j6uXCint1Fqaz//nKznOcvZ2VqKgVl9TR33pRNPnAi15LGyb+oNazfupOaE10MuVyuanZsTWXtqqUTytWI7uqwixUcpq+j0eP6eS8PO3isK4LZiYnuYzvZaNWRqJ3obs10me4SZp2tdFE1V9okgcDrzGb9n9myjVxuZEfmGhZb+gkFOg/7B4JpYmb0xdp33tI2m/VjNtu5QCAQCAQCgUAgENz93DPTBXCLwXqa9AXEJQa4nKT7zGF0PiySR9wxMfSlCfwCCFTMdGE8xcSVE/9A8bMtGAYVLNOsQ5uVyS8iv43fyKd0647zu+ZKGvZXUhK/mQM1L6BZ5Di3kC2lHNFGOHzXwHt6Wg82srutnd0HMzndWIo6yN6zw1w5Vs7jz7dzZTCAOK0adfFWShctgJFPef+cgaZT5TTsLycsMYfa/1PiIB/gloHyrYVUnTMRFruODembyVsRwb0jn/J+pxHdm5Vssdav9gU0C32Uh+BrwcCJQh4uMhCmzeFIaQKKwV7unVseGoCRoWFMKAicbud2V/hVgUDwteV6CzkJ5bSFqyg9+CJxin76goQzE8xuZqzN/5oj5C4QCAQCgUAgEAicMefCynU6I6WJ6wh06ekeDE39Pi6RB1yqZmFSPSHPNvHxduVMl8YDTFx4OZW1lb2EJWZypLSYtEjbyVgV6sTNFFXcxLC/kC3Pt7Ax6SP2Nh8lL9rBAPVbUajjZWQRryZty1aaix5hS3Mj63+zko9rUwgZ91A/ut25bDzUS1hiDidqStAE2/5uLlde2TBXjv2ajUX1rP9+l/1ymbqoysylqjOA7IN/oHZj6OR8ni5B93Iu+S+3sDERTpx/AU2gl/OQ455g1AlR4O/i84JZzE2MHQYIVvPicyVoFwKoZrpQHnCTkzvWsKVNzbGeQ2iDnafwGnPMrwYmRKF2sSUTCO42hP5PZuDiWdpQkPbsK+zSLgBAPcNlEgjk6aImIp3y4Hz+vaeYmAm/Cjv3FfJyFwgEAoFAIBAIBAKYC0d9WgmOIC4aOPI6umuuJRk518K+yxASGyEGRV6kr7mQtZW9hMTnU3+4dMKknw33LEC9vYk/HlQTMtjFjqdr6TZN4cX3hJL23ItkAzTX0vre+J+7D1gm/TJe4NTrEyf9bAlgWcZ+/v2tHOIGu9iR9g/oJpwfOtRxmPJOCNu+n73jJuzG109TcpQDWxQw2EL+AaPX85BlRQ6nj7dyOnf2T3IInNHPlWaAKMLErs+vAUryjrdy+niOaJsEX0OE/tuj70MDAJH3L5jhkggE3kDYuUAgEAgEAoFAIBDMJHNn4o91/GybEjDyxjlXdvGZuKA/zgABZOc8QZivi/d14XoLvy4wQPg6qmuKiXNht1nYxlfME1udB3ipbYo7MIPUaLcA9HLlM5t7+q42Uv6bXgjfzN7SzYS5sJc1UFVC9XMRdibchjHqzwIK0hKU+MnmEoAmu4AYYODNLpt7TLyRh0AgEAgEAoFAIBAIBAKBQCAQCAQCgevMoYk/WLZ6AxpAd7Dd+eTIrbM07TNB+CaSVv3VNJTu60H3iQO0AXE5BWhl7uwbTwCa9ExCgLZT5+mbUgkCuNdyvud/fTm2ffDCm5XoUKAtzkHj6M4+O8RklVAUDAMvH6Zt0PpXE0N/Nv/XN//ahbszolU8lhCF+v5+bng1D4FAIBAIBAKBQCAQCAQCgUAgEAgEAteZUxN/hKeQnQFcrqXVKH9m5IDhJA1AXM4G4pzNu9y5yYUTlRRseoQH5y/Ff/5SHkxKpeDlFrpv2Utwk+atS/Gfn2ueLBrsovnlQtZ/fzn+85fiH7WG9Vt3Ume8aSfNUvyT6s1lfD7d/P/zl7Kl7aad9wzT11HPjq0Ty9XOlS+d1OlWOwXzl+IfVe1kkrSfhseW4h+1E53dutrSha62H1CSnRTl7OHxLH+Cf2o9yunclfyteykncwdAQViQ9YjRLgz1JghWkro6wr28/FUkZSgAA63nrd9gAfdHKgAT+nd6XchESdHxVk4ff8HmeFFv5OGEzkr85y9l8b4uB3/zUH/s2MPi76dSUNbIBTkd8dSOrDo6aKTul1msXWXzzv0GBkxjz3efqKQgdQ2L5y/Ff/5yVqYWUnWqlxGHhTIxcK6R3UWp4/LN+GU9umvunjs7obx3bmI4tJOMpFj85y+n6pLNo7d6aNu/k4zRssaydlMhVSe6GHeqrOV7+c9Ppxxg8AAPW2Vu+13dydPNsg50tlDzy6wx/zU/lrVbd1LX0S8j1wmM1mMNW9oADGREWfydPR/ktq44Yhr9qlvyd0YXVRNlM5O2i1kPqmzsxH/VI6wvqqT5kj0ZwsCJ3DFdGqdfljaw6ACG62M2NnTJnP/KKJtyOanPyHUjDWWFrLfN113dZJi2oqWTbdQOfcfS8Z+/nB264fE/DPWiO2T77ZezMjWLHYcM9Nktv53vawezDB3pqUy+Be0MAAz10Dba98i1WbwyBdlNqutSHkzKYsd+b36rCfK5bPF7jzXKLwwaOsuO+UvxTzowXq53huk+Vc2OrWP65Zk/sfdOi91PqFfNqR55u3e5TBZZzF/K2koAE+WJjn3nlOwUGDg35lfGtTE+kaHVj43l6R+1hvUO/eZ4vRi6ahjXJ7DWte1D07h3TNm+5bArF+f2YMVTO7SbrqicBqNjX+GaP3Him1y0f+u77PVdRv2T2+9yz6+6ph+2DNPXMb4/aJarY/txCU/r4YIfn4hrcretr6v2109zgbkPuHZflwPdNHHh5UfMOlHUPslXe6Trg10077ejbw5lJxAIBAKBQCAQCNxhbk38EYBmYyZgokHfJfNcP2eaDbg0QXWthYLVa1i77TjvL1Sxq+Eop1tfYZdqAcb6Z3h4WSwFzY4nFm6fr2Z9QjrlnQqSivdzuvUQRwpUcL6dHT9ay/oD1nIGoH7qKKdbj3J6zzoAQraUmv+/9SjbV024J+/OR7QVreXBosP817ef4MXWo5xuKGXDt/ppqNzJyoSd6OR2hgWtI327Agbr5SdJrxpo6oAQrQaVs51yV3vQDwKxGlThTp6diCKUmHgV6vgIAt1MOp4uDEeBYBUrFivGl2tRAjHulgsFK1aZv0ezzQRdTEImMYChuJByvWcBAW/k4TEe6s/Ih41j9hAYRZHFHkp/uABjczlrl8VScMpOXaZqR52VrI0qpMkUQXbZUU6/8QI/W9pPQ1kui7UH6L7VRVXqWn5c3YVfcglHWo9yrGYTMbcMlGc/wkOVxsl5f9lLQ9EaFqeWc/KDUOKKX+F06yEq0yMY0VeycWUsGw/1uDGBYJt3F1Wb1rJ+dzvGL0NRJ4zp9ZC+kvXfTyWj1sjIkk1UvnGU0w3FxP1dF7/dls7CpGfQXbc8HL7Z4gNKzHdXBqdQa/EJR5LHJrHdytPlspqDOIuT/oHfXV9AXP6LnG49yrGaFO7/4Cw7HltLVEELfXdckMdoPV5hVwKAktIGi787uGH8UctT1JXxTI9fnZL83WW6bfdOP81FsSxOeoaGUTs5yrFiFSFdjWxJXMODRS30OWpGbndR9aM1FLxp4v6sUnMbmBPBJ8eqWf/dVGouDXNhXyrKjH0YFRsoPWiuT3rkTc5U7mRlQiUXJuVt4sqxQh76bhYFp3oJUxVzrPUoJ57fxANfGsy6mVnv4p2xAWjSMgnBxG/PyN2h2ovhRBcEb0CjGtObIWM161c/wsZqm2//xt/zkyUmdLtzeXBVKuXn3JhI8BbX2ilITCWj8iyf+EegTgi2HCntueyG9JWjdb29KMVS1xfIW25CV7aTlatSqbk0MaEXvlW0mseigY6TGK46fmzIqKMOiNOqx+4Mu2WgfNMaHs6uRz8SwU+ePzTBnzzCjg7P2t/bndWsX51KcdMw9z/6K07Y1Gt3dirK1EoM9ibF3CpTBFqLv9r7JICCvGo7vnOqdoqJC/tSWZ1aSd35Ye5PiOIB61HtvpDhlz3UZK7hwceq0X9DSd7zhzjdepQTz28lJtBI+bZ0lJmOJnpNXGkr5OFVhdQNWfoEra9Qm7yAT47Vk7F6DQU6a3mmZt+y2JXLIUofjeBGg9UeHNm+p3ZhP93pPQXEfaOL8h+tsTvp4g3csf9AVYHDvsvpbUqn/fyp+VV39MNKP80FZn28gJL03YdGx2t+5+vZkriGtZVGtxfxTLl9cOjH7eOy3N22v1DS9hylNBYuPJ9Fvp3J474ThTxuvd+9IsWmX+eZro90VrI2Kp2Spn7uUxVQbe3rLOqldXcuD67KpfnqVC6GFwgEAoFAIBAIBHzxxf9Itv/++7+/HP03PPyFNDz8hTSjfNYsPR60RJoXuVe6JEmSNHJeKotcIs0L2iGdue0gzTu10uqgJVJ4VrN01V4eo3mflH4SuUSaF6mVXjo/NDmfz/VSmWaJNC8oWsp/a9Dmh0GpKWeJNC9oiTQv6CHp8YNvS5OK8kmzOe+gJ6WmTyb8drFCmhe0RAqvfnvyOy2/zQtaIoVrfy21TkwrjUjGPUnm3yvO2ynTT6XWgfFymPe0bnL5LFyq/YE0L+ghqez8iIMnbDhvKXeJ4/zc5cabP3UsCztcbTQ/H2VThq/+tcycx3Pnpa88KYRVTumvm/VFkiRJGpEu1aZJ4ZZvMS82ScovfV1qvfiRdNsFUXkvDxns6ZHH+iONs4eyfx2cmNDGHpKkV7tG7KbzzI6ipfDIh6T81k8nlVVfGm0ua2S0FK7dKxknuqO/vCu9qlkizQv6gfTqO/bSRkuPVJ+frK9ffCT9Lt/8e/E/2ymzXSzljdwhFT8dLc2LfVJ69U8T5PTx69KPg5ZI82J/PtnuJUm6/a9l0g+ClkjzNIel98f98rb0kj0f5XGezst6+59/LYUHLZF+sMeOfKShUT15vGnid5HDjh+yxWNdcQGf+FVpCt9UDjvfeyZsVxqUWvNl7EQalPTPWd751Enphs0vo747MlqKeuqkje8089W/lpl9X2S0FB6plV66ONnpXXrNnPfq2nftpg3X7pWMkwo1Ir1/9Kfm311ui96VXlW71m+IqhhrR77q2mv+tg6+/VcfvG5p5yfKVcaebbDK8Cetruq6Jd+cX0vFGrOeNPWMtyNPZWdb1999MPlbjdY18ufjbNuz902Wz9XGNGle0BLpBwc/clD3Ian1qSXSvKA06XcfW//2kfS7dHM/LP9NO37KRu9/2+Mg20lYyhYULYVHRkuPVOilG39xXK/x/Yaplcm4x/zel7omJpqqnUZLxSU7pPCgh6THXzs/oT6+kKEkXapNcpynjS8br/tW2Zt9Wclbk9N+dbHCrKeRFZJxtB6e2bc8NnJp/Ghymr8MSmeeSzL7Nzu27rEdjqarkPSfTy7V7R6zHYZHRk+Sn2v+xL5v8tT+5X2d83d55Ffd1g9Jev9gkjQvKFr6ib3+zF8+lZos9uXSWMhb9ZDx486Rb2M8sz/JZuyaJL1kU+ZRucb+fFLfxCNdv62TiiOXSPM0FXbSSNLt85b3WcfxAoFAIBAIBAKBwCPm3sSfJEmXXvuBNC9oiVR8xv5Ayfx79Njvdif+RiT9c9HmgZFcgHk0oGo7iByb+AvPHx9kmVwOOwMrlwLU4wdd4/j8pJQ/qT72Au7OgiGW32MrJKMLY113J+lcwdU8v/r8XanpWe3Y4NJGLadcLkcTw5Ik3e451NOskQAAIABJREFUKb36dJoUZQ02WAPz8VrzJN47zgO23sjDLrITf+7qj409TJqAG2M0mF+iswTCvGRHpXr7wbiLFZaJU8f1sX7/HzfalNs6+Z8vEzT4Qi+VRC6R5qlrZYPzY9hM+Ef+1E6gxxqYTrI7yWHl6tE0O/7LURDH0zydlVUuyGzBqic5zQ593GTkJv6moisu4BO/OpVvKofcxN902a4kffUn89+innLcjtlOOtgGRa12Ny+yTNLb7Sa8Lb0UadbBH1S/bd++rb533OSJpV1yoLejdS6NtjPh7xjX+g22i2A+NQf+I7UTgrbjGQ3+jgtQ+njiL8gSMJ0kd09lN1ZXV/R8bHLO0/fZkY9Vtx35Y8vv4TZyvv3Wz83l2eNAvyRpbOJeZgHUeMZkHJ41cVLPXr3G69RUyuTIJ3vFToOipZ/YmQTwmQwjl0jzNDJt68evS49M8Ee2snfoM0Z98ng5uW/f8ljlEiW7oMw6OTjR1j21C2u6J20mtycz6su9NvHnqf07ys+1d3nsV93WDycLkiRpbAHgHlfHEd6ph30/7gpO5O6R/VnKPDp5+lOp9TNpbDLQrn54qOty/TVJksa+40+lps8c5SsQCAQCgUAgEAicMceO+jQTk7CZGKDumG7ycTcmI621/RC8Dk2szHE+Qwba9pkgdit5yQscP7cwhe0FoTBYT5N+4nEtCrIz1hHiIOmyaDUAhqv98hWyR+ITpK1wcDlhUBRxCcBgD31yx30SxYZtSqCdBp2dMlw28MZlF+9BdJXRu74c/bN/D4vtvVz2/gUtS2VLh4LsmibOHy8mzn9yHr4gMDKFoj1NvPv5O1w/38SxmhzytBF8870eGvaXk5GwBv9V6ew+4fhoQm/k4Tbu6o+tPWhDHWbrt3ozlWX5VHwLbkxMNxU7SlTZP95oYQQqgGA1agf1CVlkPhLz0uDY0UTdHbV0E0B21oRjJm3xV/NYQShcrkXn5G6gicQ9VUzaogl/HDTQegxCknNIi3VsUGHrnyAbqGszTLiPxQ5eyNNuWQE//1DAhNHRHZRBKezt7eT63g0OfZxbeEVXpoi7duGLb+rtMnpquwxjaGtkgAjytqXIfOMFaAsKiMFEVZthko8KydA48MehhK0GUJAUr3Rg399hBcB/Do4dsXZJx77LEJa1lQ129NaMAvWmAmLoZ1+H3LHfY8Qkb0WDg34DPRiO90PsVlJVFtlfbqeuA0KSC8h29D0AvxVb+UUGcKoe3XsuFcULKMgrLpgsd09lZ1PXPDk9/2EBe8vySfUfNn8vb36rIDWaDOByC4bLk38239usQL0xweLTb6I/dRaCVfzsUQf6BWN3Qx9pMR8J7jIKUp9Mcdx+jNYL6k4ZLPrrizJ5x06JLWD7xon+wUcyHIKQghKOlKWwzNEz3/gr7gUYMtk5XlFJttZReQKIWRUFmHjvk7E23237lsUiFyIoetRB3wSACFK3pEz+s6d2YUkXon2CVJlj6/0SNrM92oVquIqn9j/Fd3nuV93VDwWBfwdgxNjj4OjI6Bz+0NvJ9VwX7y/3Sj0c+PGpMkX784stof6gmpBBAxk5WWRse4bmwQCyK/aza6J+eKrrfoHEAAPGHgfH1gagrejkeu8rbHD13nOBQCAQCAQCgUAwiTk58Ud0CnmJ2B1IjVzU0TAIYVmbUcvdWffe29QBYUmqsbtiHBCjMk/utV6eGCBXsWKpzIDvrz2fTQtRRckEnAL4posX5YVpzAHptvqzXBn3iwlDay3dRJCe4NpAN/DvzEGjgS9k7lwYvetr8j/z/TX2sb2Xy96/EwdzSLunh6qiXPL3jb+Hw6VyyfHnz80Dz+8Gy9xLoiBwiRJtRgl7D/+Bdz9/h4/1r7D3yShCrnZRs+0R1u/rcjJx5408XMNt/XHVHhRRpBUWU1S4zpy/l+wocrETW0l4UKY+E+nnSpcJglNIUMrnGxO7DjBx6WN37i9yYDMfv0szsEKzWr6sQUoSkoHmd53f0zPlPB3bd4y2mLRg0BWnsr64nrbL/ZN0zy8wgMBAL60K8IquTA237cIX39TbZfTUdunBeAQIX4faWRA5WkVqMND27oR2BFRREbJ3EoGKZQ4DgpPp+6CLARSkOZosHC2TEg0w8M5Hrk22Wicv7PUbzrWw7zLEPbpuVIZ9PefpRoE63tl9VQGoEtRAL8YPpukuVwf3lHkqO5frulBNXmExRRnm57z7rax3tdmbILyJ4ZQBgtfxWLx10UAvl5qB72r4nuzdvgHExKsAA1euyT03gWA16u86uQvOahcdH1ns3hdl8o6d2ur2GD6SYaCS7MIc0lShk/XCNMzQtS4aDtTT5ih9sIoVMuX5pr+dhSNu2rc8/VxpBsI3oIqUfzJQmUDahL95ahcDH/cwYFkoIe9zolCnemu1nuf279N3yflVt/UjAHVmPnGYqNm0hoyXWzB8OHkBWqAb/R3v1MON+ybdYar2B4Rt3M8/lkRAp5G2TgXqZw+x187CIo/bgOhN/CpNAR3lrE3dSd2pHgYmDuH8AwgMDMDvHudVFggEAoFAIBAIBPaZo93pUFKfXEdBx1ka9D3kRVoD28PomhsZIIDSJLlVujBw3RxQ/l644x0So1h2HbV90M8ASu/sfpkugtaRvl1Bw77X0V3OYZk1cGTqQn/MREhyDhongQ0rfvODiQG6L/fSh8p+cDooAnV8hP30RpnMvxWFOl4p84AKjUZD5KPplFdmkb/ojxxLM387v/u/gxownOvhCirHK1wdMPTZR3QDIdER3OdyKgUh0SnkVafwWPYBtiRWo3s+i5dUnZS6tKLcW3l4B7fswdN0Mnak8KonuknfKYBG1n+r0aUUxmv9gMwutHGEcp+dRQVWWeiK1uJf5Eo+vdwYBGRWM089T/tlBWBhCkf0C1DtqabmSCUZv68EICxWhSYhAVW8Gk18hMcBvonMRZ/ri2/qbTy1Xa5/ap4cWPUdF/yeZfdem3mnYYxN/RTfcO+1zhi4Zm4oqlKXU+VKgvP93AAXdMQysXSscUK/wcQF/XEGglVUJo61XeZyKIi837lfMO86Nlh297vqR6bCfO6zY5ieym7Ejbp6432OvpXfKg3ZwY1UHdRxoVBJnLVduHqWN9ogJFeDyurPrPrbUc6D88tdKu97n92EWFfrGEGYUzueYBd3fFAmL9np/cF2Jhh8LMOR6z3o9DqMRgPdH/Rj6LROtgQQpwk19yddyskV3LNvWa5/xCWAVaHOZR4cysQutMd2+LEBUBD2LefyvW+ReSLWG7jj66bzXd70q34rivmnP32HuupKflv5DG2VzwAKlsWr0SSuRpWwDm206+/wTj3s+3FvMTX7UxASYvUZJvyCF9gdU3veBixAW/NHTisrefVgOzuy29kBEB6BNkGNenUCmh+qCPOhfAQCgUAgEAgEgq8Dc3TiDwJVGrI5S8NrJ7mQG2UOEF3X0XQMiN2KZsVMl3C2oECdWkDMvmr2vWWkKFoFwMh5HVWDCrTJTnay2LJEiSYYujv0dA9muhAUs6WfT95xs+gT8VdSVJJJ+aZG2k4Y6EvLNJc9PIqEYDB06um+luPW7hIwceniWUCBerl558pQZyMNxkF4YDNFic6D6YEr8tlbrefB4i6qzvVQqlJ6JQ/BFAlOofbgZtf0O8TFgKALaEr28wuXVnEreMDFoIYv8gQgWEXenibyKkwMXO3BeFGP0WhAd7SSupcrIVjJ3uaj5EVP70T0bMNn8hc4QEFe9SG0sruQrCxwuQ3zi9/M9uhGdtv2G0xGzuwzEZKc4mTX01zBfdm9P83vc5yVitSCUKrKGjnTWUycZQFM3/mT6Ahgl1Y9eSFCYj7HClebj61zwr2LfbC7xh6zsUxyeL28NzFU5rLl5R4GwiPITt7MT56OomJpFGGBCvOuqustZOie8eLE32yz7+m2Q4EzAiNT2HUwhV2vDdP3YRf/cf48RqOBk2VnqaEcYjdzov4FNAtnuqRTxQv2d/kAOcVdEB5A2NVhdEU7aVjdRLZdffawDbhnAercV1DnvsLIYC/dF41cuHieM//SyI4j9YACTUUTx3KjnJwqIBAIBAKBQCAQCBwxZyf+xnayjQWI+vTHaUOBNifF6XE+IQvdWEl6vRcjELI0dG7t9rMSreax6Gp2v6zD8LQK9T3DGE41QnAK2T90Y5eIQklChoKqfQYaOvrRZriR9lYX+lPuF30ifsrV5NFIXcdHfHIHwu4BUKLOUUClkTfO9ZPmTrm+NHLmmAmC1aSuMuvByDU9u8sMsH21S5N2AGGRSqALPjbvUMILeUynrrljDyNDw5gwBw9mpx0tICwZOOXHfUoV6mm6D9Iqi9uBjne9zoY87XKPgpAlSrRLlGgziqlgmL5T1eRkN7Ij7R8IO/8CmilOaM1OXZFn2uQ/BTy1XRZ+27w7Wv+RCzvm+uk7DwRHubngw31CFqkAI/zvKNTx3p4UiUK9KRTK6jljLCYuXsGQ/iQ1KMjL0IyblLKW471PbsIKebkOXDPvulS7uevyxoCXj7L1UHbu1HWc//fBt4pJ3oq6rJyqji5KVSqgH8PJLgjPIcn26Gar/t4O5IF493f6O2Wwl75bECN3ZPwku/BBmXxppz6S4dCpcta/3ENYxgu8u3ezpZ82Hbhu37JY7h5tu+jCbuLBfiZe3eapXYQtVgMG+j5zboc3rskdoSHD0E3LHa9jeGr/njAdftUpigDCotWERatJyy2BuptcOPJrHt/dwsacCN4+k+PUFmZFPRwwdfvroebpai4QQHZZK7v+vJMHi7so2N2I+o1Mu+3kVNsAv+AI4pIjiEvOpKgMhq62sy9/J1W70/l1+L+xN3EWLJAQCAQCgUAgEAjmIHPzjj8AFKiTMgnBRNWbBobo4eTBLghWkrrKhcFV5ErygIFWo9MVx93GswygIDV6dgZ+nRPFhm1KoJG2fxmGWwbajkCI1ubYLJdQoM4sQQPonj+AbuKN8DJ0N9fS4F6h7RO4wHL0Uj+3/zz257hHPSzX0UpqBs0X01tX+YYsjjIHejq6XF6NPnTLfHdHyMIFBHopj2nFZXsw8lJELAsT683PzUo7CmWZUgGcxPiO/L2PQx3lrN+Uzo5T/VN/7eIHSQMunHvbyT1vPdRtTWV9dj3dd2YgT4Avu2jeX03NsS7sm0sAYcmlVJeFwmALuosT78PxgFmpK07wlfy9iae2SxSqLcBgO4bLTt5x2Ujr4P/f3t0HRXXmewL/3r2pbQZ2MHcRmPKaBMJFQ0sGSXBtI6kmDmWjBpsxChETCBh0IISx1UkgJgPsGMGXiBIXgl4xOMGJjXFAorEdd253jVW2N5bIXiUxCZEYYwnEvcLohK7J1rN/dDfQ3adfaV7E76fKKovuc87vec7vec7p85xzHiBc7c1cm76JmGG+6aH5fIfrL946hZLlaVhWcsqzOf4s4pashgrAthYD+tAP/fFWybmWIuTzEAdAe8ZZG7Hqh1FvABAFxQy7C8A9Jhdztvbiynk/9DvD+Fp3Hpf1WhNyoxIQ/5ZludHYV5FKZCQD2KWD4UcAVw04fBqYm7sUc23GGqIwOx3AeT3a3cw7134gC4uXZ6HuojfzAJ+Coc1Nv2dtF8nW13CORkyj2U5HI95+GPWnAMTjNY2LQQfr3Mp+5mn7dm06ZqYDuKrHxauuv9nXpofW7m++tgvreWNDm7sbAjpgaHa+H0z/z8WiX15As328PrZ/X/ilX/XWNQOq91ShWuekv30gFHPz3kFVJoDzTdDbj+RKGJdyeGTk7a+9dgNKzgMRmaUoXTIdES9uQU0ygNPlyN1nm5u+5Xo/2rVVqN7TiHNOKm9KZCpKd2gQBxPq/rfRL3OfExERERHdj+7hgT8ACUuxLhbAgSbodAZ8eAkIX/ICVJ68bmSKEup1MuBSDeqO9zr/3o1W7Kq5DkSuQsbT9+4dhxGqF5ANoO6QDu1GHRoQjGyp12a5E7kcpW9GAT1NyC9p8ujCzcD5Smjeuo65Cf6423U6ItRSca1C6e+8i6vPWAnNW51A5ArszBs2J+RslTmvLtVgV4uL3BjUieYDrQBkSJtjeSWNP9Yxloa1B1fx9uma0AAgYpXC/FTtBG1HcckFiIMJ2/Ydc3GBqhPN/9oIQ4cMCrkfcjNMibRMAMdroT3v/KLcgL4JW1s68E2MHDPd3Yk9GusEgCAZbh6pRUnRBzC6uGo1JWw6ABkGTN5cMHe2somZKy6NVv37k69tF8FQqlchHNexa2+ri3bSi5aaGrT7eszwlqXv7N6xH9obzr/WdWI/qvWdCIiXe/dUaGQqsjMBHPgAuosG6A4BEVmpUNoXLDYVa5MBHKhCg4vBjoGL+7H7EOzmy7UMHKANnzsbOLh0BO+1eBO4B3ytu2FldTWw0368Hi2QQfkLhXm5UdlX5jmcgUa06PvRfnI/DIhC2tNyu++FImnJQgBG7NK2Ob8wfNeAD7cbYfhGjtkx3j2lVPevrS7OJUwwHKlBO2RIW6K0lGs0YhrNdjoa8ZowcNfddq11Nwo8bd8uWeulDeWNrgYdrOdtdnxtF9bzxl1VaHAx4Digb8IuiUFg68BhS4ezgcN+6A43OuaQr+3fFyPqV300xYSuslqUVLS6yLlg/GwaAPTCo9Od8SiHR0bW/gYuVll+Fy3EluJUy36OQnZFKVQAzpUUom74wKhPuR4M3GpFSVk5Dhtd3FwRPBURAMLvmtwMrhIRERERkTP39sDf4JNsBhRrLBdgVAoPL3jIoMzdgvQwExqys7BN6qJunxHbcjdA2xOM7LLVdnebj1z3WD4ZYnk1Ko5vRWbZKSByue1rszwmQ9y6fTiaF4Vu7SYsSKuErsfZd/tx5egmLE6pR3fmFlTk+vPpnTZ8Y/cjMy7fNi7DLRdxHSrEU8/W41ykAjsP/BYqmycf5VizIxdzYYJ29SIUHOp0fuGnrwMNRRkoOA2EJ2qQrQr24zrG0lB70K7OQvkZxx/jA182Yp2mFd2RC7ElPd5hufFqR5Jil+P1dBnQsgkrd0hd0OzHuR2FKDgtg7JAg6V+mfsnGKrcfMzFdZRnFUIr9QTFtSbkFzSa6zBL4cEA72isExjqO1udD5Rfa0V1jREIWwi1wvs71U0O/dvY5Ip/+9XRqn9/8rXtAgGJBahKl6H70AYX7SQLmVoTIjJL8SvFWDReOTI0SoTDgJzcSpyTuIjZZ6xErqYN4YkFeF3t7aB9MFTpqxAOI8rzytGAYKQnxUvst+nIKM7HXHSiJNPFvs+sxbkwOdZplg57yioUcYnmVzeXb5cYrOkzYtvGKnRH+v9Vpr7V3VBZyzML0XDVsW326cuheasT4YkFWJdi7Q9GZ1+Z53AG6nRV+PDwdSD5BSyNlfhe8mqUJgDtlVnIPyrxNM+P16H9TSGqfelPwmQIP12O3M0GiYvOJlz5fSFy9pgQvqQYRcOO2aMR02i2U//HO5T7dYelBs16cW5XFnKOy0bp6WFP27drU5ZoUJMMdO/Kc1IvvdBtLkRBpxxKh9z0tV3IsaZsFcLRhoJ8J8t91oj8giN4TOrV0zHzkB0GYFc5tkkMRnVpNyD/uEziNbC+tv9hXD7dLL0t7/tVHw3eHFMFjWT7Afou1mLrDgAJq6H0aI74cSiHFId6H0H7M7WhurjW8orPUqiHz3UYuQo7a5QAOrFeUzvszQa+5XpcivnJ3DrNBum6+/E6Wt6tRYvNjRUwl2t5GhYvT8OyA26eMiQiIiIiont4jj+LiHlLoUIbdD0mIDLXuydEpqXiwMkB/OS5TShPScCHy5bj12oVIqb0ouv0MezWGnAFociuPoidS/z4ipboJ7AW9airL0fJNA1SHpbhwUfjETdtNC+qyqBMK0Dcriq0XwXm/s7+tVnemA5VxWFcmLMVmjfrsUzeiJmqhVAnKaCIeQgBA9/i8/NG6D5qhe5qMFSF76D+zVT85PgxP5QjGOEPAUA/ur7vBzB8f1vierwcKzfXY/FMS1xLkpD0cCgw8C0+P2PA4eOncO6qDDNVuThaVQyVxFw4AQnF+OPHMuTk1qKhaBEaqqKQvWQh4n7+BB4LkwF9ndDrj0F7oA1dkGHmsmIcqMq1mVvSH+sYU9NSUdvSj59klmNb2ny0WNuD7Fu0646g7kAbuiLjUVH7ju0FgfFqRy6FQr39MCr6MlBSmQF5ixIZ+UuR8nAobl/Tobn2CLSfATNf/C1qfuX9RUFnAmZrUN/4PXJXNSHniQR8mLMKz6vmIRx2dfjuFts6HON1AkBE5js4+h95WLZvE2Z9egRrn1sKZWIUHhyel5HxKKrS2A2MuxKKmQnTgRYDyt+qhSwnHg8+EIrZiijzDRmjmSuj1K+OVv37la9tF6FQV3+CAw+kIcdlOynFHzan+v6Uh5fC1XvwxxtZ+OVb9VgwpxXp6QVISzbn5smWGhw+2gvEpKKyOh9xPuzegMQVWBfbiJJL/UCCBmlOBkoCZmvwx4+Blbm1Lvd96fY9KJptu46IzFLs1GZgvXYD5t3QIzs9CUkPB6P74jF82NCKKz8vxqGNPXjq+XpfqsgpX+suYLYGfzxiwsqCehTMmY8Wa1lNtstV2S03Kvtq2BzO1ZBBXaCUvmgui8dre/fg5ppC1K1ZgH/XpmJt+lLEhWGwnnVXg6Eq24MKb/uTpN/iD8kG5K7Jw7QWBYrWpCIp5iGg5yx02kbUne5HRHIuanbaznk1OjGNYjsdhXgj1MUoPZiB8h1ZkBtTsS5rKeLC+tF1Ro+Wj1qhw0LUHNKgLy8LJdoP0LBEhrkzlFBGexO4c562b9eikP2/9qFrdSG22dfLZ3o0721EC+JRUbsFP6tdBIPdDXA+t8OkYnxS3YtlRY7L6U83oeH3nXjwxS04mnEZs561e7JPpsC66hXQPt+E8uT5uFhYgLRE+VAbPhOKjKo9iNdmIeesXZ352P6BKMTlADjQiPK3HsKvVVEIeDAKyljnuTKSftU3Mig1h1Hx2bDzwayFlvbcAf3J/ZbyKbFzh+fn4GNfjuGc17tv7U+BB4+/gfLBV3w67r+I9FIc0C1ATksVNO8p8OdC801EPuV65CrsbOwYdl61HOqkJPO5oDVOy+/HIrubIfv0HTAACE/0w5soiIiIiIgmuzt3/iaG//vrX+8O/uvvvyP6+++IcfWdVqwMiRaBMTvFRckv9InmV6NFYEi0eKbmsm/r+HuPMH5UIfKfSxHykGgRGBIr4tVqkb9dK4zdUgv0iMO50SIw5GXRLPm5xacVIjAkWkRWXXD46Oq/VYh81ZMiMMQc+0vNPW6Xcb19T2K6LHYro0VgSIp4r8PF6r0x8K0wfrRTaHLV4pmEaEt5nhTPPKcW+aUfiJNf9A1999MKERgSK7a2Df3p5kcve1BeW1cb083L/O6s+MEfcbny9z7x+Z8+EGUbXxSL1E+JSMv+CkxIEYuee1FoKjxYlz/WIUUqV3zOn+HxSrWHF4Xm3WPi89uuyjkK7cjadvOPiZvOtuuyzH3i6p/2C02uWsTHmOs9MlEtFr1aJt7/S4+LwvgYr1X3BXF4+yti0WAbf1I885yrOrwgtrrs57xdp+ex3vxUK7a+OqydxDwlFj33iihu1IvPv3dTTil3Lov3N6YP1rdkmbzOFc/4v18dxut96orE/h7Ptisc88DcTirE4U+l24m17x6sY29jFUK4y/vbX+vFextfFIsSY+1y86y4+XfX5XHn4rvPmM8b9n7l/su3vxIn964XKwf7b8u+36sXV930ifrGMpFvXS7mKbEod73Y/fFlcVuIwX3uvA7tedBPWEP2te4ky+p+Oe+250E5Pq2w1NnLovk7N4V1yPtoIVepxcqNO0Vzh7fHVkts1mOOfbtPSBnah67q0YeYjNujHc6R7Pm/nfoer7v16W3yyLEvutq83lKOJ8XuNiE8zW9PyuRV+3ZZjj5x8eOdQpNr16cOtn1LP+fnPuyH786K90tfGVouIcV2P7voO253HBO7N744mCNylfm8V9/tPl6f2v83erH11aG8GTpfc7M/ve5XR5ofjueDg+35owvi5oCLlboySuVwy2m9C6/b3zuHKsQzIdEiMOEV1/3tN1rxUoz5d+TWNtsK8ynXHc6rLOeCTn+nWerOy9+NRERERET3q3+4c+dvYvhAoBDC4f8//WnQ2I5G0ugwGVEen4WGOW/jzw0rRuk1S0RERBOZCYbNCVh8KB4Hjh9Eul9e9UtEEwPbNxEREREREdE9PscfeaPv9AfY1iODclkSB/2IiOj+dOsUDu8yITxpBZQcFCCaXNi+iYiIiIiIiDjwd//oQMO7p4DIpXg+cazmWSMiIppY2rU1aEAw0pYpx2zeQiIaG2zfRERERERERMAD4x0Ajabr0B1qQ0DYAM79YSvKz8ugrFgFVch4x0VERDR2unSNaA+aDpNxP8orOxGeWIzs5ODxDouI/IDtm4iIiIiIiMgWB/4mtV5cqdqAkqtAeIwc2WXFqMiTj3dQREREY6rvyypklvUDYaFQZmpQWpqLuPEOioj8gu2biIiIiIiIyNY/3LnzNzH8D0IIh///9KdBYxsVEREREREREREREREREXmFc/wRERERERERERERERERTQIc+CMiIiIiIiIiIiIiIiKaBDjwR0RERERERERERERERDQJcOCPiIiIiIiIiIiIiIiIaBLgwB8RERERERERERERERHRJMCBPyIiIiIiIiIiIiIiIqJJgAN/RERERERERERERERERJMAB/6IiIiIiIiIiIiIiIiIJgEO/BERERERERERERERERFNAhz4IyIiIiIiIiIiIiIiIpoEOPBHRERERERERERERERENAlw4I+IiIiIiIiIiIiIiIhoErgHBv7asG3qDARNzUNLj8TH1wzYVrQIs6bOQNDUGXiitmPMI5zYeqFd7aL+aPI4X4mgqTPw6K628Y5kUuo+moegqTNCaF4AAAAgAElEQVSQ09I73qHQGJv8+95ynJVXoX28Q7Gy68/O7ZiBoKmPY9tF26+Z/z4DQUmVOGfybt1BBa3o9m/U0m40IXOi1e+kYHd+Y63nUdqvE6EfmAgxjNwE7G/86t4pn2/5dO+Uj4iIiIiI6H52Dwz8uWBqw7asPJSflkFZ8Q5OfPg21j4aPN5R0TgZ6OtHX5+nV36JiO4xpn709fVj4EffFp/UfeSlemjebcPAeMdBRAAmeX9DRERERERENMHd2wN/n+nx3iUgYk0pavJSoUxegbWq6eMdFY2LXhxbn4BpUYX375OND4RBmSTHY0HjHcgkFWSu358FjHcgdL/qPr4B06ISkH/cl6d92lAdlYBp82om7VMa7ZUbUH2eAw1E4891fzMlSQ6lfMqYR0VERERERER0v3hgvAMYie6vO9ANID2Sg31EmJ2LE0dyxzuKSStc9TZOqMY7CiKSMjdRjq4zHSh/swaqFg3iZOMdERFJi8faI81YO95hEBEREREREU1i9/YTf0RERHTfeyRnC2pzZMD5Wmhq+cpPIiIiIiIiIiK6f3Hgj4iIiO5xoVAVv4O1YcC5zW+g+iJf+UlERERERERERPene3Dgrxfa1TMQNHUGHl1jAABoV89H0NQZCJqa53p+t1utKJg6A0HyKjdzHF1Hw/MzECTfAN0t20/6rhpQ95ssLH76cfM25fOxePUG1J2+Lv2EwflKc6y72jwok5v4JZnQfaYRJUVpWDDHUi9Pp6GgrBHnbrlfGj/24tzRShQsX4RZU83Lz0pJQ8GOJrR7srw9m/L2o+t0Pdavtl93K67c9VNMlu0FTZ2PnBYAMCBTPsOyb9ztZ9t15LSY583q+6wV24rS8IR8BoIKWtE9+EXpus78TT1011xfZHbIm6kJWLB6A6qPd7p4MsXL7dnlWvueBQiaOgPLDl13HZtuA4KmzsCC2g7bD251oGXPBmSmzcej1piXF2Lb0Tb0uVyjq411Qrdv+DrNZVpcVAntRYl5y3zJJz+0cyndR/Ns8sSh3fa0Qbuj0LFvMLqej8233IBEXT6OJ9KysH6fAV2S7asN26YO5bRNnk+dgVkpWSg51DG0b+9eN68/JcEmLpfl+bEf7cersH718PWOoD9xqx9dp23bSJB8vvN8Go04R7Cu7vNN2OYQezkabOrYst8kj3mPY9tFN9uw5G3Q1AyUA0BPLZ6yrM+2fxtizcnBuOYswuKiSrR86aKf8/e+D3kCFWX5WBcTCgAIfzwfFWW5iHM1LVjIQrxeoUQ4OlFeXIN2X8f+vG5bvrHpU6zHPYdtGl33txJ96qyULKzf4+Y4Oyn6Dxke+UU+KsqS8DMZgKB/gaosHxWJ0+HLVKwDN4xoKCvEYmvMku3RX7EP8awf8ID1GDRY5+YYnJ0zmPNvqA/pPjN0fLU9Z7Uee4fKFiSfj8US5wOe9TeWXHJ2jPY1Ny3r86n/csfXduZrPBMhnwAA/Ti3Kw2PTp2BWavr0S7VGfVZzhWHt5vVG1B9vMPtuaJDrJa6kTp+D5yvxIKpMxAkz0PLDScrvNaEHPkMBMnTsI3zvRIRERER0X3uHhz4C4by1YM40XwQhzbKAQCq4j040XwQJ5oLoHBzUTBjnQzoqUez0cUPwqsGHD4NhKtVUIRY/2j+8Rs/Jw9bjSY8lvFbHG0+iKObl+Oxuwasf34B5GmVMIzKxW0n7naioWg+Hk0rx7EvpmOu5h2caD6IqnwFcLESC2YmoOC4i0Gfa00omDcfC9YcwefTFHit4SBONL+D1xShMNZvwlMzE1CgdTP44MyPX6GlaAFmFe3Hfz70ArY0H8SJhlIs/efraKjcgCeSNkAnNcjpbUyRKyz7/h28lgQA8ShtMOfHib1LEeFl2F0thXjq6Q0oP3QdD8rlUIZYJoqSrOt9qMyIwoC+EsueSMCyfR0SddULQ6U1b/oRobbkzd5VmH3XgJLsRZCn1TpeoPZ5e0PiklYgDoDumAFdTr/VD+PpVgBRSHtaPvjXPn0lFj+dhswaIwail6Pyw4M40aDB3P/ehvfWZGBayibonF14cWLgUi2WzVuEZVVGyGavNq+zeR8qs+Lx4Nl65CQvcD5I6U0+jaid++b22SosTspA+XkZUjR7cKJ5Hw4UKICzrVj/7AIsrpUa+PcxNwD0Gauw2FKXg/vnw9/ipWgTdCV5mDUnDeVn+p1EO4Cuo3mIf64SRpkSxdUHcaKhGMqANlQXpSG+qBXd11pRkLQA6z8yYfYac+4dKFPiwf9jLk+mVmI/3TKgfPl8PJVdD/1AFF7avM+u7S7C+tO+XHh05jq0BfMx6/kqnEM8Mkr2DdZ7wNl65CTPx4JKiUETf8bp67rudqKhKAGPpmxCwxfBljo+iENvLkR42xEUPDsfs4qsF8mjoG52dszbB/VDrkOcoiiwfLcY2QAQlooay/pOrImH7SHThCsthXhqTiHq+qKQXWbuW2uWhOKbQ/XInDcfBTqJ8ozGvo9ciKJCDYpU5jl8I1QaFBVqoIp0vVi4eguq0n1/5efI2paP+o3YtnwBFlS0ISB5HWqbD+Lo3lwo0Ia6kizEp9Wi/UeJWPWVg7HefjjVEuvbWPu4CbqyDXhiTprkk4+Tp/8IxtxMDYoKV2HuFABT4pFdqEFRpn1eu2PClUOFePLnWSg43okIhQaHmg/ixPYCzP3HNpRb2qPT4+iY9AOudek2YYE8AzmHe/FYkiX+5nfwWlIUbh+vxLInXO1TE87tSsO8tErUne3HI0lyPBZkjbED1avM/az+H+OxdvM+nGg+iKObVyNuihHlazIQv6pxsG68628cjSw3fey/3MXkYzsb8/7Uj/kEAPjxOrRFC7Bgcycey9+D4/sdb7y4fb4Ki+elQXO4H48897rN76KS7DTEO/td9ON1aAdjHfr9ckijQHhbI3KS52NWURO6hlVrQEIx6vcqEd5jQGZulcR5cxu2rdkEbU8wsiv24LUETvRKRERERET3uTt3/iaG//vrX+8O/uvvvyP6+++I8XVBbA2JFoEhL4vmbttPbn70sggMiRYvNfd4vrr/qBHzQqJF4EaduO3kKxdrnhGBIU+KsrMDlr8MiItVKSIwJFrIX9WKq3+3X2JAfH7wZREZEi0CVTXi4vDPP60QgSHRIrLqgougesThXOkyOjcg9KWxIjAkViyq0EuUpc8SU6yIjJFY93fHxEsx0SIwRi22nu1zXP33elGmihaBIbEi/2Mv6tdS3sCQaBGpfkM0f+MYt3G7uS4jK87afjSimHypQ9uYVxa/IZ4JiRWL3tSKz20qdFhdV511rOs7X4n3882fa/7UZ7PcUN58ID53aEpDeRP56jFxc6Tbc8i1b8X7GdEiMCRFvNfhpOzfHxP5IdEiMOMDcdX6t68/EL8MiRaBCa+Iww77T4jb/1YmngmJFoGq/eJzJ6t1dFnsVjlfp7hzQWxVSew/X/PJp3bummN/Y825aBEY8qRYufeC47a+0ZpzOuRFu3L7mhtC/NC201z/Turyhy8+sGwzRexuG142S18aEysiY9Ri66f25f7Kki/mPkP+6rGhnLDqPiY0MdEiMGS9OHlbatknRf5H3zoGNdh2XeSilz7fmyICQ2LFS4cltvf3b8VhSxux3b++xSl9rPG1zD2iOd9V390j9L8z58Yz79oeN3w65g2y7v+d4qKzz0LM/W/xx47l+eHTCnPexVQIo80xcOz3/XDG7dGOdWI9lji0AQtrv5Lvr7blxndasVKi7q37MzAkWshz94uLDslgzeNosdIuz4fH+v4XjrEMxhrzik2fyv7D0Q//Vmbua9UVQv+94+e3O8x1EhkTO+79gGQf8L1OaGKiRaR6pzBKHfCsxyHJ/IsVmuL1IjLkSbHy3bPipt357cWaFOdlG3b8deyTPOhv7D4bcW761H+55ls7G4/+1I/5JIQQdy6L3ZmxlnOby+IHmw+t5YsVkTHm7dnnjc3vouHnl/axSp3jDovV/vzH5pzPpv8eOuYvqrpgFy8REREREdH96f4b+BOXxW6l1IUnu88TKoTR+hvfMhASqa4RF51e6xu6kG9zgW60Bv4sAxuRWfY/qG1jMg8g2a97QOh/Z/5B73JQb3AgzosLJYMDNSliq7MLo9bBJpuLPiONaeQDf4Eh0eKZ7RIXDKx1na91Xtd39KI4JloEKmuGyjSYNzuF0Wkz+spxcM7X7Unk2u2PXxGBIdFiXs1lydWYP48dlrN9ovlVy/5zuLA75OrBdBEYEi00JyUGaKW07RSRIdHiGSdxmNepNq9TYjDT+3zyoZ274WrgLzLf/uLUkIvvPuPYT/maG9bB3Bi1y4GHwYuVWcNzaOhi5C8PfuWyjIExL4vm76TXbdxu7lPK/jK0fWueSbYfuzK7Goz1nAft3Tr4u92xPXgbp9Sxxtd1/fAX8yCD5MCIlbV9h7whTg7Lj7EY+HvG6UVTa98QK7a2Df117Pe9LcmBPyHEzWYnN+MI4WTgbyRtyw13A38u2ttgHjuJ1ZN++pm9Xzksd3/3H8NZjgUxL4r3v3b+Levg4Hj3A1J9wM1mywCe0+PxgNCXOr+hITAkVrwkObB3QWyNsbQhF2VbFBItAot10oNDHg/8+Sc3ve2/XPO1nY19f+rPfBLf6IRG5XzQcnj5PP0NMjw3h8fq7Lxp+OCg481ZQzdEmOt3aDDQZfmJiIiIiIjuM/fgqz5HSo6la+IBtKJBJ/G6qUsGfHgJmJu7FHMtb4lpP7kfOsiQlr8KcU7fHCND3IsFyAbQUn8KV0Yn+EHtp2vQDhnSXkx18TpLGZTLCxBn/+c+A1p2mYCE1Vi7JNT5RqalYl3BdKCnHof1Xr7aLPkFpM92UlkhcsxNAtDTgS7r6xnHIiZ3wlLxek68w9xA5roORnaWi1eHBinxfMF04FINdJb5cobyZjXmBjlbMAophcWoKFuIgLv9I9qelCkKFbIBtB82SMyl0wvd0VNAmAIZiebX6aHHgOZDQPiSXKS7eE1SxOIXkA2grsXg0Wuj+n4Mw7qKt1GhjnL+JVkwAOA/70q8MsvbfPKhnftOhuzMhQh38unMWCUAwHB1KA5fcwOXWlF3GghfUoBsZ/UBIGD2avw6E8Dxeug+s/80HupE6f0Q/rDl7/MWQjFNet0RjyoAAF23rO2vF/rj5jz61XOO7WdQZCqyMwEcaILe67lM7ckw5b8DgBHGDievc43NxSed53Ejz/oKW3/G6eu6+mFoaUQ3orB2jYu+O0iB5zfno6JsKjDiuvJGPLLVzsoTjLg5cgAmfPbN0DyXY7/vPTP0ys8qaN5zNceuhV/alo+xZq6Gykl7Q7QcSgDQf4WbErGuddVP/6IAO8vykRbUb37lLfsPRxd12HUJCFe/gDQXr5ENSFqBdbH2f50Y/cAPAXJUVG/B2oRgJ9+QISAAAK6jT6q7TCjAumXTHf/eB4QXFONAWSpmOtv4P/5XPAgAfSbf5/4F/Jab3vVfnsfkVTvzOZ7xz6eBLxuRk1KIulvxqKg/iIolEnkxyPPfIHXHDZa6sY3V2XkTEAp1QQHiYMK2FoPdK5unI337QZQmAOc2ZyFzdRZWVnYiPDEf9RWu4iEiIiIiIrq/3IcDf0CE6gUnA3QmGJpr0I4oZCRZLxZfxxXjdSBMAeXjzi6qWIQokKQGcP4sPh/Vi5u9uPIfJiBMCeXP3cQUq0BamN3fPruAOgARKQrHQUE7cQrzgEbzpU6vIgxXyF38+A7GT+wnehmDmNyRnuvtOq60mYCwVCTFux4hiktYCMCEi1/3wpu8CU/MRVGhBtkJwSPYnhPW+e6kBghv6NHcAoQvWYEk60Xary9DC2C2ap7riych8UhaAkB72cX8gUOmJKxCUd4KzJ3mWKaBvn50nW9Edb3R6fJe5xO8becjocDsGS4uVP43+898zQ2gq+Ms2iGDMtHdXEnBUCQpAXTC+IVdfoTF4zF386Q9/i8uLsjZ68RFLYCfq/A/XK43GHGJCgAGXLnm8cqdrku5Kh9zYUL18vnI3NEEw5f2NwLIMGVKMKZMsda/P+P0dV0dMB4AELkQSodBBNvY45Z5NqedX4UpMNvF9n4SZH9Txnjse0+FQv3mFqSHAefK3nAyB9cQv7QtHykfj3J+kV8WjH+y+5PHsU5TYu2wOe/Yfzjq/roD3ZAhxW2dyKFMs+/LJ0Y/EKHSoCgzFTMl5qod6OvFldNV2HrQ+fJzn1sofd41JR7ZhblIV0x3zE9TP/qutaGhth4trorgIf/kprf9l59ismtnvsczvvnUpy/H4nnl0PYASFqNbIWb3xfe/AY5/ZXlXNHTWIct23LZ8WbKoHi8tvdtpIeZoGtpQ3fkQlRVa1zcSEVERERERHT/eWC8AxgXlsGQhl0fQHcpFzOtPz5NbdAfMiF8SS5UMdYv96LrOIAwOSKc3ZE/KBSPxABoMeLKDQD2A25+cx1dLQDCohDhdhvTETEPGH5lpvuGecDsf0S6upPXYloUFABavriObsR7cTHPOxMipvBQiYs7lv2PRiz+50aPVmO8Zn6yy/O88cf2nF3QkmFu0nKE72rEeyeNeG22YvCTLv0RtECGtSrFYLmt+0FXtABBRZ5svRM3e+BhrpvQfekUTuov4Jy+DZ9/04FzVy0fRUZB9c/TAUg8necrr9r5WPKmT7HVfc0IQIaYR9xfwDQ/fWOwPGk4/Psy54MMvrjxrfmi3OlyzJpa7tEin33XCyR4dxHWXsBsDf74l39BXVUl3qvchJbKTQBkmJmohCp5HhRJC6GOHbYNf8bp67qmWZab8y/4mUdLTXDjtO89Ni0VpZuPwbDGgJLieig/zkeck7Me/7StseFNrL4uN9n7D6uurw0AZIj4Z/fr+9nD5sGWQROpH/ixH1eMOujPGGE434nPOzpwxXIDWnhMPGY/DKdPeT0S5nrwZuBGB3R6HYxGA9q/uA7DeetNFsGYq5qOOEDijQLemYjtz9d25rNxzKcrB/Lw1JkO/JCohHrAgJYDG7Au8c84oHZVdm9+g5jfyBD3ozex2i1rv62QsKF13A3Fg6P1A4WIiIiIiOgedX8O/EEGZVoB4nZVYdfHRhTFmgdDBs7qsK1HBvUSN0870f0nLBU1e1d4lhfhUQBG+DSi19tzLiBxBdbFNqLkoB7nNiow9wEAuA7DsTYgMhcZTzte9FMV78Gv3d3tDQCQ4THXt+eb3TKgfHUhtp0xISJhIZY+twqvx8zCzMen458CgjFFBnQfzcOjZ/w48Md2PraS83GocJ75tW9uPPioJ7nl3pSYVLy2NxWvvduPri/b8O9nz8JoNOBY2SlUoxxIWIGj9W/bvkbRn3GOQ5knpAlcDxHLSlF5ehFytFXQvKfAnwvjx3T75KEJnENujXPsA182Yn1mORquyjBTtRDqZauxtliOx6JDMSUoGAEPAOd2zIDuvLdr7oWhMg85OzrQHRmF7CUr8NJGOSpmyBExRWZ+mvpGEzJ1m0Y88EfDjEM+tZ/pQERmKT6pWIVHvqzC4uRaaFe/gUVz9iHdyxuUxkY/dGWFqO6RISIS6LraiJztKnS8qfDvjQlERERERET3sPt04A9ArBLPx1ahZIcOho0KKB/oh+F4IxCWiuxfDH/qLBQRSwAcd3LHqY1efPMZACgw08unvG56NU40HRFqAC2d6LoFxEm83mnIdXSdtf1L+DQv7pa+0QkjgPAZ00ftab+JGpOZdf8H4GfxCig9fo2QF3nzowl9d01AQDCmyHzdnityLF0tR4mmHieNGsxNlAFXDWg5DURsTLKZt9K6H25PiYLSyTxO3utHS3ketp0JRvbeT1AjNZfQaPG4nY8lX3MDCH9YAcBonhNotut20n3N3KkoPXmKdiSmPWSe/+n2FDyWqHA+F9RokgUjIlaJiFgl0vOKgbpenDvwBlaWNGFZbhQunMzFTH/G6fO6LMtZ5mtz2X+Z+tE3AMgsF+4npImw792ajvTi3+IT/SZoy95A3S8+wVqJb03ItuWEN7EO9PXDBPMgzYQs4zjnUMSjSgAGdH3nvk5uXrN7HfWE6Ac6sDevHA135Sj9+CBe8+iGHc/0HS/H4h0diMh8G5d3rkDEKPZDEzE3fW1nPhvHfJq7bh/++KbS/PaH2RrU13RgVoEBObn1iDuZKx1Ljxe/QcLklqcDvYjVYdkhfbpy5B8wITxRg0P75fjw6TxU78rD1qTzKE0c8cTNREREREREk8J9OcefmRxL18QDaETL/+4HbhnQckBqnrfpmKmYDsAAQ5v9HFJ2bhmhbwGQMA+P2f1I7f7RxXI3LsN4yZvYQzHzcRmAU7j4met5i3DJiGb71zvFPIG1ALqbjW7v0m43nkI3ZEiL9dcgkBMTMSYAwHTMjJcBOAbjf7iu677T5Vi8PAPrj1+HN3nTdTQP06Lmo+R07wi251pE4gqoAGzTt5m3eaYJOkRh7bN2d0c/OgvpAM6dueBm7r4O1K1Ow+LserS7ym0A6DPCcAhAsgavuRj0u3nDv3M2mnnazseSr7kBRMjnIQ6A9kwb+lwu2Q+j3gAgCooZo/2asijMTgdwXo92N3NvtR/IwuLlWahzM9+aW9cMqN5ThWqdk9x/IBRz895BVSaA803Qf+bvOH1dlxyKHAA9rTC46fPPVSVgWtQC7PXq2DDWxmHf++LhFSjdrEQ4OrFeU+84XxQmatuS5nGs15qQG5WA+LdOodub5SZ7/zFM+KNyhANoaHN3/OmAodl+uxOgH7hkwIeXgPDMYhQ5HfTrx02v50Xsh1F/CkA8XtO4GPT7v997NM+vOxMxN31tZ74bv3x65HG5zavuI9JLcSBdBpyvRP6uNgxIru2U+99Flt8g4cnWV3t6HuvgsupZtm9nuHUK5ZpWdIfJsa4sF3EhSpTWrEI4TNi25n9C5zqBiIiIiIiI7hv38cAfEKF6AdkA6g7p0G7UoQHByFYrHeZ5i0tZDRWAuqpGF4McJrT/vgYNkEGdu3Do7tiHzQMpON/h9OJIe0v98Cn4PBKXXIA4ANv2HHFx0cUEw5Eax4G0KUqo18mASzWoO97rfCM3WrGr5joQuUrydZB+NRFjsjDXtQnb9h1zcVGnE83/2ghDhwwKuXlwayhv9qPd6XXKDhyrNwJhCqjiQ0e0PZciU5GdCWBXK3R3O3BsfweQsBTKWLvvhSmRlgngeC20551fXB3QN2FrSwe+iZFjprunAEwm/Ke7+O4a8GGNP1/zOcTTdj6WfM0NxKZibTKAA1VocHHxe+Difuw+hDGaxzAUSUsWAjBil9bZBUKY9/F2IwzfyDE7ZoR35E8xoausFiUVrS5uFAjGz6YBQC9MJn/H6eu6gqFUr0I4rmNXTavz9n3rFA4fBBC5CsrZTgs4AYzDvvdRxLJSVFovZL9pcPzChGxbTgyL1dUgWPvxerRABuUvFOYnayZkGcc5h2arsC4WwK4qNFx1/rUBfRN2OQxUTIB+4McB3ATQDTh/xeHVVjQccvahMyYM3HX/HclzTF9MxNz0tZ35bALk06DpSH9zC9LDgHOb30C1k/LX/WurB79BZEhborTUzbBY97qIFb1oqalBu8P5Wi9a3tqAuh4ZlAWlWDPb3BcEJBXjQKEM6GlCfuUpN4PHRERERERE94f7euAPIQuRsU4GHN+KzLJTQORypMRLXFCKXI7SN6OA81X4ZVGT5I/cLm0hfrm5E+GJBXhdPWwgJiweSckATleivMVxQKvPWAnNW72IiPQy9thcVBTKgNPlyN0hdYGgH1d+X4gcbRSUCfafyaDM3YL0MBMasrOwTWqAp8+IbbkboO0JRnbZaswd9Wu1/ovJ5O4JNG/FLsfr6TKgZRNWOqnrczsKUXBaBmWBBkut+3Iwb2rxS00juhyK1AvD5g0oOS+DsqBgaB4yX7fnUjCSVAsBNEG3vQkfXgJUWamIk/ieKjcfc3Ed5VmF0ErddX6tCfkFjeiOXIgtWR7MpzLYBvajwSixX28ZsW1NIY4FjdJArqftfCz5mhuYjozifMxFJ0oyXeyfzFqcC5NjnWbpmMxjOCV5NUoTgPbKLOQflRjA/fE6tL8pRLVE2+3WbcLi5WlYvLwculuebtB6o0AVNJJtBOi7WIutOwAkrB68yDmSOP1V5oDEAlSly9Ct3YCVm42OFyjvdqLhrQ2o6wlGdtkLEm0UMP0/53G51WNyfkHZB/6s09FlfuWnGsC581JPd03MtiVtKNbyzEI0XHXsV/v05dC8ZT4nWZcS6rDcRCrj+OaQHGvKViEcbSjIr8Q5icGuvs8akV9wBI9JvP56PPsBAEDMPGSHAdi1X3J/DnzZhPX5lbgS6W2lhSIuMR5AG+oOGyX6jF6c25WFnOMy1znicX8zEXPT13bmu3HPp+GmpaK2Phdx6ER5psSTdGEyhJ8uR+5mg8RAm8n8G2SPCeFLilGkGjq/G4z10AYX57hZyNSaEJFZil8phnK3u+UNaLQmhCcWoCIvftj5pwzK3+zDa7FA974NKLG7gdCn8wwiIiIiIqJ73ESdOWiMyKBMK0Dcriq0XwXm/m6pkwtKMsStO4w/IwsrN2/CrE+PYG32cqhmPwT0nIVO24i60/2ISM5Fzf/Kt5kzDZiO7DeLcfj/VEK7egG69auQkZyECNm3aNcdQd2BTsRVHMTrfWlYVull7L9pRs3/zUBBZQbkLUpk5C9FysOhuH1ND522EQ1fBCO74jCyv1yABeftFp+WigMnB/CT5zahPCUBHy5bjl+rVYiY0ouu08ewW2vAFYQiu/ogdi4Zo9eZjSimUMxMmA60GFD+Vi1kOfF48IFQzFZE+eHJrlCotx9GRV8GShzqWofm2iPQfgbMfPG3qPmV7YWIuHUHcWIgDzk7yjHr02ODeTNgs9wW1BQOX87X7bk2JfkFvBZ2Ctv2NAJhCqybJ/2kYMBsDeobv0fuqibkPJGAD3NW4XnVPAWkfJUAAAboSURBVITDmrNt6IqMR8W7W6D2aC7L6cjYmIuG0/XY9mwCzr2Yi5eWzEO4qRN6/TFoD7QBmaU4+m4/cp6tgvYP+5EWkITHkvw135On7Xws+Zob5v3zx4+Blbm1LvdP6fY9KJo9RgWVxeO1vXtwc00h6tYswL9rU7E2fSniwoDui8fwYUMrdFeDoSrbgwr7tnu3BwZ9B4BQrPV4QEsGpeYwKj4b1kayFiIp5iGgpwP6k/tx+GgvEKPEzh25Qxc5RxKn38ocCvX2ZtQ8kIGCXVmI11nbd7Ddcvsc+rnwGU8gDga0VGxAtawAcVOARx5XIMKjTi4KcTkADjSi/K2H8GtVFAIejIIydoT9uz/rdLQ9vAJbak6hpUDiiT9M0LblRMBsDf54xISVBfUomDMfLdZYTZ042VJjyf9UVFXbnpNMyDKOcw4FJBXjk+peLCuqx4I5rUhPL0BachQe7OuE/nQTGn7fiQdf3IKjGZcx61m7QeNx6Adst69A9mYlGtYYkPNEApoLNchIjkLAYD/Yj8c27sHRx4/hiexWNDc2Yub3ciQlx7utlwh1MUoPZqB8RxbkxlSsy1qKuLB+dJ3Ro+WjVuiwEDWHNOjLy0KJ9gM0LJFh7gwllNEy+NLfTMTc9LWd+Wy888m+/AoNqooNWFDZhPwSBc7WpA491Zj0W/wh2YDcNXmY1qJA0ZpUyzHY7nfRzlV2g7ShUFd/ggMPpCHH5TluKf6wedj2brSiuMSA7jA5KspyHes7SIHXK3Ohe7YeDb8ph2rOHqit0y74dJ5BRERERER0j7tz529i+L+//vXu4L/+/juiv/+OGF8XxNaQaBEY8rJo7rb95OZHL4vAkGjxUnPPCNZ/WexWRovAkBTxXof7b9/+Wi/e2/iiWJQYKwJDokVgQopYlLtevPenr8RtVwt2nxXvl74yuFxkolqs3LhTNHf0CSGEMG6XLqN7A+LmXz4Qxa+qRXxMtAgMiRZylVrkb9cKo2VdLtf99x5h/KhC5D+XIuQh0SIwJFbEq22X98qnFebyVV1w8aUecTh3FGK6c1m8vzF9sB4CY3aKi36LWQgh+sTVP+0Xmtyhuo5MVItFr5aJ9//iOgcl88btcl5uz4NyGLdb8i//mLjpprSi+4I4vP0VsUj1pDnmkCfFM8+9KDTvHhOfu0x2Z+s7a1sHMU+JRbnrxe6PL1vazreieaNlnyfUmPedP/JJCOFtO5fi2N94sl3htgy+5YYQ4vZX4uTe9WKl+ikROXz/7NWLq5L7x9KXumoXHtS3y37Xoe2a+6PhfZ2z9fnW/zm2EWufvPujC+LmgJPFvIzT32UeXO+nWrH1VbV4JmGofbtebkBcbFwvfmnNlZBYsbXNdQ3Z+EYvtr46FGfgYD/gQW6I0auHkTAf37w5D/jW0m6Hl9+O123Lje+0YqVE/Xp2DuNm30jG+ooobjwrbv7dxWonSf/hTz98Z3ueZu6LK8ThTy2xWso3nv2As/q73XHMZh0Ox5E7F8TuTPO+jnzVnPce5d/fe4TeJk9iRbza9jzgavN6y3afFLuH90e+9jejkZueltcZr9rZ+Pan/sgnW5fFbpV535u/ZymfdX/anytaj8EfXxa3XfVBTmK1aXODvhWH82NFYEisWPTuBfGD0zUOCOP2FIfz3JGdZxAREREREd2b/uHOnb+J4QOBQgiH///0p0FjOxo5lkxGlMdnoWHO2/hzw4pxfHUXEY0atvOJzViJoNy/4ujZt6Eaz8kXiYiIiIiIiIiIiO5x9/ccfwD6Tn+AbT0yKJclcTCAaJJiO5/ITDh35hTC58zGTA76EREREREREREREY3IfT7HXwca3j0FRK7A84njPPcQEY0StvOJrO9MFUrqg/Grg0s5KEtEREREREREREQ0QvfhwN916A61ISBsAOf+sBXl52VQVqyCKmS84yIi/2E7v2cEzMKvPyqAOkY23pEQERERERERERER3fPuwzn+2lA9JwMlV4HwGDlSMopRUagA3zBHNJmwnRMRERERERERERHR/ec+HPgjIiIiIiIiIiIiIiIimnz+y3gHQEREREREREREREREREQjx4E/IiIiIiIiIiIiIiIiokmAA39EREREREREREREREREkwAH/oiIiIiIiIiIiIiIiIgmAQ78EREREREREREREREREU0CHPgjIiIiIiIiIiIiIiIimgQ48EdEREREREREREREREQ0CXDgj4iIiIiIiIiIiIiIiGgS4MAfERERERERERERERER0STAgT8iIiIiIiIiIiIiIiKiSYADf0RERERERERERERERESTAAf+iIiIiIiIiIiIiIiIiCYBDvwRERERERERERERERERTQL/H/BBzFuL7uRB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27" y="187600"/>
            <a:ext cx="8445546" cy="424976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173157" y="312738"/>
            <a:ext cx="550416" cy="370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82" y="1408176"/>
            <a:ext cx="572447" cy="4088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8629" y="1516987"/>
            <a:ext cx="3520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All household members should be listed here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9886" y="500412"/>
            <a:ext cx="2953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Don’t forget to click on add person for each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9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Visit PSE.com/discount</a:t>
            </a:r>
            <a:endParaRPr lang="en-US" dirty="0"/>
          </a:p>
        </p:txBody>
      </p:sp>
      <p:sp>
        <p:nvSpPr>
          <p:cNvPr id="4" name="AutoShape 2" descr="data:image/png;base64,iVBORw0KGgoAAAANSUhEUgAABv4AAAOBCAYAAAA5v9ebAAAgAElEQVR4nOzdf3hU9Z33/6fAjKEDLMOPEEwiv6NBNjH8SKqE+k2sjdWmdcXu4r1Vv13t2lLrrbZrtbe11dpqrVW+/UHrVtvb6l7SVbzRrH5NtcmqAQsBIilNNPwIGCIhApMCI3EG5P4jAUNIQoAgMD4f18V1zcw553M+58xxjtd55f35nBaN7t63b98+utN5WU/vj2Td3nwuSZIkSZIkSZIkqXf6HekGp512Wrfve1q2/33nzzp+3vmfJEmSJEmSJEmSpN4ZcLgVTjvttEMq8rr6rLtl+wO8rj7r/HlXbUmSJEmSJEmSJEk6vAHQc5DXG53DvZ7Cvq5CxJ44DKgkSZIkSZIkSZJ0eIet+IPeV/0dabVf52Xd7VuSJEmSJEmSJElSzw4Ef4er+jva8G//Z9B1yNdTsLdv3z4r/iRJkiRJkiRJkqRe6FXF3369DfV6Gtaz42e9CfWs+JMkSZIkSZIkSZIO76Dgrzdz/XW3zuFCvaOp9pMkSZIkSZIkSZLUO4dU/PVF+He4kM9KP0mSJEmSJEmSJKlvHdFQnx11DP+OZE6/jss7ssJPkiRJkiRJkiRJOnpdBn+9qfrbr6f1DhcAdrWuJEmSJEmSJEmSpCPXbcVfT+Ffx897E+51DvWs7pMkSZIkSZIkSZL6Vo9DfXYV/h1u+M4jqe7rTbAoSZIkSZIkSZIk6fAOO8ff/vCvt2Fcx+q+7uYAPJI2JEmSJEmSJEmSJB1evxPdAUmSJEmSJEmSJEnH7rAVf/ur9Xo7lGdXy7ur4HOoT0mSJEmSJEmSJKlv9Bj8dRfidfX5kYR1h1vXoT4lSZIkSZIkSZKkI9Nt8NcxnGto2PiRdEaSJEmSJEmSJEnS0elyjj+H2pQkSZIkSZIkSZJOLV0Gf5IkSZIkSZIkSZJOLYcEf1b7SZIkSZIkSZIkSaeeg4I/Qz9JkiRJkiRJkiTp1ORQn5IkSZIkSZIkSVICOBD8We0nSZIkSZIkSZIknbqs+JMkSZIkSZIkSZISQD+w2k+SJEmSJEmSJEk61R224s9QUJIkSZIkSZIkSTr5OdSnJEmSJEmSJEmSlAD69VTRZ7WfJEmSJEmSJEmSdGqw4k+SJEmSJEmSJElKAAZ/kiRJkiRJkiRJUgLoNvhzmE9JkiRJkiRJkiTp1GHFnyRJkiRJkiRJkpQAugz+rPaTJEmSJEmSJEmSTi1W/EmSJEmSJEmSJEkJwOBPkiRJkiRJkiRJSgAGf5IkSZIkSZIkSVICOGzw53x/kiRJkiRJkiRJ0snPij9JkiRJkiRJkiQpARwS/FnhJ0mSJEmSJEmSJJ16rPiTJEmSJEmSJEmSEoDBnyRJkiRJkiRJkpQADP4kSZIkSZIkSZKkBGDwJ0mSJEmSJEmSJCUAgz9JkiRJkiRJkiQpAfQY/O3bt++j6ockSZIkSZIkSZKkY2DFnyRJkiRJkiRJkpQABpzoDhzeep7+1mNUAGMvu4mb8sNdrlX3zPeYvwQYcynf/UYuw7tYJ75tDeUvLmHp2rfZtnMPAIFQmOQxmZyXn0t+RldtR6j4+Tye3gicfw3zLh/fdTfrnuemf18G5DL3gUvJ6Ljsg13ULfkTL79aQ/32VuIH9juO7Jw8zstOYXB7BLut4hF+sKihh/NxcPu9Oe4P+5bOFd+5jvxhXayzs4Gl5a/w6uoGmtv7SHAQw88cT17ep5iVPZKBXcTEH/a3i+M+xIff5cEGMHDYCMZOmUZBfi4ZXfWvO9uXMe9Hz7MByP/Xu7iiQwcOnBtgcMF1/ODS9C6bOHAMnc7hkX4X+x3ddXZwfz+0/9zk8bkLp5Ia6v74ATKvvJ3rpyV12+P4qoX82+PV7e96uB6ADc/dy7xXW4Hu/9vrus9dO9BGD9/ZAR/sYsOKxZQuqWVDU4TdcYABDB5+Jhl5OVyUl0VK53MBB5+PwCSu+s6XmDa4q958eC122wdJkiRJkiRJkk4xp0Dw1xda2fD87/hleVNboNVBPBqhsWYJT9csoXTKbG66OovhfVkHGWvghV/8b/74zp4u9huhsaaBQOoNFCT34T6P0LYVC5j3ZC07Oy+I7WLb2mpeWFvNS+Xn8/W5RYztPlM6BnvYvb2J2lefp/bVUlIL/pkbPju+y6DxaO0sf5Y/TruBz6T0XZuHOh7X2f5z8yy1r79K/pe/yhUZ3X8JtW/UsXtaFgO76V/18uoulxzigwZWrWg98HbDn2tpyj+f43r69ttWzW9/tZDqls4L9rBz23pWvLCeFS8tpuBfv8wXxvVwQcbXsOC5Wib/c2Y350OSJEmSJEmSpMTysQj+tlU8cSCMCaSfz5wv5jJ52GAG9t/D7sg7rCgv5dnKJnauXsh9Twa4uw+DgqbFz7aHfoOY9k9Xccnfj2BIvz3s2dXChpqllNaPY3qXoV9vKuiO3e665w+EfoFhmVxyxYV8MjXMwIGwu2UrNctKWfTyena+s4R5v0jitlsuIKUPArmDKsg+2MO2phqW/v9llNdGaCx/jB+9fw3fuXx8HwY27/LCU0uY9vXzjzzY7amasoM+u8467i/WStPaP/H448tojEeoeG4l+d/qIoAbPpKUHe/SVFtF9c4s8rqqcttZw9JaIJTEwGgru3s4lnjNMiqiwJhJZG5dQ23TMqqbziel044zLr+LeZd3+KA31aU9aV3P0/tDv0CYrM98nktyz2D4wCTYHaG5ropnn3+FupYmyn/5CAO/1XOYG69axKKp47gy87gk1pIkSZIkSZIknVQSf46/nSv5w6KGtjBm3KXc9o0ipp0RZmDSAAgkMTB5PPn/9DVu+3zbMJDxqkX8sb6vdr6LtTXvtr2ccRlXzUhheNIAAsEkBg5LITP/C9x0VRZdjkT4UfiggT/+x7K2Sr+huXzlljkUZIxkYGgA9BvAwGEpTLv4Gr5z7dS2gKqpjGdW7Or7fvQbwPAzsrjk2q9y06fbvoedS/7A83V7DrNh7+QVnN92jjf+icf/HOmTNg9xvK6zYBIpky/lq/uHmG2qYe32LtbbMZoxWQOA9ax4s+vvaOebf6EOGD7rfKb1uNM91P6lhjgwPPPTFE1LAiKUL+tp2NO+seGPf6CiBWAQ+V/+Kv9SMJ6UUBKBfm3DpabmFDL3W18iLwTwLi88t/LQSlWAMedTkDkAaGXpwj9RFzvuXZckSZIkSZIk6YRL+OBv26qV1AEwkku+mNtttdfw/CIKQgCtVPy59pChGo/OAAbuLzTas6eP2uxDa6vbqroYwLTLiuhuBMmBmRdyWXvpYd0r1TQdtw4lkfqZDt9D5Zo+OWdb/m4qV+UPAvawoaSM6tbDbnLEjvd1NvjvRvS8QjyJc6dNJQDUVdV1EYZFWPXn9cBI8seG2dZTW9EaXl+xBwiTNyWFsWdnEQB2r6hhwwe97PDR+GA9y19v+3IC0z7HF7q7IJMm8bnPtQehdUtY3tzFOhv3kPkPRYwNAC3LeObVd49LlyVJkiRJkiRJOpkkePDXyoa32quUzphKVk/z6PVLJ2Ny28v4m2/T2Cf7TyJ1/Mi2l1VP85vyJnYfz+DkCG1YU90ePGUxfXJPo74OYuLZ7eMpNq2nMXocO9Uvnezc9sBn9Xr6pvhyABkXf45pASBezZPPrulxmMsjd/yvs51/29r+KomBp3e9Tv+JmeQFgLqVrOpcFdhcS8VGIGUqmcN6HuZzZ00VtQDDc8hKAfa3G13GazV9U4XZpYY1rGhPQqeem0mgh1UHj59EKgDvUtfQTZI7LJc5F7b999f04rOU95h2SpIkSZIkSZJ06jul5vjbsGgeNy06ki12s/u99pepIw87R1tyajpUNkB0FztiQPCounmQlAv+mStqfsHT9Xuoe/5X3P7SSKZddAmX5I9neE/JBsuY/61lh3x60Nx4HW18nh986/kj6lvs/fbA5IyRJB8mAh6ecibQBGxl204gdES7OiKD/24k0ADxzTS3QMbQPmg0KZPLrphE9ZNr2F25iOen3cwVE/vq8j+O11m8laY1f+LxZ9YDMDj/fLK6O/f9xpM1YwAVSxpYXhMhv8N10lS9jCZg7CczSWFNDzvcXxkIw2dMbptL8EC7e6j+yxriU3oO5Y7a+3vaA8kUUnoKTwGGpzAOaASaIzuBrqsDUwq/QMGfH6G8pYEXFiwj6+uHn6tRkiRJkiRJkqRT1SkV/B2TQP8jWDnCjl3AsD7Yb78w+V+7meH/tYDfv97A7ti7rHj+MVY8P4DUT83hq5+bxOATXXcZOJLLIMKOHUDK8epMJ31YITl42qV84c+/4On6XVQs+BPTv1PE2N6c+25C1S5D2L64zrrc3wCGZ3+BuZ8f32PolpGTy8AlS9jw51qa8s9v/5oaWPpaBBjPedlhehxfdH9lIGHypow8pN3dK1ZQ/flMph3H4BcCBE7r/drbduwERna9sF86l8zJZfmvl7GzvpSnV0zm+mmD+qSXkiRJkiRJkiSdbE6p4K/bajeg7pnvMX9JDxvH9x7BnsIM6ctsoN8gMj9/Hfd+NkLd0ld54aVqNkT30PjqE9zdcCm3fa2rOeFymfvApWT0dh9jLuW73+immqnueW7690OrBw+IH8nwjWGGDDmC1Y9J98NaHp0w+XMuZPm9pWxoWcKCsqnc9umRfGJgN3PJHY3jdJ2NveyGbq/9g4yZzCdDSyhvWklt8/ltlXP1Nfw5CmT8PZMHA52HAe1gf2UgQzMZO7iV3fuHdR1xJllJS1jauoalNbuYNuN4hmdx4vt6v/bwIYN7XB6YeCH/Y0Y1D1e2Uvt0KdXnzCYrKUAgBBzPYWslSZIkSZIkSfqInVLB35EbzJBhwEZg/Ts0ManHQrXmxvZ52kKDGNIHw3weIhAmI/8LZJxfRGPZE8x7sYF4/fM8XZXF9dP6MHzqpSFDwkAE3tlMYwyG93DM25rebn81guE95yzHbFvz5rYXoZEM7+vKsuHnc1nBYuaV76LpxWepmHod+YMPE6j1FKoCfX6dddjftlcf4QfPNbDhpVepnf4FMg93mfRLJ3taEuWvvsvSv75LQfJINvxlJbuBaXlZ9PjVfbC/MhBoWcL873WdpNf9uYZtM47DkJlDBrUdM01s2rQHhvfw87St6cD8j8nhw12QSWRecimZbyykNl7Nky/kkHl5mOEjMPiTJEmSJEmSJCWUEz3I5HE2gNQx6W0vt/2F2uYeVv2ggbqatpeBs88k9cCCgQz8RPvLyK72OcgO9WEw1gv9kkj99Be4qD05WdvwTu+37UMpZ05qHzayhlV1PVX97WLtm03tG40n9XgO89hay9LKtr4Esicx9jjsYuxFs8kfCtDAs/+nmp3H3GJfXGddG55fRMFQILqS3z+7ptvrr6Ox2VMZCDT9uYamD9az/PVWCGSRnXmYnH9tNRW9CcI2LqO6p2M8WsnpZLaPY1pds6bHEUl3rl9DIwAjyUjvRWg+OIsritMJALuXLOSFjcfcW0mSJEmSJEmSTjoJHvzB8Ozc9jDhXV54ahnbupkzrvGPz1IeBUgi/5OZHeZRSyJ1fPv8YbXLWNHVMIkfvMuKZe3BWGY66UfYxyGDjnMJXXcmZrUHYHtYsaiUutauV9tdVcrTdW2vMy7IOn7T+32wi+r/81+siAOM5KLzxx+f/QTHc+nstnAsXvssiyqPPfo79uusG+1z1A0Gdlcu4vm1vRiWdcxkPhkCtlWx9MUqlsYhkDWZzB6rWPdQvWJlW9iWUsRtD9zFvM7/fjSHae3HWFH97uH7caT6jWd6ftsQovEV/8Wz3V2Q0WoWPbO+7XXG+UxP7l3zwz85m0vGAOyi/Kky6ntKFiVJkiRJkiRJOgUlfPDH4CyuuLSt0ide/zz3/byUFe9E2N26h3isld3N6yl/fB7zXm4LMgaf/098ZtzBTaRM/1R7qNPA0/MXUF73Lrtb90C8ffvf/29eaAIYRP4Fkxl4YMv1PP29X/DwiyvZ0NzK7vagIR59l9pFT/PStrZtsiaNPO6noUv90vnMP7aFSrQs4zcPth9bdA/xeCu7tzex4rlfced/VBMHAuMu5Z+m9f3cbvFohMaaJfz2vof47YpdwADGXvbPfOa4JYwwMLOIK3MGAHtYUVV77A32wXXWncDEC/lizgBgFxULSqmLHW6LdLJzk4AI5WXVxBlA3rTDhIyxNaxa0RYqpkzrZqjSYCazzmurrtv22ko2dBNuHouxF+6vxtxFxe9+zW/L19MUbSUe38PuaITGqlJ+8sOFbeFwIJ0rZk/tefjSjvqFKfhiYduxNVWz4sQU2kqSJEmSJEmSdNwk+Bx/bYbnf4mv7/odv3y5iXjDEh5/sKu5ywYwPPsLzL1sfIfgrt3gLK7+cgMP/G4Z21pqefbfa3m2i+0zLr+OKyZ2OqXRd6l9+VlqXz50CxhAasEcPjOmq14vY/63lnXxeS5zH7iUjK42OQoDMy7lpit3Mv/pWrZt7+7YIJB+AV+/Npfh3UbF3fUX8v/1Lq7o1OENi+Zx06KudhQm69I5XJl/mHn3jlkSWZ8tYuzq59nQR5Vfx3yd9dTXz3+BzNULqW1ZxuMvZfGDS3uuKx077XyGl5exDSCUy/SJPe9h56plrABgPAXTuw+ix/79VAa+uoTd0ZWs2ljE2F6Gl72WNJ4rvjabHQ8/S/X2CNXPP0b1812sF0zhM1/5EvlHOtFgykwuz1/G/IpdfdFbSZIkSZIkSZJOKh+L4A+SGHvx1/hJ7noq/vQa5TVvs21n+zxyoTDJY7IovDiXaWd0X802MONSvnvHNJb+6WVeraqnscP24zJyKPjsBWQO67zVGeT/y6UE/ryC6oatB/ZJcBCpE7P41EUXkNeb+cmOs+HT5vDds99lxWullK1soHl7a9uQj8FBDD8zg4LCT5E3MUzgeNWHBpIYnpJO1rQ88nImkXI85xDsaFguV322mh8819BHDR77ddatwVlc8dll/OC5BnaWP8sfp93Qc0VkymTyhpfxwjYYOG0yY3v87nZRU7V/6My/Z3JPJXTjJvPJ0BLKo61U/LmWS8b1YrjSIzU8i3+5LYOmVUt49tVqNjRF2qtlBzB4+JlMnjWLz+SNZ/hR7XgAGRdfRl7VEyztzXyGkiRJkiRJkiSdQk7bteu9fR0/2Ldv3yGvGxv7KhiRJEmSJEmSJEmSdDwk/hx/kiRJkiRJkiRJ0seAwZ8kSZIkSZIkSZKUAAz+JEmSJEmSJEmSpARg8CdJkiRJkiRJkiQlAIM/SZIkSZIkSZIkKQEY/EmSJEmSJEmSJEkJwOBPkiRJkiRJkiRJSgAGf5IkSZIkSZIkSVICMPiTJEmSJEmSJEmSEoDBnyRJkiRJkiRJkpQADP4kSZIkSZIkSZKkBGDwJ0mSJEmSJEmSJCUAgz9JkiRJkiRJkiQpARj8SZIkSZIkSZIkSQnA4E+SJEmSJEmSJElKAAZ/kiRJkiRJkiRJUgIw+JMkSZIkSZIkSZISgMGfJEmSJEmSJEmSlAAM/iRJkiRJkiRJkqQEYPAnSZIkSZIkSZIkJQCDP0mSJEmSJEmSJCkBGPxJkiRJkiRJkiRJCcDgT5IkSZIkSZIkSUoABn+SJEmSJEmSJElSAjD4kyRJkiRJkiRJkhKAwZ8kSZIkSZIkSZKUAAz+JEmSJEmSJEmSpARg8CdJkiRJkiRJkiQlAIM/SZIkSZIkSZIkKQGctmvXe/s6frBv375DXg8eHPpoeyVJkiRJkiRJkiTpiFjxJ0mSJEmSJEmSJCUAgz9JkiRJkiRJkiQpARj8SZIkSZIkSZIkSQnA4E+SJEmSJEmSJElKAAZ/kiRJkiRJkiRJUgIw+JMkSZIkSZIkSZISgMGfJEmSJEmSJEmSlAAM/iRJkiRJkiRJkqQEYPAnSZIkSZIkSZIkJQCDP0mSJEmSJEmSJCkBGPxJkiRJkiRJkiRJCcDgT5IkSZIkSZIkSUoABn+SJEmSJEmSJElSAjD4kyRJkiRJkiRJkhKAwZ8kSZIkSZIkSZKUAAz+JEmSJEmSJEmSpARg8CdJkiRJkiRJkiQlAIM/SZIkSZIkSZIkKQEY/EmSJEmSJEmSJEkJwOBPkiRJkiRJkiRJSgAGf5IkSZIkSZIkSVICMPiTJEmSJEmSJEmSEoDBnyRJkiRJkiRJkpQADP4kSZIkSZIkSZKkBGDwJ0mSJEmSJEmSJCUAgz9JkiRJkiRJkiQpARj8SZIkSZIkSZIkSQnA4E+SJEmSJEmSJElKAAZ/kiRJkiRJkiRJUgIYcKI70KNYC7UVS6nZEeDMvFnMGB3odtVITQUVdRGCaXkUTE8m+BF2szuxTVWUL99EbNRUCs9LJXQiOxNtpLJiKas2NLN9a4RYMMywEclMODeP/KxUQv1PZOckSQfsqGdxxWqaSCb3gjzSu7t57I2y7vUK3tgKKTn5zBxzQu8y7eI0Vb/G4vVxhp2TT8Gkj7ZPsa2rKX+9nl2xXm7QP3gSnTtJkiRJkiTp2J3cwV88wrJFj7Jg/VCKzpjKjNFDu1uRpuoS5j9RT7gojdycZIInQZAV3fAav3mkgnhumBm5Jypci9O0vIR5Dy5g1Y4uFi9cwG8mF3PzjXOYmRb4cJtjfnB7Yh/+StKpKrajjpJHHmdVvxyG5UwlPdTNH73sbaGm9FEeqQow86YcZowJnfg/etkbY8uyZ3hkUTOZ101h5qSPtk/x5ioWPFxCU6+3CDDjZDl3kiRJkiRJUh84uYM/HbPY+heZ96MFrIoBoQyK/mEW2RNTGfZBC2/Xraa8pIzamhLuuSfG3fdey4wwffPg9gQ//JUkffwEknOYc/3Qgyr+4rvqKXuqggZCZF9SzIxRHYLU/kFSvD9JkiRJkiQpgRj8HUehsbP4ynXjiI0ax+ATVO23pXppW+g3upC777n2oAee2bn5FF+cw7xv/5TSTaUsrLiY7OLUgx+A7u2DbvRFG5Kkk1//IKNyL+e6EXGGnTP0Iw/UgiOmUFQ85eAPI0t5u7SChh3JnHtRMbMndT9suCRJkiRJknSq+5gEf3Eia1bzxsYIweHjmDAhjZQhBz/4i25ppGlHjOCINNLDnR4KtrbQ0BAhFgyRntZhGNFYCw1r61n7TjOxfkMZdkYak8enEmp/0hkcksrEc4bCoKEEgNiOZhq2RGFQMulh2N5Qz7qNjezqN5RhKWlMnvjhtgfsjdO0/i0atrSwfUeMQclpTMgYx7D+Eba8EyU2MEx6WjcPV/fG2L6lBYCUnDwmj+jiYeeIqRRfNI7SJ+qprXqLLXkQ297M21vbyiUiW+qpfTPGoL9LZsLo0IE+RTbVs7ahme07YgSHhElJH8eEMW39iEUaadjSTRvD4zRsbDuXKWnJhwx/Gt1cT9MuCI5KI73DdxTdUs/a9e3fUTiZM8ecxYRRPryVpO7EIo2sW1fP2y0wLG0cE8emEk7qsMLeOJFNm9geCzIsvdMyILajkYYtMRjU4fcfYEcztXX1vL0tCqEwZ3b4/YcAg0edxbkDYwRHtH3S8f46qn+Ehg31vL05SiwU5syxGWSmdTEUdGsL6+rqadoaYXs8SMqYcUwcm0xoVzMNkRjBcBrpXd3TemNvlKaNzUT3Bgmlp5KSdOgqsUgjDVtjMDDMsL0Rtu8NMiwtlTAtNLz5Fms3RwmOPotzz+7ivn1AnOiWTW33rt0BUiacxcS0oc6pK0mSJEmSpOMqsYO/1mYW/+HXPPTUaqKdl43O47qbr2X25KFt8yT9513cWdpC9tyHuPuSg6veYu+8xkM3P05tWjH33X8V2aEo68of56H5ZayLdWo3rZBb77iWgrQAkeoFfPu+CuK5N/Lw/8qH5Y9zy4NLiQ1JJaW1kaZO2wYnX84dt85mxv6HmTvqWPjgvTyyvHPvA0yYnMy6mkbIupZ//34R6d09eGx/wPg+EAMOfbwaIGVyPgXTQ8TSk9j62q/4zu/qDixteuFn3PYChC64kd/ckk9oaxVP/vQBFtTED2kpnH8tP/hGIcFXfsUNj3Tdxvwrojz0rUepHVHEfQ9dS/aQDg3sbeGNP9zLPS9HmXHTQ9zx6WTYUsWTv/oVC5a3dNpbiBnXfJNvXz7Fh6iSdECcpmULmTf/GVZtPXRpePrl3Py12W3V3631PHf/HSzYOI5rHrqHOQdVwsXZvuz33DKvitCnv8kvv5FHON7I4id+xUOL6g65p7b9/hcxISnK2pJ7uW1RM5nXPcR9xaED99dQWipsauy0bdtv+c2XTyHc/lseXV/GL3/4a8q3dNpJMJXMtGZq18eZMOceHvxSxtFVFO6NUvufd3N/RZTML/+Y+2aP61Tp3kLlY3dxz8tRsq+bS0bZ/8dTG8dR/MUM1paUUtvp4IPjC7npm9dSMKbDPLkVC7j/5yWHrMvofG6641qKxjjvrSRJkiRJko6PxA3+Yi0s/s3d3FPaTOjsQq65KIcJySFikUZqK0pYuGwpj9wfIuXHX2XmiCNrOvpWCQ/NK2NdOIfZ180ie3SIXZvfovL5Eso3ljHvtxlk3lbI6d01sKORpqRxFH2piBkTw8Q2r6TkiVJqa57hx79L4ze35BPe20z5ww+0hX6hDIqvvJgZY0LEmldT8lgJq2oaD9/R/iFGTcogRDORF37FQ8HZFOXncO6kgyvtQlnF3JpVTNvDynXMzIG36+poiALhcWSmDyVl7FCCsWbKH/kZC2riBCflc/lFU5k8AppqV1JaUsG6ikf55aTx3DzqrG7bCBDp/YmONbP4dz9jwfIoEz59FbPz0hhEhLerKlj4wmoqH3uUJ8+6h+uyfIAqSQCxTa8x/6fPsCoK6RdcTnHuWZw5BLZvfovKF0soX/4M9zyczC9uLST9iFqOs+6lR7l/UR1MLmLupVNJCcXYvraK0v9TRm3Fo/xyUgb3XZbcbQvRTY0wJo85l+YzORma/lLGkwurqHzsp/wy/GNu/XQywa1VPHZvW+gXnFTI1ZfmcObwINvfKuOxJ0Fo/QMAACAASURBVJZSu/5YzxAQTObcwjzCFWXUvrKUdRePI7PDbSS2dTXly1oglENBVpimMmBvPSUL6gmOz+eai6cyYXSI2LZ6Fj+3gPL1Zdz/82RS7rqczFD73LoPllAbg1BWEdcUTSVlYJS3q19j4aIK5t0eh3tvpGiMVeuSJEmSJEnqeyd98NcWnrVQ/psHaFrU3d/2x9i1of6gT6JrX+Sx0mYYU8x377yqQ2XZFGbm55D+4LeZV1HGk+WFnPvF7h9UHirK2yuXsg6YcOkcrr6kvVIgJ4eZ54TZfvOjrKpeyqpts8jtto1xXHPPncw5e/+Txhxyx4S4+TvP0FC9mrU78pm8uYwnX2mBpBzm3v8tig88IMxhcnKA7373Gdb1orcp583h65+u4/6Xm6lc9CiViwBCTMjNJz9vKtlZGUwYHTowRFtK/lXccV6UVb/7dlvFxmU3ct/stgrI2KYyFq+IQiiHm279GgWj2/uUm09+ZpCv311G7Yr1cGcPbWys76anXYjUsbgqCqE8rvxS8YGAdkZuHmf2/zZ3ljSybEU9V2ZN6aKSUZJOca1V/P7+eykd2M3yPVHerunwfm+U2uefoTIK4aJv8uO5eQeq6MjJoSD3LILfvpfSZc9QsnoqczOPpC/N1Ly+mhhDKb5yDsU57b+60/PIHh3jhp9UUPv6ahouLuy+jdFF3HfPtWSH299Pn8rk8L3c8MhqKpesZvunZhGtWEjJZuDsOdzXHqS19T+DiYEot/xuNZ0L7Y9G+Ox8CtPKWLi+gsV1xWTuPx7ibP/LUip3QOiCWWSHB9DUof933HUtM/b3nxxm5mYw7Pa7WfhmCSVVhWSeB6teLGFVDELnfZWHvllIevtQojNy88gd+wA3zFvKY8+tJnduzoffjyRJkiRJktRH+p3oDvRWbHMdq6pXd/OvjnU7Oqy8N0rNf1fQAGRfXEjmkE6NBZPJ/XQ+YWDd0tU0tR5JT4IEB7Y9IFy3pIzKzR8OeRkcNYWCohxm5CQT3NtDE2fnMWPswVFVKP0sJoeBHZto2vEe2+tW0wCE8wvJTzu4KiB8TiGzL+hl1BVMpmDundx3fRHZ+4M6oqxbVspjP7+XW77yZf7HrY9TvvGQwVAPtRdSzs1h5kWzmNhpHsRgINAW0v4twq6ejv1IBEMMCgLR1ZRX1BHd327/EBNzCymYnsPEQW39kqRE1LSmu/vealbV1B9cQx2tp3J5M5BK0YVTDg2VRmRQVDAOaKbyjU0f/qb2Rr8AwaQA0ELlK0vbqrnbDTs7j4vzc5gxJtjj73FKXh4TD7ofB0jJGEcKENvaTCQaYW11PRBgxsX5TDjoNhdiQuHlFI1uexcDDh1w+ggMOYuCCzOAZsoq6ojs73cswqqKlcQYSv4FU0jp8PdGEz5T+GFo2bGdwgwgyhvL64ns2ERlVQswjuLZeQdCv/3Hm/73s5gRgsiypaw9ggJ4SZIkSZIkqbdO+oq/9wEYStGd93NT7tBu1opTu+AObnmivZos3sy69c1AMhMnDO1yDqBQ6llMTCqlcssmmnZxBPMEBUjPK2Tmf9axeH0p93ylgsyiIgrOmcKM86dQdP3tFLWvGdnQdQvBcDKhziN89Q8wKARE4sTiMZq2tM1pNyw1+dA57IJhMnMyCL5S1bvKh2Ay2cXXkl18LbFII+vW1bP2zdVUvv4alRvjRGtKuP/G1az7X9/k6tzkbs9FcEwhc+8shFiUhvVVlL/5FrVr6mmKtNDw1/oPqyL6ypAMCgpTKV3YyOJH7mDxi3nMviiHzKypzMy5nFtz+nqHknQSScrh1p9/68Pq6s5ijZT84GbmV7W/3dHM29uA8FlMHt3VH4eESMkYR5h6tm9sZufetN73JZhM7kWzCC8ro+nlX/OvFaUUFOeTfc5U8nPyuO62vLb19kZZ1U0T4VFhAp3uZ4GkoW0V27E4sfejNG2NA8mcmRw69F40JI3sc4ZSsrnznK9HI0D6ebOY8WQdla+/xhv/mEPBKIhtrqK8Og6j8yg4eyjQ3L7+UCZP7Or+GGBYehph6oi8s4nI9hBN2wCiNCwtZeFfO313uxtp2gtE6nl7R/zDOX0lSZIkSZKkPnLSB39HZW+cXbsBQgwKdB1jBZMCbdVksSi74nGGHabJjgFbMK2Qm++BQfMfpXRNlNrSZ6gtfQYehNDZhVw553KKp3c/fGggGOh+/j8A4hBr2+OgUFf9D3D6kDChTv06tNMtNGyKECNESloyoSAEw6lkTk8lc3o+xV+6lsiapSz8za9YWFPPwnmPM+GhGynods7DOE2vL+D+eSXU9qJAsGu9j1jpHyL7ytu5e+CjzH+iiqZNS1n4u6Xty5KZcdnlXHNZIRM6V2BI0sdRLMquGDA8RLCbISSDSSFOByLvR4nvO7Lmw7lX8eN/C/HLR0pYFamn/Kl6yp96nHkEmJA/myuvLGJmD1lit3068CreXjEYYtDALu4V/QMMC4eAFoLAsUZmweQcCs4LUfnKUsrfaGRmUTINVa+xKgbp+bPaqhMP3OtChLoZcjU4ZCiDgEhrlFgrbd8BzSx+agGLu917lEhrrA+OQpIkSZIkSTpYYgZ//QMMGggQZfuurh+sxVrjbQ/ngiEGBXp+8BZvbaFzzhWaVMhND83iK5s3sXZDPW+vq2NxeRmr3izjke/XE3/gzgOVf0cuQLD9oeeu7V0nbO/viB7Sp85izSv5zbd+TWW/HG6a9y2K0jofZ4DwpHyuuz3ErpvvpXTrW9Q2RCnopgIhsuz33P7DUpoIMKFwDldePJXJY1IJhyC25hluuXlBr+Yd7NbeGLt2dDqqpGRmzLmd313WQsP6etY2bGJddQUlr9RTufDXrI0EefCG/IOGY5Okj6VgiEFJQDTSHj4dKtYa5X0g+IkQgdN6bi76tygx+HAO1f4h0i+4ivvyL6dpYz3rNjTSsGYlZS9Usa5iAfesi3DfvXOOvv/9A5w+ECDC9r91ce/eGz9wj9g/1Ocx/fQHkzn3gnzCr5RS+cpKGqZNobKiDhhH4fmpneaOjRLd3XUzsR0t7AJICkFSiGAQ6DeFa26d02F+4U677h8ilO7stJIkSZIkSep7p8wcf0ckkMyE8clAM29UN3YZkEUb32JtKzD2LM4cFID+bY8PY108LN35bjM7D7ypYt7/+4989vK7KdkIodHjyD6vkOIvfZX7fvZj5uaGgHqW/bX56Ocf6hdi1PhxBIF1b6w+aC4lAPZGaVhXf9hhPoNJYYaFgNZG1jX1EBP2DzDocEUHe1tYu3wpTcCEOd/jx/+zmJmT20I/gPjfImw/TBMH+tWftmHdOs8FFW9pH+YNYA+bSu7gs5/7R748v4poYCjpk3MoKCrmun+7h4fvLCIdiFR1cX4k6WMoGE5jwhnAjtVUru9qOMwoTXVt8wKmT0xjcBDoDxDj/XinO8reGNu3NB94+95bC/jXz/0jn71xAbWtIVLGT2FmYRFzrr+dX/yyvVJ8cxWVTe8d/QEMCDNhzFCghTfeqD90DsLWCOvaj6svKv4AwufMomgMUF1GaXkZZW8CWfnMPCSUa6FmbXMX99042xs2EQFCI8OMGpbMmWHgAwidMY7MszMO/jcqSulP7uCGm3/Gfzcc0yyFkiRJkiRJUpcSM/jrH2Jibg5hoOGFhZSt7/RwLdbMspcriADZ501hVCjIsGFtD/ma1m9ie8cne62NVL688sPwMJjc9mA1Vs+qdZGDHwKGkpk4pm0ewtgHx3YIwzJyyA4Cby7ksZfqDnoAGl1TxsKXmrvd9oAhqWSfEwKaKfl9CasiXayzt4Xal0p4cTMQHMeElIMfdsY++PAIY61t5zE4KHTwPE2tjZS90HY+u9KxjWBoKMOSgEg967YcnNhF/voa/71+/7sBDBo9jjDQ9OZbvH3QqgGGpZ9FShKwN3ZogChJH0ehVHJzxwEtlD5dRu2OTsu31lFaXg+kMmNqKqFAiGF/FwCaWbeh5aD7Way5itKKD8PDwNA0zgwBm+pYu+Xge2pwxDgmJAPEiL1/DP3vP5SJOVMIAQ0lC3i6umN4Gaeh4hmeXnMM7XclNI78wgygkZLHSmkgwIwLpjIq6dBV1/2x7ND76I63KC+rAwJMPmccoSFpZP/9UIitpnz5poP/H2FvlNqXF1K6BZicz8x0h/mUJEmSJElS30vMoT6B8JRivlK4lPvLqph/+71s+VIh2WOSGdS6iWUvPcOC16Nw9uVceUEqQSDlrCmkUE9T2a+Zf0ac2ecmw9Z6Kl9eyMKqDg85T0/m3MIcgtVVLJ7/M34fn83MMW1h2a5NS3mypBFIZcY5yQR6WwLXheDoPK68soJVj62m8pE7uOGVKYwaBLwfZW1N/WGH+WxrJJnc2XOYUfUoletLuO2rqym4pJCZWeMYdnqM7RtWs/ilEsrXtB3fhOJickcHoD8M+ru2Y1r3/AIe2TuFCeOzmDQ+FcrqqH3iUZ4MX05uOE7TxtUsfv5FFm9qP0cbK1j4dDKzPz+rizamUnBuGtkZAcqX1/PY/McJXV3IxGCUpjVLWfgfZTR16P7QjDwK00pZuP4Z7p8f5LpLpjAsCMQi1JQuoLIVQjlTmNDNUGqS9PESYsLFcyh+/V5KahZw2/eaubo4j4kpIWJNqylftJDyLZBefDWfnxiCYJDJWeOgqo7K3/6K3wfnMPMM2PVOHaV/WMDiDsFhYMQUCs4byuKXVzP/p4/CNYVtc+B9EKNpZQlP1gDhKWSnfQKqjv4IwtNnc815Vcx/vY4F372VyslpDDod2LWJVWu6qmI8VgHS8wqZ8WQdla1AaCoFWcldDyG6uZR7vhfn6tn5TB4J29+pY/FzCyjfCKQVUnxeKsH+MOMfZjPj9UepfORnzOt/NcWTQsQim3jjlRIWVDQCQyn6hzzSuwgXJUmSJEmSpGOVsMEfSckUzP0eJD3A/S+sZuHDq1nYYXFo+lX84H8Wk9keGoXOKeLqwqXcX9ZM5RM/o/KJD9dNn55DfHlVeygVID3/auZWNTLvlToW/vzeg9qFEDPn3sgVk0PEKo6h//1DZH7xdh6eWMaCJxdSWrP6QCiWXngVXxlTx29+t5R4MNDjcGehSUV8+6dDefq3j7NgWT3lTz1K+VOd10qm4Pob+folGYT6tx9jbiEznn6Uyq1VlDxRReiCG/nNl+dwzRs/47Hlq1nwk9UsOLB9KkVz5zCh+lHmVzSzuGQpMz4zi4JD2giTOy2f/H+cTenqBdSuL2P+98s+7EY4gxnjG6l8s71GYsgUZl9/OTU/fIbaigXc0/l8ji/m29fPcn4/SWoXHJHDdXfeTuinD7CgpoxHHuzwG0uAzC/ezq1X5hAOtr2fUDCb4v++l5KNdSycd3eH+1ky2bkhapfVt73tP5QZV15L8ZqfUrKxjPl3d2y3bf2CL89mxgioPZYDSEql+N8eYmL5Qp58uozKmtUH2p8556tkR55hfmkznN531XLB0VMpOn8olWUthM/L59zkrtoOkD4pmS1rynjkJ52OfVQ+N91+NTPC7e2NKeLbd8GPf/go5Q/fS3mnlibM/hrX5Cb3Wf8lSZIkSZKkjk7bteu9fR0/2Ldv3yGvBw/uPNfNRyTWQm3FUmp2BDgzbxYzRnf/oC9SU0FFXYRgWh4F0zv8tf7eOE1vraSyuo51DRGCyePIPGcK52aNa3/w2cHeOA0rXqSkbDVNsSDDxkxhxqw8ZoyKUvnKSrYHx5H/qSnt28WJ1CylbOlbrNvSQixpKOkTzuLc6Tlkj247X7FNVW1DfY2aSuF5qbCxirKqTQTPmEpBburBFQWxFla9upS1u0NMzs8nM9hMwztRYgPDpKcNJRiL0tQc5fRwMuFQnHVP3cENj9UTLrqdX87NIdyfw4puruONv77F2rp6GnbAsNHjSB+bxuSzpzBh1KHnNrajkdrqt3h7a/TDPu+N0lBVQdmyt2iIBkmflEN+/lQmjAhAazO1VXU0BVIPnN8u2wBikTrKnytjcX2E4JA0Jmbl8P+cdxanb1xKRV2UYTn5ByopiTZSWfYaqzY00xSFYaPSmHBODrnndvEdStKpbkc9iytW00QyuRfkcch0c/vtjbLu9Qre2AopHX8zAVpbWFe9kjf+Wse6rTBsfAbZWVPJnjT00Gq2WDOrXi6ldPkmdgXDnHn2FGael8eZH6ymYukmSJtKwfT2e1ashXXLXqPir400bI0SHDKUUWeMY/L0PGaMCQFxmqpfY/H6OMPOyadgUpCm5a+xeFOclKx8Zo7vdDCROsor3mLXwLb7a2hHIw2RGMFwGukjAsSiLWzfEWPw8GRC/Vso/8nN3F8RY+ZND3HHp3sZnrU2U/nKUt6Ohdvur+HOx99IyY9uZf7yEMXfv5+504d+uCxax2O338GC9anMeeB7fH5gPRWvraR2U5TgqLb/n8jNGke4i+q9WKSRVVUrqXmznoYdQYaljSM7L48ZXX0HkiRJkiRJUh85uYO/j7HY+hJuufFx1oXzueOBG5k5qsPCSBXzb72Xks0BZnzjfu4oSvUhoiTpFBen6eUHuH5eFUy/ll98p4j0Dje32OYK7r/pZyyOjuOah+5hzqS+qfqLLHuUW+4upSmtmPvuv4rsjsNHHxT83cM1Z/v/Q5IkSZIkSTq5Je5Qn6e44BlTKJgM62oq+OXDacSKp5Byeozt79RR/ocFLN4MjJhF0bmGfpKkRBBg2Dl5ZIeqqFz+ex76jwBX5qUxqB8Qi7Bq0e9ZHIVQbhEzxxxj6Lc3Sm15Gas2rKZ0URVNBMi+tPDA8N+SJEmSJEnSqcrg72SVNI6L/+UqVt39OJXLFnD/sk7L0/KZ+82rDq4ElCTpFBYcPYuvfGU1a+dVULvw19x58CS6hM+7im9fP+ugSsCjsjfK2xULeGx5HICUT1/L1y/yD2kkSZIkSZJ06nOoz5NcLFJP5bIq1m5oZkskxqDRPcxRKElSAohurKJi+Vuse6eZ7a1BUsZnkJ01hexJyX0UzsWJrF/NG2siDBozheyzu2l3/1zD0RCT8/PIDPfN8KKSJEmSJEnS8WLwJ0mSJEmSJEmSJCWAfie6A5IkSZIkSZIkSZKOncGfJEmSJEmSJEmSlAAM/iRJkiRJkiRJkqQEYPAnSZIkSZIkSZIkJQCDP0mSJEmSJEmSJCkBGPxJkiRJkiRJkiRJCcDgT5IkSZIkSZIkSUoAA050B3pj9+7d/O1vf+O9994jFoud6O5Ikj4mAoEAn/jEJxg6dCgDBw78SPftvU+SdCKcyHufJEmSJOnYnbZr13v7On6wb9++Q14PHhz6aHvVQTQaZcuWLQSDQYYMGcKQIUNOWF8kSR8vO3bsYOfOnbz//vuMGjWKUOijuR9675MknSgn6t4nSZIkSeobJ3Xwt3v3bjZv3kwwGCQtLe2E9EGSpE2bNhGLxRg9evRxr37w3idJOhl8lPc+SZIkSVLfOann+GtpaeH000/3wack6YRKS0sjGAzyt7/97bjvy3ufJOlk8FHe+yRJkiRJfeekDv7ee+89Bg8efKK7IUkSQ4YM4b333jvu+9m9e7f3PknSSeGjuvdJkiRJkvrOSR38xeNx5zWSJJ0UhgwZQiwWO+77icVi3vskSSeFj+reJ0mSJEnqOyd18CdJkiRJkiRJkiSpdwz+JEmSJEmSJEmSpARg8CdJkiRJkiRJkiQlAIM/SZIkSZIkSZIkKQEY/EmSJEmSJEmSJEkJwOBPkiRJkiRJkiRJSgAGf5IkSZIkSZIkSVICMPiTJEmSJEmSJEmSEoDBnyRJkiRJkiRJkpQADP4kSZIkSZIkSZKkBGDwJ0mSJEmSJEmSJCUAgz9J0klv27ZtLFy48Ki337hxI6WlpX3YI0mSjh/ve5IkSZKko2XwJ0k66S1ZsoQ//OEPPProo+zbt++Itq2vr+f73/8+//Vf/8X7779/nHooSVLf8b4nSZIkSTpaA050ByRJOpzi4mJaW1t56qmnaG1tZe7cuZx22mmH3W79+vXcddddDB06lLvvvpvTTz/9I+itJEnHxvueJEmSJOloGfxJkk4JX/ziF0lKSuLxxx8HOOxD0DVr1nD33XczcuRI7rrrLgYPHvxRdVWSpGPmfU+SJEmSdDQM/iRJp4zi4mICgQC//e1v2bNnD9/4xjfo1+/QUatra2v54Q9/yOjRo/n+979PKBQ6Ab2VJOnYeN+TJEmSJB0pgz9J0inl4osvJhAI8PDDDxOPx7nlllsOegj6l7/8hfvuu4/09HS+973vMXDgwBPYW0mSjo33PUmSJEnSkTj0z0UlSTrJXXjhhVx//fVUVlby4IMPsnfvXgCqqqr40Y9+xNixY7nrrrt8+ClJSgje9yRJkiRJvdX/O9/5X98/3Eqnnx78KPpyiK1btzJixIgTsm9J0slt/PjxjBw5kkWLFtHQ0MAHH3zA/2Xv/uOiPu987783ZL7R/RLDUDtgAM0IoiBHxAjcruOmcNpDTrvsIyune+s5NT56Ytquab3Nj03iHZNsrbsm5oc+ktYmJ9quSc6RbYt1y715hFNvWI/D5gZMEA8FRYeJAnGctQylTGK+s7T3H4MKIz9mUNRMX8/HI4/IzHeu7/W9rut7XfO4PnNd3x07dig3N1dPPfWUbrvttmt+zusxLjH2AQBGcyPGPYlxCQAAAAA+a9jqEwDwmfWFL3xBt956q1599VU1NjaqoKBAjz32mGw2243OGgAA1xzjHgAAAABgIgT+AACfaS6XS4ZhqK6uTo899pgSEhJudJYAAJgyjHsAAAAAgPEQ+AMAfOYVFRWpqKjoRmcDAIDrgnEPAAAAADCWW250BgAAAAAAAAAAAABcPQJ/AAAAAAAAAAAAQBwg8AcAAAAAAAAAAADEAQJ/AAAAAAAAAAAAQBwg8AcAAAAAAAAAAADEAQJ/AAAAAAAAAAAAQBwg8AcAAAAAAAAAAADEAQJ/AAAAAAAAAAAAQBwg8AcAAAAAAAAAAADEAQJ/AAAAAAAAAAAAQBwg8AcAAAAAAAAAAADEAQJ/AAAAAAAAAAAAQBwg8AcAAAAAAAAAAADEAQJ/AAAAAAAAAAAAQBwg8AcAAAAAAAAAAADEAQJ/AAAAAAAAAAAAQBwg8AcAAAAAAAAAAADEAQJ/AAAAAAAAAAAAQBy49UZnYDzTp0/X8ePHb3Q2AACQFB6Xrsc5GPsAADeL6zH2AQAAAACunT8aGPj498Nf+P3vf3/Fv2+/3by+uQIAAAAAAAAAAAAQE7b6BA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tx6ozMwLqtP7e4GtQWsiY9NMJXlWqH8mbapz9eUCMl35LDqu0NKXeTS8rnmjc7QdRXobFbbR5YS78pTfvpnU97oWgAAIABJREFU9NovttegqVxXsXLsn822GDzbobaObvUO2jU7J1s5sz6j9TGawaC6ftWqM0FDsxcWKGPGNUjzgl/tx7zqvcWh3EVOmf5m1R3plpWyRKXL0hRd6YXkO3ZY9Z0hJS90qWTeDSjzwaH2229T1rIp7ktH3Csu5din7lQ35HzX1dSOHbH2zcHTDapt9stIX6KSpWkyxjt4MCRfZ6s8pwOyzHRlLcyO/p6MuO/sv4v4e9wTX8nqnsx9i0mz+tTibtCpi/fk9Kurv5tZXI+pAAAAAADgpnRzB/5CAbUc2KO9ndEc7FBFdnGMk9U3aLI96FX9oVb5EtK1/J4CpU5TOCDxXqV21/Qpf32eCuea40+YXgvXaqL/atMZDOpM7R5tPeBXzrodei79Olz7VAj51Xhgjyo707RqXsFnMvAXPLlfTz9cqfahv1Pve0bf/3qezIQbmq1rJ+RX/Y9f0t6TDq3a/rzW5l79PW+db9W+515Tk1mqLa98S1kfHtYbu90KFdlVWJQWXdkNWjrXuF+7D/iVsy5Py+fdgHvgYn970qFVmbH2peMYrb8L+dVYtUeVp51au+A6BMmv9/mup6kcO2Lum0P67cla7d7dLFupQ0UFaTLGbP8hdR18Ud9+tVnhn/aYKntqhzYuS4oqa5H3XX5w5N+FY2Z09HE/OJn7FpMX8qvpJ3tU1R2+JzOnR1t/ny1xP6YCAAAAAICb0s0d+Bsm456VKp1raszp2gRTWY4YZ4pu0GS7FfCqZvdbajJLNbtoaCL8RggF1FK9R3uPO1RxNRP91yod3FiDfWp7993wBOWMPJV/uUAZ2XbZmKDEVbhp+jvcXIJe1f4iHPQz5rm08k/mKyvlOowdN0OQHX8YGFMBAAAAAMANctMH/j6VJCUp9557taooupUAkzI4dUkDnwmhgDyn+yQ5VP7Io1q/lO3IJsO8a4UeXOeUleLU7dFO8CYYSilaqXUzQ0pemHRjAhE2u/Lve0Dr+m2x/4gCiJHV3y3POUkzirXxyQ0qSbkBmRg27k/qvgXGw5gKAAAAAABukJs+8Ber4Lke+fotGTPTlZIQUNeHXp05G5Rl2jX7rmzlDD2jyAr0qOucX2fOhzcZC5zzqv24pcQ7HMoc/vyVC33q+tCrU90BGUnpysx2KnXG5VUJVr9fXeeCMmY4lJFihp/l4vFLKXnKnxcxgT8YlO+0X+e6etRrSbrFrzMnO5RsN5V858gJoVC/f8y8R7L6/eryeHXq1yElpzuVdVea7OOuqgkpeLZbZ3xe+X4jSUH1fuhVu81U4sx0ZYzYBi+kwMlWHT0dkPE5pzIz04ddf5TpXOhT14fdOvORX70hKdnuUOrc+cqMeUvQkALd3eq1DCVnOGT8xq9Tp73yBSwZdoey5s0fkffhbSEjcmu/C33q6grIMkxlpDuk4LB6tEu+bq88H/plTXdo9lynMlPMS2Xt6fDqzK+DMuzpyprnvDLti6w+dR0/oVNngzJmzdfiBWkyx4qnDIYU6PbqlKdbvdMdyprrVEbKsJUoF6990FByeprsGkq731RWQZ4yJpxPnKAeu7t1xtehM+cvZt2r9pOm7Hc6lTpK2qO2+6FnGGUtzFPmOCt3YmmvVqBHHo9XZ/o0+rFjlUs0ZR5pojqIkjEjTVkLk6TEJFlnvfINSIY9XRmjtfdh7XDGzPlaPN2SMdOIua1fKq/+Hnk6uuXrC8q6xa7UTKeyZpmy/N3q/UQyx6hPSVKCqdTMbBmfGEpOtIXb7+lw3lJn2WX5w2Xju2AoeVaacrOd4/cz4/V3nxt+nKXgueiuL3yNsfZ3kfmK7Xzj3zuKqKsr82L196jrnCUlRowt/X61D/UlMu2aneFU5pzRg76xXHMsY8eE1zaRoF/tv+rQmX6bkuc4lT83iocnDgblO92jcx965bsgabo00NUhTzBJyTOk3kDwyrKSws8D7O5WcKicJxNCGXfcH3bf2hTRx12LMWGy/YvVp67ugKwEuzLSk6RgjzzHvfLd4lRRwdCWpNGmPRiSr/OEus71qbffUqIj/J0mOSGgcx8FZU0Pn+PS56IYu6P7DhRS4PQJtZ30y5qRrqwFTmUMy9ZEK+Cibv9Wn7pOeXXqI7+sW5KUfGe6cueOMgZEe9y4ru2Yekks35cu9MnT4ZXvfEC9IUOpc5zKusshc8CvroB15bhzjcY4AAAAAABw84uvwN9gn9p+8l09U9MnMz1N6u5RcMQBpgrXPqqHV87XwKEf6tu7Oy6943vnFT35jmTes0FvPOKSPdihql2vaLfbH3ESm/JXbdITf5knuyH1NlfqiRfcuv2La/RnCbXaXdMjSTKKvqXXnypV6vAJrf4OVT67TTWBob8vtGr3ls2SnFr70mPKHHr51C9e1NpdY+U9T/ahNIOdtXpj5x7VdIZGZjHBqfK/flTrXI7RJ3QGA2p8Y7O2N178XFB1u7aoTlL++h3a8uU0GRf8qv+H17Tjp60R+ZA0q1jrHn5AFfOtCdMJHqvWjufeUlN/ZCKm8tc+qqdX5kU/gXvBq19s36zK0zalzjHlO9038n0jWxVPbtD9RQ4Zw9rCpWsadqj10WHtePgttaeX67nta5QyVI+huQXKCTar5dzIpDPv26DVdxzWjr3NEeWRpvKnNmn9Msew14LqOvSWHnm2Vu0RhWfMLdXGRx9QyZyhyTirT00/+aF2VDYrMPJQ2Zet0dPfKVfOjKFrf2mzKruztWpdnjxv7x8qU4cqtj+vdWM9qy6aesyy5N69WTuPXKxHv2p2blGNklT2zHZtHGWl7cV2byxbqbIEtyoj7xN7nlZ951taXXS5DUbfXkPyNVZp5679ajl/5SXZl67Uw39VocIU2+VyOe1U+Vezdaq6ZuIyjxRtHUQpcKxSTzznVqjoIT2Vd0jP/qhVRsED+v5TZcoYMVkdUtcvX9E3Xm+V+aff1EN3/Fzbq4eepfalYPRt/WKZHXpTz7xQo67IDKVkK/OTDnn6k1T+NzvGXnVyoVs1Lz1x6fmHq80G7Xhsj9oHk5Qxs09dkXUxp1SPb3pAJeljlOt4/d3frR16sVs1rz6svRNe31X0dyNEf76o7p3cpGH9klNrd2zVqnkjfzjR2/imHtnZLPOLj+oH3ymWPdSj+rd/qB0HOq5I1+56QN/7Tpkyzcldc7RjR9TXNgbrbIPefPU1VR2L+HR6scoX9MmSxt6Wu79Db27eprqLY0KgQbv+pkGaVqBv/Odb9fc/apLtnkf1xiPFl/MrScET+n+2bVFVt1PrXtmq8pijFSGdG2fcf7H4Az2x3a1Q0Qa9/pRLulZjwlX2L9bZBv3gsT1qSS/T+hV92r+3QT5JmlGqLTtXSf8zyrT7O1T18jbtPhJZ4zZl5jrkaeuRFj2g//Y3ZcowpEA0Y3fCBN+BNjrV8qNXtOtgz9BzHIelUeaScUXjGynq9j8YlKfuLe3YVSuPFZFIeqke3zzUT0V73HimaEyVoi/zi2Xzg799TXUR7VJGmnLS/WrvDClz1Va9/LVsGdd4jAMAAAAAADe/+Ar8DRPs7pHmFGvVV1zKdUi+/12rfVXNatr7kn5g/1utnTlfywukMx0d6gpKsjuVk5Gk1LuSZAz2qenti0G/NJV8rVwlWXZZv/aq/t0q1VVu0dOhZ/S9+/Munc938C3tHvq3MTO88uG2yEwZpjLuLlDOaa/aT/ZJsiljwXwlz0hTyrCAwPh5f16Pf9Eho79DP9v5mmo6Jc0s0KrVpcr9nNR7ulU1VTWqfm6LrCef0fpRJ8MNJWcvUf6AX2favApIMudkKyvZrpyZpgyrT/VvbNHWGr/MBaVa+6UCZTpMWYEetburVdXYoN3bTaX+3arx0znfrF0vhyexMpaVq9yVp9QEv9qOHFb1wQ617N2jffO3at3CWGs3JN/pPqUWlWvlPXlKnR6Qp7Zae90dqnruFdlffFYVc2JNM8zqbFbLpTo35Wus1u53OuQ58Iq2KhxEWldRrNkJfrUdqlblez2q/lG1Chc8oMJLBd2n+upaGXNdWnvvEmXOMsNt5xeVquus1fZXHUr97krlmCH53Hv0fGWzgrIps2yVKoqdSvykR23vvatK91t6MhjSy0+tvBQUltWhyl0XJ65NpebmKWOsZQqx1GPWEuV/3K1TbeGggX1utmYnpytzgtU/gff2q1I25Xx5jcoL0pVsC+rM0cPad6BZlVtekv7uGa1dZEoxtFd1H9aul/arJRh+tmd50XzNniH1nj2hpnerVXdkv7a+7tD3Hy+9vGpk0KvqSu/EZX7FypIY6iDmJUYJmnW3S4X/o1VNxw6r8aNSZcwdVp4XutV4uFVSklzLc5Tc/vNR0oiirc+1KXisSluHgn4ZrpWqcM1XqhHUqeZ3ta+6Q55Ysz5Cn7rOm8r/8kqVFaQr8ZNu1R+oVE1nrbZvT1Ly1lXKH23SeLz+brp0Jobri6X9jB8PivJ80d47z39LyxNjKcuQPL/co+0HOqTcMq3/yhKlmpZ6TzWr5ue1anfv0Q/mZeu5Cmf0ffyyy1cc1dgRy7XNHOUSAq16c+tLqjot2YvKtbo0T7OnWfJ5m1X9dq2quycoggRTmUsL5PvQq/bOPkmmMnKdSv38fCXZvLEUZsxs44z7Y/V0VzUm2K9h/9JZo12dQ/+e5lBOQao+fX+PdkaTts2vutdfDAf9zGyVr75XhXNMWf5WVe+tVktbz8hznW/W3mjG7kWXM33Fd6C7puvMP76mnQd7JMOpsv9SruVzk6T+HrXUVamqpmb8643hng+dqNaOnbXy2AtUsW6F8meZGjh7Qk3/VK2607Xa+aNs5TxZqttPRXdc6lidyFSOqbGU+flm7d0WDvoZ80p1/1cKNPtzhnpP1Grv2w1q7xye8FSOcQAAAAAA4GZ10wf+wsGzPtW98aJ8B8aYjUmwKXlxhR4qH7bqalaZntv6gPIv7jy2dIly7dv07d2tavqX41r35BptXhZUy4+f0JMH/Mq5b4OeqwivCrNO16iqJhz0q/jes1pXcPHX2QVavixbyY9vUdWBStXe86yWD8/HLJc2PvqAyhaMMXtiZqti4yaVd9dq64bX1GSu0INPfUuFdkmDfWqKKu+t6v3TUulItao7JaWUavPfPaDlF7dWXFqskkUOPfnwW6rZV6OyRWuu/CV3QpLyVz2q/Pu8qtz8hPYed+jehzZdWjUWbKvU3hq/NKdcTz+zZtikfp6WuwqU8fIT2umu1b7/VarnVz2q58ZIJ+A+LPd5Sblr9PSj5ZdWOxW6XFp8x2Y9WdWjxmM9Wr0wbfTyGoe9dIO2fdt1aYKucHGe7HpCO90dqm/uVvmcKLacG1WSyp56VhuXDdX5onQZ5x/XzsaQNLNUjz9zeTK8cFGaQl1bVNXdrJauoAozhyUzq0ybv/tAuG4lSQVaXpSt5E1bVHW8WtXNpcop8KvmQIOCkvK/vlVP3+cc+jV/ngpdxcqa9ri2HqzSvvdcenzZ8DzalP/Vx7Tx/yxQ6jhbHAZPvRt9PX7tURUGO7T70c2q6nbqz7/zbMTKpbHlfP1Zfe++7EsrEfKXFmtxxov69qvN2n+gQaULSmWLtr0uXCnrn/arKSjZyx7V8+uHrfopKFBJ0XwZT2xTTeN+Vbcu0fqcGMt8aWQheaOvgy9Gs6JsJJsjTyVLTTW5O1T/frfK5zovpWF1NauuTVJKsZbPv0NqHz2NCdt6uil3dY08kjLKN+n5dQWXyiy/qFiL79ymR15vVeQClxiuQoXrt2rzpVWzBSpclC49sU01nW41fViu/EWj9Hnj9XfBDu2N9vrmOtV7Nf1drOU516lQtPdOXakWl8dQlBf8anuvVZaSVL56lcoLzEvXkT/L0rdfcKv9vVZ1fcUpM+p7ZlgGohg7bo/l2r4a2TeH1OXer+rTkunaoJcfuVyO+UuXKN9h6ZEX3FesKhphRrYqHtmk8s5qPbnhLbXPKtVDm8P58NW+FENhxsqmVNfY437AXTvG565iTDB6rm3/kuBU+SMbtNaVJvNCh/Zu+h9Rpf3QnbXad6hPmlag9dsfU/ml1c8FynXY9PTT+0f8OCBwPMqxe1H2yPwN+w5knXVr+0avJKdWbX1Gay+tSs9T4VKnEp/drL3Hx75UX9T3/ErpgwZ5JGV+ZZXu//JQH1tQoOUL7ep9eI9ajjWo5ddLNDuq41YoddboY99UjqnRl7lTPneVqs9KWrBKz313pXIuFm1BtrJsQT3y42H9/RSPcQAAAAAA4OZ0y43OQLSssx1qOdY6+n/NzWo8HRgxsZ1aXKysERPANqVmO5UqyTrvVyBi56jLQjp3/AO1D0qmq0J/tjBiS6YZ87Xc5ZQGw5PEl5Nxau14Qb8YTJj3C33yHA1vM5V/X3l4y8NhjDlLVLJI0ukPVP/hBHtpRRoMqu2f3eqSlH9v6ZWT6IZDRV90yS7J09AafkbTqEL6NMGuxUsLVPaFPCWPCFAZSpwenl4a6A/KGowti5KpxcvyRv4q37Ard154ktp3rk+hmNMcMqdUZYuG1bmRpNkZ4YCyfXGxcofHE6c5lJFqkxRUb3Bkg8r8D6WXJ98vmjFfJaXZkoI6esQrf3ermjolpZSpotR5KXAmSUpI0mJXsewKhSfshzVue+lfaePq8YN+164eJ2B3qcKVPTLvsinj7lItt0vWUbeOnv3X6NvriXY1HQkH3cv+fd7Irf4kaWa2ykqckvxqOtqt4LB6jqbMAxHtwvpocnUQNcOhxfcUyy6p/XCDPJdux5A874cnoVOXFSt3zGBVFG29v0ftx4OSslX2pcgysymzqEzLr2Ybt2l5Wr4oYkJ4Rppy5oTbvi8QYx8zQhTXZ13L/i6a88V473waw+XeYpMxzSapT02HGsKrzoYkLyjWva4CFc4xpFiu+fTHl16feOy4yn7hgl+Nh8OBy9LSiHKUTanF5arIjaE8PguuYky4tv2LTYXf3KB194Sf6xd92i36sL1VXZLsrlK5IraytC8sVcU9w7+3THbsHvkdKOj5QEeDkha5VDo34nuRma2yilKN+fOcwVju+ZCM6eH0Pf9Sq6azl8diIyVPJWUFKixwyBg0ojxurDxN5ZgaQ5l/EtCpY15JNhXe64pYpWcqs3SlymaF/7IkBad6jAMAAAAAADelm37FX5hNhV9/TKsXjhFUS7DJSHTInnB5IseeYpctImhgm5YUfp6cFRo72DRoqbcr/DwaW+8J/XN1IGILsJACneHZ2jOn/fo4eejlXJeW33Vt9kmaMO+fBtQ1NGM84Dms6qqI8/4uKM9vJMmvM2eDshaZ0f+KO+SXp9MvyaGszKRRP2emzVfWtBo1neuWb0DKHHWrO5tSl63R5mWS1e9X1xG32k555fF0yxfwq/340NZikwrQJSnFfuUv5213DF2nZU16dZPxeYdGJm1ItnApJNpNGSMmzSTj4rHW8DMmKTdrtF/O25SckS67OhT4qFv/+lF3+FlNll8tB6t1JiIMHzofbodWV4/OfZp+Ke0iV+SE+ygmU4/TJ0hzNLOcmn3HKK8npitzllTX1i1P91kFo2yvH37YI/1akn2+cmeNdj+ZSs12yi6vek/79dvBy+USTZkPhEYG8oPnYqiDC5q43EdhX1AsV0qtqjsb1Hi6XDm5phT0qvFfvJLS9IU/iZiMHWHith78bZ98QUkzHEodbRu5RLtSZkq64rlRUUq0K9mMSDfBUOIMU1JQVig8wTy5lSJR3Muha9nfRXO+WO+dvFGOGIPhUNGXVsjeWCvfwdf0DXeNSspdyl+4RK6CYq17sjh83AWvmqK+5o91cbfkiceO2PuFEd37QLc83ZKMdGXcOcr9OS1duUucUtvUbtl5PV3NmHBN+xdziUruHvbMy2jTPtOlk/bwMy2T0xxX9jWGXTkF2TIONQ+Nm5Mcu0d8Bwqp92x4i8vUOU4lj9It2efmKdesVf1osfp/i+Wet5RSXKrlP+lQfWeNtj7oVk5ZmUoW5qnwT/JU9s1NKhv6mKXojhvVlI6pMZR5KCjf+ZAkh2Y7RunrZqQrf2GSqs+G6/zj6zDGAQAAAACAm89NH/gLL6YwlZzhVM6CpPEPHuy79E9jjIn0iec0QrI+CU9/BdtqtLdtnCMHgpcCTEayXYnR7Yw4oQnzPhjSwNCJPQf3j/P8rpAGBsZc2ji6wZAGPpEkU4m20UvLmGZToiHJCmogNE76Vp9a/vGHen5v8/hbv8XM0G0JVz87NWpwcJqh2xIijwofadymMZ8DNZIpc4wJP2NGkhIlBS78VsGPQ+EVo4FmVe1tHju54PCVFabsEzx3T9Lk6nESgT8j0ZRttOzYbEpOtEkKyQp+En17/e1v9UeWpM+ZY98H00zdJinwaVCh3198NZoyD8r63cjzfXphMnUQoxnZWu5KU3VVj+obvPpP8/PCK1U6Jc1bIdeccABtjNxH0datcN6mm+H6jJRgKnG81aHjpBv+vG3Murh6UVzfNe3vojxfLPfOv/3bBOccyV60Rs//takf7K5WS8Crup96VffTt7RTNmW6KrR6dZmWz4zlmi+fP6qxI8Z+YXjgzwoN5ctmKnna6P1QOCAcRyY9Jvzbte1fpptKnH7xbDH0XR8PKPRpOL+Joz4P1qbbZthlatiYOImxe+R3IEvWx+HUzDvMK4LR4etJUnKipKCuXKEf4z1vpJfq4a1S4q49qjkZVHvNfrXX7JdelswFpVq9aqXKlzqiP260U031mBp1mYeGgq7mpZWAIyTYlGw3JfXJ0L/pd9djjAMAAAAAADedmz7wd/3ZZAxNpqSWfUsbv5Q+RrAwvMrQ8LRez8yFJQxNLsnU8vWPqmLu2M8+TJwZ4zNbEmxKnC5JQfWGZ3ivOMS6MDQpZ5hKHDXqE/58+0+26clKrySHlq9apfIV2cqa5ZBphNT1zjZ9Y9cNKLshoQt9Y4Zarl5QwU9Gf8fq79OAJE27XbY/Pi+bJGteuTY/WKzkMTbeNYwkpd7ep3Fi0Fe6ZvU4PmsgqFBIUuTEbiik3oGQJFOGOT3q9npb6JT+vkZSMHBp4vfKfAf1qSTjj03Z/ujiq9GUuRmxubFNt02zRV8Hk90uM8FU1rIVyqyqlOdfGnSqPF36lwZ1Scq5p0AZpia58nXILWZ4wn2gT72fSIrM52BQA1PX2KfeVPZ3Y6UTy71z6/jDaPA34R+IXAqHJZjKuGeNnnOtlO+0V54Pe9R18gPVvtMsj7tSWz0BPfe90uiv2Z4o374puraIfsGw2ZSYIOnC0PbGM0f5fP8UNbbB0GesHd86hf1LDH3XrYbO13VIkgZ6Ry/AT/uDw8bDazF2GzJuC7fZYG946+0rgtJWcCiQpisDg5O45415pdq4Y4UePNutUx96dcbTofq6WrUcr9Xuv/Eq9OIzWrXAlBnlcaOea8rG1BjKPMGm26ZLUkC9vxklH4MhDQzdg5Zu1S3XY4wDAAAAAAA3HQJ/kRIMJac4JPklw6GseZHPLwupq3qbvvF6q8zSR/W3BTcgj7falZJiSiclY0b6lSshLb/qXn5C292WCr+zXZvL0qKfDLc5lDnXIR336+ixHgULshU5BRbsOaFTFyRlz9fsUbf5lBTsUWOjV1KSyp/ZqvVFI/M41gTktWOThlb2WKMEkH77r379dsrO3ae2U35ZBc6Icg+pt6tbAUnm5+1ypISULCkoU6lzsiOe1SMF2yr18OP71TWrXM99rzi2LEymHicTfOr26tRvQsqIXP0z0C3PWUlGujLTZykx2vb6jfW6606pqbNVTZ19Wj4zcpVvUL4OrwKSMrPSdfulAo6uzCO3nDNmpkdfBy+tUf4kJ0bNu4pVklspT1uD6t53Su/1SEaeSgrG+mFB9Gz2dGWmSE2nT6jppF8lKY4R71sBr9rPXuVJbiTbFPZ3o54v9nvnVIIkWfo0FDERP2ip95z/0p8fn6jUE4/vV9fclXp52yrlzM1T6tw8qbRMK7/i1s7Nr6jubLOazv9HZUZ7zQ89rf8Y7bXdGvu19Q5/c7pdyTMlnfaqxRNQ+ZyRbU1WQKc8fk1aQrj0Qp8E9emgRvygwOr3yzfZ7WpvkKnsX2JJ+/H7nDLkl+doq7r+IuLYwaC6PN7Lq/2u0dhtzgxvh+k7fkJnLhQoJzJ/fq9OjVWfsXzHefDrSvr5f9Mv+/O0fscmlc9xKn+WU/nLSlX+F2WqfmmLdjV61fjBYX303I8mPu5Xfq1cEDmOaGrH1FjK3GZX5pwk6Xifjh71KliQN/I76oWAPJ3h3S8MSX98ncY4AAAAAABwcxnjt79/eKzfXZz2sillYYFyJPnec6stYs8l62yDqqpaJSXJ5ZqvOyZTggkKl/ygNbmtlRJM5SzNlqGgGg99IF9EYCtwrEb73MHwM4EWRbkC5uJucQmmsooKZJfU9U6Vajsjts6z/Go86FZAUv6yPKVEbiF4MZ1BS6FPJMmQEREUss5+oJqDU/wMqARDycnhGS5fZ7d6h5fRhR41HfxgClf8SZ7/WauWyP26+k+orrZDkk25C536fHq2itIlnTwstyciNxd6VPuzGnVJynAVK+v2GDNwtfUYrX63qn55QsER7TikrvdrVR+QjMUuLZ6VFH17LVyoZUVOSX2q+Vmt2iMnhs93qKYu/Gy8wiVpIyZeoynzyOdbmXfGUAdXMyE6zaGiLxTIUJ9qXn1NNefCZVM46xrsDzwtTYsLHJL6VPd2terPDatry6+mX1SrZbIPvbwWbsb+boLzxXTvJJpKvsMmyS/Ph30jthC2/M2qcV/egtqWlK7ZpqTuDp06NzJdY6ZTmQ5JsmSF/jj6a/53n4v+FzxX2y9Mcyh/QZKkoOrfdV9xfwZ+VaOq9ybfs94+I0m3S7K6vDo3PJnBoDyHa9VyjbcivDzuT42p7F9iSXtxfoHyDUnHq7T3lx0j+uvgyVpV/XJYsPaajN02Jc/NU2aJ6mj9AAAgAElEQVSCpM5a1Rzxj9xa+0KP3D8P529Usdzz+fM0705JVjgYPeJQ06GsOeEgmvVHds2N5rgR20GPzNOUjamxlHlCkrIK8mRK6qqu1M+O9Q07OqQu93797OSwS4u1DQY6VLN3j3a9Xqnqtj4BAAAAAIDPppt+xd9tkqQ+tR16V5Vd5tjP00kwNbvg38WWeIKhxDvCoQPPP1Vq92CeMucuUcndK7T6vlo9c6BWz7+cpIe+ukSptwXl6/hA1T+pUXu/ZCwqV/nCJOlI7Ndk2IaexdXfoH1vVso3L125y/JiSMGm1KIKrc5t1d739mjrbmltaboSPwno1NFa7asKPyMm894yFTnGCSzcYsqeGJ6wfvftt2QrdiqrwKXleeV6sLRB22ubtWvTNp37Wqny5ziUeKFbjb/cr8r3gtKClVp9z9DKmtHSyZuvzExTOutX1QsvSX9ZpvwUydfRoJoDbnkuhLMQaHxXVbMHlXnNny1jU+r8PKXKK1/ta9p1Z0gVix3Sea+aDlapqjnGZx/G6myNtj4b0v0VLuV+Xur9qEP1v6hU3WlJ6aUqX5YmY4ZDf7a6VLUv1Kry5Vd027py5c+UBj7qUH11lWpOhqQZxar4906Zij1Qao+1HifJU7lNT/Tfr7UupwzLrzNHD2vfgWZZcmrVfcXKMGxS1O01SbZ7V6n8vW2qbqvUk8/6dX95sbJSTVm+VtUdqFLdOSmj/H79eZYpDa/GaMo8shxnzI+hDq6GTSkFK1RoNqs+KEmmCu/JU+rVP6oyPEn+lVUqe+8V1XTXaOuGVuVk2mUkSJbvhNrPTnFbn8Co/d0Sx4Sfu+wa9XcxiOneMULKXeSUmjvU9KMf6k1jlZbfGW5DNf9QqfphwTHbzDyVLEtS/cFW7Xppj7S2NDzZ/jtLvg+qta9Nkj1P+RlJSs2M/ppj2QY4tn4hIlCQkKTce8uVf+gttbRV6umtAa398yXKSrap1+PWvh/Xjh3MiYJ5Z55y7DXyna3Rzt0OrSubr2TLr1Pvv6vd1dfoxyJjjPtTsnh/KvuXGNK2z0rT6tVutextVdPuzfr2oTylJEr6NKhTbd6RtTzNEf3YfZdNxX88evaMOSu0uqxGz7zjV80LW2SdXamS3HQlWn41vvOmKhvHCxDHcM9n3Kne0gIZx5pVv+sVvRmq0PI54dIc6G7QvuoeSWkqzJ+vuz8fxXELx/7xwJSNqTGW+Z/dU6G1y5q1670OVT79uJpy05V4m6SBbrWcjAjWxdgGrWC36qtr1HTBpsK7VqgsN+nqf0wBAAAAAACuu5s+8HdR16H92ntovCNMlTz+XZXElKpNGUWlKvzZHjWdb1b1280y77Gr6G6XCu/fpM16SVsP7Nf2Y/tHfsxerPXfvFeZpuS7lFIM7PNVUpqmugM98tTul6fWqbXZ85UZSxozsrVq0ybphW3a+85reuadkW8bBav0UEXeFSucRh5kV35JsexH3Aq01aqyTcqfnqfCuWkqWf+sNO1FbX+nVVWvt6pq2MfMpWv0vf+rXDkzxkln/Q49UbFKyz17VH82Io2ZxVr7Lafa3qhUU6BZVf/LqQ3ZsVx8dMyFZbq/tEHba/1qevsVNb19+b2MpQUKHWm+VH/X+MzKzE2Sp61Wu1+oHflWiksbN92vQrsk2ZR6zwN6PiQ9s7NWe59rjkjHobJvrlFJuk2TWp44zRFbPU6G3anMQa887+wZ2QYTnCp/8lGtXjQ0nR1Le51ZoHXPbJL50ouqbKvV7peHl6FNOV/dpMdXF8huaFjgz6aMeQ6dOzlBmV+IvIAY6uAqGY6LQZ8+yV6gkoWxBL8mSHuWSxt3pCn/5/u1750GtR/rCb9hz1PFd1zSP72mqk5Dxo2YwR2tv/u7tbGlcS36u1jEdO/YlFlSofJ/3qbq0x2q2rll2LEO5ReZam8cClolJKlw9QMqP/mSqk/XateWiLYqh0q+XqHCmZIU7TXHuConlmsb5QcZ5rx7tfHxPm19rlqethrtaqsZ9m6ScnINtbdNcrvPlCWq+MsCNb7eLN+ht7R12JhvzCtQfqBZLecnl/Rlo4/7L8a4m3K055q6/iWWtMP95utZtarcV6WattZLY19G6Ro9OKdDb/y4QSHDJpvhUFG0Y/eh+Vp078XcREhIUuHaR7W+f5t2uf2qe/s11Q1720jPVkagQ5GL0C6J4Z43XfdrfXOPdh7qUNWr20a05/BzAjfoP+UmyZwbzXHjhGCnakyNscxLvrRS5X+9Q1l1Vdr3s1o1tV185qJDy1d9S/mB/dpV45duC9f99RrjAAAAAADAzeOPBgY+/v3wF37/+99f8e/bb7+6tS6TZvWp3d2gtkAU23ElmJq99P9Qhu//U313SKmLXFo+NyLfgQ7VuU9oYLpTrj/NCwcOJFn9PWo/dkJnzgdl3LlEJUVDv9YeDMl34gM1HeuQ50O/LNOh2TkF+sKyPKUOJR3sblbtkW7pziUqK4rhV96DIfk6W9V+slu9g3bluopl9xyOOe+y+uQ5+oGO/qpD7ecsJc5MV+aiYpXenRb1JHjwbIeO/sor34BGnnv49XcFZDicylmYp8WLnJfPP1E6F/xqcbtV3+rVgBzKXFSs5X+SrdRpknW2Q03tfhkZczUn4ZxOfmQp8a485aeP0d4utoegqVyXSzn2iPOfblBts19G+hKVLL1ch13vv6vq2lb5LEPJc/JUuKJYhSlBNR36QL1GuDwN/1j1GFKgrUHujqASs4tVkjv82TshdTXWqvEjm2YvXaFCRzCcvwtJWuxaouRAq9yHP1B7d1BGSrjsihY5ZR9lC7Bgd6sam1vVfrJHvUpSxpz5KnIVKyfFNsq1FyvHHsMkXbT1aPWpxd2gU2OU73C+Q6/o2y+4JdcGfX99tgLNDao/5pVv0FRWdp7yC5YoZ7RtLGNprxf65DkWPtZzXkqem638RUuUP2/YCoRgh/Zu2qzKzjStevFZ/fl07/hlPhhU17FWnQoamr2oQJnDJmgnrIOxXPCrpdmrgQS7chdny/Q3q+5It6yUJSpdNnI70uDpZtU2d0spS1RaNPyaQ/IdO6z6zpCSF7pUMicUQ1t3KNjdrd5PDJl3pinVlKyAX+csUykzTRnBVu16eIuqz2dr3Y5nVTF3jOsZHGpj/TZlLVuhfKNbdYda1TvdqeV/Grk6MSTfkaH+qsB1aeXMmCL7u+I8qTXGe1mafH83mb7jYr6j7QMtv1oO1qjmSLcGDLtmL8jT8mXFmv27VrkbuqXhaVt98jQelvtXPeo6H5QxI0kpdzqVu7RYhZFlOeE1D6uLWMaOqK4tpEBnq9pG6Zut/h61N7fq6PET6uo3lDEvT0XLCjT7d165G7wjr3c0Aa/q3K0amO5UYUT7CnY2qPqf3Gr7taXEWU7l371Crrwk+RrcOto/VIfTR9539t9F/D3BYBw57i+/06/6YfetxhzbYxgThgVTJt2/9HtV726VzxjtPowy7aBfXR8FZU23KyM9SYYVlM8f1G12h+xmSJ6fbta393plL9ukH6wvkD1BUY7d2cqa3iP3eN+BBkPynWxVy69a1d7pl2Y4lXN3cbg+j7h1NDBGfcb8HSdcL7UNJ+Q51ydrWpIyMudr8dIC5c8yJ3HcOKZgTJWiL/Mce0jnApYMe7oyZtpkBfvU22/p9s85ZCb0qe6Fh7XdbWn5xh3a/MXLPzCJqg0OjWe9g1Jy5hLlX4vtqAEAAAAAwHV3cwf+ANyULgb+Qq4N+vu/doUnim+EEYG/rVq74A+wrxrsU/2rj2vrwT5lrn1eL3/VOWLyPdD4mh7aUqvArHI999Ia5V/NCk8AnzlWZ7Ue2fCWPHaXNr+4QctThr0ZaNaux7ep+qxNhd/Zrs1lV7f1M6ZaSL6DL+qbO5ulpQ/o+/93mTKGVZh11q3tG19RfdCptTu2atU8AncAAAAAAPwh+sxs9QkAGEVCknKLl8h+sFaet1/TbnOVSi6u+ur3qvqNWgUk5fwHV/h5cgD+oBh35qkkV/K0ufWD19Nllecp9TZLvR91qO4fKlV/VtLMFSpbTNDv5mdT8sJi5ZvNajrypnb8d5tWF6cr8RZJVkAtB95UfVAyi8q0fA5BPwAAAAAA/lAR+AMwaUwr3hzsd6/UQ+UntLXaq+pd21Q94l1T+V/doI3lTv0BrocEMM2pe//rGrVseUtNjZXa3hjxfrpL6x9dM3IlIG5axqwVevDBVp3a6VZ71Wt6ZuTDCmVftkZPfHPFiJWAAAAAAADgDwtbfQKI2aSfbXmtXc2zD+PNYFC+XzWr/phXXX6/Bm5xKCs7W/kFecqJ9tlVAOKWFfCqqbFZpz7061wg/PzE8Z7bi5tb8HSz3EdOyPORX70XDKXOzVb+ojzlz3OwchMAAAAAgD9wBP4AAAAAAAAAAACAOHDLjc4AAAAAAAAAAAAAgKtH4A8AAAAAAAAAAACIAwT+AAAAAAAAAAAAgDhA4A8AAAAAAAAAAACIAwT+AAAAAAAAAAAAgDhA4A8AAAAAAAAAAACIAwT+AAAAAAAAAAAAgDhA4A8AAAAAAAAAAACIAwT+AAAAAAAAAAAAgDhA4A8AAAAAAAAAAACIAwT+AAAAAAAAAAAAgDhA4A8AAAAAAAAAAACIAwT+AAAAAAAAAAAAgDhA4A8AAAAAAAAAAACIAwT+AAAAAAAAAAAAgDhA4A8AAAAAAAAAAACIAwT+AAAAAAAAAAAAgDhA4A8AAAAAAAAAAACIAwT+AAAAAAAAAAAAgDhA4A8AAAAAAAAAAACIAwT+AAAAAAAAAAAAgDhA4A8AAAAAAAAAAACIAwT+AAAAAAAAAAAAgDhw643OwLisPrW7G9QWsEa+nmAo0e5Q6p1pmp3hkH1aFEmd86rlaLNaOrrlC0rJs5zKWbREixemyW5EeV5JSpCMRLuSkxyanZGmjBRz0pcHAAAAAAAAAAAAXCs3d+AvFFDLgT3a2zneQTZlfvkBPfy1UmXOuPJdK9Chmr17tPugVyPDeG5V//QtaUaeKr65RqtdTpkJsZw3LOOL39ITD5Yqk/gfAAAAAAAAAAAAbqCbO/A3TMY9K1U615RNUuiTPvUGAvJ1daipzS/PO6/p2++3auMzf6WyObZLn7G63dr13VdUc1aS4VDhn7qUn+fU7CSp19uhlmMfqL65VVUvPKG2Dzfp6dUFV6z+G37esJAC57xqa/5A7WdD6jr4mp63O7Tja3mXA4cAAAAAAAAAAADAdfYZCfwlKfeee7WqKOmKd4LHa7Tjb/eo/pxbu348X7lPliljmqQLPap5/YfhoN+ClXruqVXKtw/74NJilX11jayzbu3c9IrqfvpDvXHXVm28x6HLsb+xz6vBoNp/ukWPvO1Vl7tZp/4iT/mjrDgEAAAAAAAAAAAArodbbnQGrpa5oEwPP7VKOQmSdaRa1a19kiRfQ5X2NockI1vrvlkxMug3jDHLpfvXlcquPtXtq1F7f5QnTjA1e3GBMiQpGNDAKI8DBAAAAAAAAAAAAK6Xz8iKv/GZ80pVUfKuth70q6nRq+DCNLXUNSgoKfWLFSqdaxv386mLSlU2p1aVpw+r7ni58hdGeeLfDf1/uqlEY9wjAXyGBU83q7a5W1aiU8tdeUqdNsaBF3rUdOgDnbHsynW5lDPGDw4AIHYh+ZoPq/50SMlzi7V8UZL46jE2q79HnuNenemXkufkKX/eeOUVUuB4g2qPeHXO75dvQEq0O5RyV7ZcriXKtI/+PdI616p6d6s8H/nlCwSlGQ6lpqYrf5lLhXNGPvz5eowjVrdbu/ce1sCCcj1032hb0Ifka2uVp1dKTk/RwIn3dWYg+vQT5xSrKNWvtg+DMmbOV/6CJBlWn9rdDWrrl1IXurR83tgPvQ4cd8t9PCAjfYlKlqbRfgEAAAAAmCJxEfhTgqnMPKeMg83ydXbL9xup3ROS5FDhsmzZJ3r2nulQ7oIk6XSf2jr8Ci4cP1AoScHTbu37UbW6JJkL5itlrAkcAJ95v/XUavfuBlmyqeWTrdpc7hx9wnKgW3V731Jdv1PrFhYrZ4zJYgCI2aClrsb92l3tV8ZXnSq6EYG/wYtBHpuylq1Q/sxJ9HGDfWr68Xf1zIEeZa59Xi9/dYz+9GoEWvXmpi2q6h76e8EqfX/rSmWO9l0t6FXNG69o58GeUZOqfN2hkm9u0ENfzr4cSBvsU3v1Hm3f3SDfKJ+penuPMsu+pYf/a6kyh+JgUz6ODAbV/v9Wqfq9oMq+lD76c6etgFp+8qJ2HpEKH1inpJ++pV9Gu9OFJPsXPyfHrH/U1re8Mksf1RvzimWE/Gqs2qPK05JmdWvLtgdUOHO0T4fU+7+rtWuvV2apQ0UFaTJ4NjYAAAAAAFPipg/8fRrVUTbd/jmHTEnWQJ+CvzXVG5Q0LU2ZqVFMJyWYSk61S+rTwPmgrMGLz/TrU90bL8p3YHgalnq7OtQVGPpzTpkeXl2saE4D4LMupKa9b6l64SZVTLCSODR4nbIEANdLKKCW6j3ae9yhisziSQX+Au9XadeB0YNs10ZIvvdrVN0tSQ4Vlpcq/65smaNtbj/Yp6YfvaSdB/2SpNSi8v+fvbuPi7pMFz/+EZxRGiSGECFAGlCUhxxRkSXGJTgWHjdaV7IflsbPIz2sliezTTs+tJltaevDsTRbYf2RlZxazI3W47QuaEKGmIghKAqoQDyoDJIjMCP6+wNBHgYEU0G93q+XrxfM9+G+viD3fOe+vtd985jOm8FqJaazJeR9pydpXyWpH73JeesVLJroihIz5bvjWRzXOLOE0lPH5EdG4etmDzWVFBxO46vtORToN7DYrGTVi7o294g36X3EkE9qail4RBI23MLa1G0pnAmOmY5Hy4q/S9Vk/yOZzDOgHhvJ4372tIzQ1uMBbIo6OWeZnvWfj2LV8wHXfuhOCCGEEEIIIYQQN02vT/x1WT8l/QDMJkx1xsY191RKbK26NiilVDTuZ6ozAlcHTExl+WSXdXyc80AlpgYTIJU9QtwV6nL4OG4HIxdGNldyWKKQQU8hhGjFVJFBwnq9xSq5G6bBRMWJIkyA17Q5LIr27riisKaI9B8qAQXa2GUsnqTharceQMj4CYRte4cX43LITNpBdvBMAlUGsvcewAiodC+w+uVw3FtUEgaGhhOpS2Tuf22lOCWZXRMDiB7e5s3ihr+PmCk/mELqGfD5jQ4fuy4coriP0RE+BLd8zVSJ7eEdZJ6BIUHhTI5oOx2nmYLOEn9A+fZ4EgKW8HKwU1eDF0IIIYQQQgghxA125yT+6k2N1YH9lSj7X1lzr8HE+UtmupKUM9WZAVD2bzkCoyBwxqtM9Ws9KmMyVHLq5FGyM9JI35/MihNGlH9+gRCLUxsJIe40pkObWbfDn7eiWg4St9a2UsNUU0lxQSmnzlZyHhXOTq64e2lwbjpBgxlDSQlVDUoc3FxRGUspKCjiVDU4uGkY8oAr6v5AgxFDSRHHCyqpQoWzu4Yhnk4Wp3VrbLOI42fNrc8hhLhrXLPvaammkrz8Ik6dNYJKzWB3DV4e9igxYywr4VR5EeXnAIxUnSgiT6HC1tEN965MR2mqJP3jePRnfsnFGCkvKaLgRCUmGycGe2pwH6RqTk6ZDKUUV1RyvMTY+EJtJQVHFI0xWqhONBkNlNcA1sMICXCz0J8r8NJFEPZ5DqkVWWSXGQn0MGI4YwZUjAz2b5X0a6IaPo7IgGTWZxWx70g1k9sm/ri+95EO1VWSnpKBqX8AEcFuPbx2XiX6j7YS6DmTkEHyUJwQQgghhBBCCNETen3ir1+X9jLz89lKjAD3OqG+V42DCjCUUlBuApdrDDyYDJwqaJzmydZR1WLNERUO7hp82k2Z5I02WEfkpHCSlswnLncP+oOTCRzv1MODLUKIm8p3Mi+PyGF9Yj55H8eT7Pd6+0qOthqMFOjjWbY+rX2Vi1JD1IJ5PDPWCWVdCV+tnE9ioT3asWry9jVWrDRTBxH7fAAVn28gubD1aVRjprP8D1crR4yFKWxcE4++0Nx6R2sNkX+YR6xO+ioh7nhd7XsA6kpJ/+RDVm/Lx9hmV7VuJm/NCuDUxkWs2NfUpxhJXb+UVEA7azVLJ7atDGvLTPG3m1m3uxplQDSzhh1gTWJ+16/FWETyxg3E7WzTLwIoXYl4fg7PjnejPGUtL266WpJWkLSWV5LAfcoyVsd4W0ywNcbd7qxX2boRGBpAVZkKtRXQfI9ogo4Sc0p7fIPHEYgBZ9s2267nfeQajIV7SD0EqtBxaJ16KtlmT9jzUSi3xaOvSGHdFn+8ZrWd5lQIIYQQQgghhBC3Qq9P/HVJg5GCnMbBIGcPVxwGOOHjpUC/v5KDB0sxBlge7GlWU0TmkcYpPn29nVBh6GzvqxRODPF2gtxKykurMSOD6ULc0fqq8Z0wk2eOLiIuK5+EOD3aJZM7nVbNeDiZ5evTKMeewMhIQka4YVtTRGbaDvRZRSSt34rW8wUCbZqOqCZ7XzWqEZHETvTH2VSE/tNE0isyiHs3A1ChnRRN5EgnTMf3sOWTNIr3J5Kwe1Tj+lM1+fxtzQb0hYBjANFTw/G9D6pO5qBP0pP87lJMC5YwS5J/QtzRutz3OJop+Gc8K7blg28Es34zCmeViarjWei/TCEvLZ51Xot42nsU2vOVnMotwgCoPLwZ4qDGx1F1zb7EdDKFjRszMKoCeDk2At9DB7p+IQ1GsresZf3OUlD7EzlJh9bDCaW5klOH0khKzkH//lpsnd7gMUd/AkcoKM7Pp7wOcNSgdbdnsKvK4twPSrUbXm6QWZhP3MoPMU4KJ2TEsNbVgf1dCXv+dcKa43HCa6gTHKsk/aO1rK+ZQMiYAHzcWv4cVHhNfIGlEy00eh3vI53/fKrJ3ZVGAU5Ehvn3aKLN1iWIyc+XkL1UT/nOj/k4wJuXQ+W9RgghhBBCCCGEuNXuiMSf8VgKSanVgBOBo91Q2dijHR+Ean8axTuSSAl9lUjPDp6AbjCStyOZVAPgNo6w4fbQ1cQfZs7XND4br+wnq/wJcVew1RA54xmy8+LJPJLIuq/8WT7V2+JUmzQYOb4vjWLAfcqrzG+uOAkgJDQA90XziTtygMwT1QT6XD1MOWI6y5vXfgrAV22kYHEy5YDXlHksnubf2N4Yf4aoqnnuoxyy9x+larwr7E9urAgcFM6iP7WYam1MEGEjnFgwdzP6LXoiRky//oFmIUTv1p2+x9ZI7t4cTNgTOTWayIArj0qNCULrYuLF99LIyziJ/bJ5vDupiMRF80k44sSE2a8T69uFSjVjEclxH5NpVBHy8jOEeSipONT1SzGVpbFleylYexO7ZB5RQ6+2GRg8jpGDGtfgS/57BhELprNUV03m+6+xZKeRwKnzWBTRSeJJ5c0TL0STtySR7MI0ElalkQAoXfwJeSiAwJH+jPTRtJ4i2VqF9smZRB15h6TCfJLj8kmOA1SuBAYHEThmFCP9NJ1Pf9qd95Fr/XzO5KBPqwTPyYT5tJ2h4tZzHh3FrMgcliSXkhqXSKD37wm71swbQgghhBBCCCGEuKGsejqAX8RUTZ5+A/P/K5G8BlDpJhM5onHQw3lMJDEBCjBmsX7pWvSFbSevAhqqyd66ksWJ+YA9YVMjuj4Q3mCm/Idktuy+UinoKU80C3G3UHqG8+x/BKAEChLj+dthC/0LAGaw9SZwjI6IANfWlcdWSpS2CsBIVU3LaeYUBI4Pap62E0Dh7HplHSkNuoeGtRgcVuDgocEZMNVUYzRXU3AwByOgnRRJYJv1lZQeowgbAZw8QPqJjmIWQtz+utH3WClQ9lcA1WTuzqC4RdfgMDyICboAAj2UHU9r2SkjeTviicsyow6dSeyvrzUlaPvrqDp8gDwTqIInEOLRNtGowD04nBAVmA4dIPeM2eJZOqPyncziFXOIDr261p6pLIfUpM2sWDyfp554kWXbcjC06KaVjgHEvrmMlycF4N50kLGUzJ1bWf/uIp6b/jQvvp9CXifPkXX9faQzZip+SCGzBrTh41q9b/QYa3sCn3yGSDfAkMa6hD2UdzKTqhBCCCGEEEIIIW6826Tir5rc3TtILFahwMx5QyXF+Uc5mFvavBaN0ncyi58Px71pRKm/hojnf0/Bm2vRl2WwZk4RqeN1BI7QMNgOqk7mk703hdQjjWfwmfJ7ng1um7xr2W4TM+fPlJCXlUF2SeMAk3JsVHPCUQhxN1DgHv4MsfvzWb+viMS4rYx8czratrtZ26ONnoMWMFYUkZ1WRN6xfI6frKTqdBF5J820rxVW4+zYevRWaaVsXHu0vz2D2q4XpVQ0nsEE1BsovjJqf75gD8lJbUaBLxkpOAdQyakyI6YR156iTwhxG+pO36N0Yuwj41DvS6F85waeS9MTFqlD6zcKXUAQsQuCrp63rnthGHP1rPs4Hxx1PDstqPvTUDaYqCguxQR4DdfgYOF45b0afDwgPbeU4ioTuHSzDUDlqSPmDzpiXjFSfrKIgmP55B06QMrufAxUkh63lNzDM3nr5YiryTW1NxGxrxMRa8ZYVsLx/HzyjuSQtjuDghoo0G/glUP5vPbGTMLcLFW8dfF9pDPGItL/mYNJFUBYUC96AE0dwNTnIzm4OJnitM3EjRnGa2FOPR2VEEIIIYQQQghx17hNEn9QvHsrCbstbHD0JyIygqgJQVefur5C6aZj1jv2OH+wkoT9lWTv3Er2zrYncCJs1jxmR2gsTrHUYbsA2OMzMZpnp4ZfqcYRQtw1+rsS8R/TyT68gfTCZNZtC2C5pfWcDPkkx61l/e7KLp5YgaKj0VtrJVh1MmVag5nzVyorCnZupaDDHc2cP9/9yhghxG2kG32Peux0lv9Bxbq4ZLINRaR+UUTqF5tZgwIvXRRTp0ZYqLa7Vvs5/G1DIgUN4BM6CodzReSdAzBR/lPjAwrG8iLyjoDtvU54uVg6v4oIBYsAACAASURBVBlTrQlQYGtjYTOAlQLbexSAifN13evXjBWllNeYUKrdGtf1s1bh7OmPs6c/IRGTiZ1VSeaOzazflEH53nhWe2h463F7qiqMYKPG3c0eJQpULhq0Lhq0oRFExxop3pfMxvVbySxLYc1HGoYsjLA8HXxX30c6ij8/A/0xUI8PZ6xT75pOUz1iMrOjcliQVET6xo9JHfp7hvR0UEIIIYQQQgghxF2idyf+FGq0k2YSa2gzR5C1Elu1E4O9NHi52Xf6hLPS0Z/o/1pNyJGj5BaWUlxcQrkRHAa54e6hYYiPNz5tB5s6arepbUcnBj+gwcvFvrEKRwhxV1K6jSPm2SwOrsmgOCmeLYPCMbWcDq+ulORVb7I+ywyOAURNnUDYSG/cHVUoqSZ91VyW7b6Bc6BZK7BVAqgImTWPKM8OekdrBbaOvag6RAhxY3W377FW4R46nXd1kxsr3k6UUnzsACnbsyhIS2RZgYF3V8xE21HyzQJjWRa7Chu/zktay4Kk9vuU6zewQA/K4Dn8vwU61O3uqRQobZRANVWW7skALpk5f+HKDAwKBdDF5F+DkePJ77BgWyXOk5bwwQz/9g+AqZwIjJrDIus3eTEun4LcIn5yPcobK9MwDo/mg2WT8Wr74Je1CvfgaObfC3Nf20pxfg7Hz0Xgg2XXfB/pMP5qDqbuoRwnosL9Lfzsepi1Cm3UdKKzlpJYmMXGTSk869HTQQkhhBBCCCGEEHeH3p34U9rjE97xYEl3zuM+Igj3Ebe4XSHEHU6B+6+nM3t/DivSSklen3h1izWYKnJIPWQGVRCvvTOHMJcWFRkmI1UGI+2n+vwF+qoZNEgFx0Bp54bP8DZTEJsqSV01nxVpJgJfWsGiiO6utyWEuB10p+8xHklk7qtbKfaczKp3ovG5UvFGeASTf5PGmkVrSS3LIrPMiNaz6zEoVK5ox/ozqN30oCbOF+dTYADUGnzc7XH27uAhLmsVg4ZqUFFJwYEcKiZp2s2wYDpXRN5JwNqJQQ5Kupz4s1Ziq7YHKqk6WUqV2ULi7wqVTeO0yKaLoBigZgBg/KmIU+don/hrun6FssU1dRZT5+8jHTGVHUD/XTUMjybMuzcs7meBnT9PxE4m87+2UrA/kTVZPR2QEEIIIYQQQghxd7Dq6QCEEOK20rbXVDoREjOTMDW0G9w1GRsrN5SqK5UoVxkOpZB86AbHZq3CZ4w3Sozs232A8jYFMoZDerakGUE1irARUvEnxB2rG32PQu3GYBVQks/xitZ9mNJRg5cTgAlTfZs2LnYegtIjnJeXLOHdP7X99wbzn/QGwOvxF3j3T6/z2pSOk24Ow4MYqQJyk0nKqKR1t2ameG8K6UbAwx9fx+48SKHA2c8fL8CUlUjC7lIs1hQaS0hPy8EEOHu74vqAP4GDgJoMPv48o10/23hMEfptOxqnW75fw+B728TVnfcRixqvO7NOQeAjQb1ouvn2P3+VXySzp2kav+lKJaMQQgghhBBCCCF+sd5d8SeEEL3NpfYvKV2CeCZWx8H30jBcec3c0DhoPsQRCs6ksHoFlE8IYrDSQEFWCn/T59O4ypWZgzu2kmQVcAPGRBU4j41iqm8OCXvjWRYHMeFu2NYaOH4whS1JWRgArwkRvW49KCFE11X8mMLfko5i29EOfS/heh8UnL1235Pc72HGBduTvjOH9SvjISacIXbAJRPlB5LZkguo/dG6q8BKhdpWAVSy45PNKII0DAnQEeJ58yrOlIMCmDotgIMfZaF/bxFVJ6KI8NPgoDRwfJ+eLdtyAHsiosLxUtGt5JLKcwIxkRksSS4l/f25PL83ggjdKHzcVHDeQPnJHNK368msAOyCiH5kGCpHiHxaR9qqNMr1K3n+SBCRjwSh9XbCtt7AqeNZ6L9KIc8A4ERElA73/lDVsuFuvI9YVHOU1H/lg1pHxMjeVLltIWlprcInciYx+xeRcOTWRySEEEIIIYQQQtyNJPEnhBDdYbFOWoFzcDTPjs9hxc7qxlesAbU/Uc+Ec/yDFApyU4jLTWk+QhUwmdfGm0l6L5mC3BS+1gwh5PINiM/Om+jXX4f33iFh+waWbG+9WRkQzeyojqtrhBC9n+lIComdJVEcH2bOk+GUxneh7/HWserJmUQeW0nyyRTWL01pczInwmZEEegIoEYbFoR6fxqG3BQSc0Fr40+gp+omJp9UeE2cw3JlPMveTyPzi3gyv2i53Z6wl17nWd11VDEr7Qmc8Qar3JNYl6CnYL+ehP369rv5RvLa3GhCrkyZ6h7+e1bZafh4UyKpJzNIisug3RKG6gBiXvk9kwMsTGPanfcRCwyH00gpAefIcYx07Mb13nQdPFCi8iYyNpp98xPJk6o/IYQQQgghhBDiputz/vyFVkPNly9fbvf1gAG9dO0QIYS4BYwns0jJKgFHf8KDNR0nzQz5pKYdpQo1vjodPurGl02GfNJTMsgurMRkp0E7NgjdCFdU1o3n3ldgwnmIOxz/kVyjCl9dED7qFgOoxlIydx/gFG6MDQ3AvUWXbDqTT/reo5y3G4Yu2Bt10wizqZqCgwc4eDifvAoTto5ueI0IIny0qyT9hLgtmSnP2kN6ofHau9q6ERIagENtF/oeH398XFSNfca+PaQdLqX4jBGlnT2D7tfgOyaIQI/W94HGsnwOHi6i/Dw4j+h+xZ/xWBoph43YDg8irO1apJ0dV5LDvqwc8o6Vcr6/K17DhzFyhD9erab4NFO+fw/pJebuxWaqpuBQDrnHiygorsTU34nB7q64ew5j5HBXVJayig1myo/lkHfsKHkFpVRdssfZ3Q0vDw0+ft44t2j6l76PXG3TSPa2eJIOKwmZNp2Ibv3szZQfOkBeDTh7jcLHpU2irsFIwb40DlZ0/Hs1nszh4AkjykHD0A63R2mqJi8tg9waBUOCxqFte84WbRfv38O+k0ZsPUYRNqY3VSoKIYQQQgghhBB3Fkn8CSGEEEIIIYQQQgghhBBCCHEHsDjZkBBCCCGEEEIIIYQQQgghhBDi9iKJPyGEEEIIIYQQQgghhBBCCCHuAJL4E0IIIYQQQgghhBBCCCGEEOIOIIk/IYQQQgghhBBCCCGEEEIIIe4AkvgTQgghhBBCCCGEEEIIIYQQ4g4giT8hhBBCCCGEEEIIIYQQQggh7gB9ezqArqqqqqKmpob6+nouX77c0+EIIXpAnz596NevH3Z2djg4OPR0OEIIIYQQQgghhBBCCCFEr9Ln/PkLrbJoLZNqTV8PGKC6tVG1YDQaOX36NEqlEnt7e2xsbOjTp0+PxSOE6DmXL1+mtraW6upqTCYTAwcORKXquf5JCCGEEEIIIYQQQgghhOhNev1Un6dPn6Zv377cf//93HPPPZL0E+Iu1qdPH+655x7uv/9++vbty+nTp3s6JCGEEEIIIYQQQgghhBCi1+jVib+qqiqUSiVubm49HYoQopdxc3NDqVRSVVXV06EIIYQQQgghhBBCCCGEEL1Cr0781dTUYG9v39NhCCF6KXt7e2pqano6DCGEEEIIIYQQQgghhBCiV+jb0wF0pr6+Hhsbm54OQwjRS9nY2FBfX3/L2qutreXcuXNcuHABk8l0y9oVQvQuCoWCe+65p3nt4VtJ+iEhRJOe7IuEEEIIIYQQQvRevTrxd/nyZVnTTwjRoT59+nD58uVb0pbRaKSiogKlUomjoyN2dna3pF0hRO9TU1PDzz//TFlZGYMGDUKlUt2SdqUfEkK01FN9kRBCCCGEED3JalxkT4cgRK/XqxN/QgjRG9TW1jYPtsuao0IIOzs77OzsKCkpoaKiAhcXl5tebSP9kBCirZ7oi4QQQgghhOgNLvsO7ekQhOjVevUaf0II0RtUV1fTr18/GWwXQrTi5uaGUqnk3LlzN70t6YeEEB25lX2REEIIIYQQQojeTyr+hBBd8mNuETl5J5q/n/jIWO616/6UUudqjGz/577m7x/01eDv88ANifFmuXDhAgMHDuzpMIQQvZCdnR1nzpy56e3U1tbi6Oh409sRQtyeblVfJIQQQgghhBCi95OKPyGEuAaz2SxraQkhLLKzs8NkMt30dkwmk/RDQogO3aq+SAghhBBCCCFE7yeJPyGEEEIIIYQQQgghhBBCCCHuADLVpxCiQxcvNlBdY+RSwyWMF+pabasy/Ex9vbnb52x7HuOFOipPV2NlbYW9nYq+fa1/UcxCCCGEEEIIIYQQQgghxN1KEn9CCIuycwrIPXqqw+3f78+7Ie0Uniij8ERZ8/d+wz0Y4ed5Q84thBBCCCGEEEIIIYQQQtxNZKpPIUQ7xwpKO0363UyHj5yk8GR5j7QthBBCCCGEEEIIIYQQQtzOJPEnhGjneNFPPdr+sYLSHm1fCCGEEEIIIYQQQgghhLgdyVSfQoh2fj5/ofnre+1UuLsOvOltFpee5lyNEYAqQ81Nb08IIYQQQgghhBBCCCGEuNNI4k8I0c6lS5ebv77XTsWDvpqb3ua5GmNz4k8IIYQQQgghhBBCCCGEEN0nU30KIYQQQgghhBBCCCGEEEIIcQeQij8hhBBCCCGEEEKI21hNbR1fHTrM7vwCsopLKDpTRfWFWi5dvnztg28Cqz59sL/HBo2jAwHuboR6e/H4CD/sbPr3SDxCiFvHZDJx8uRJysrKOHPmDD///DMmk4nLPdQf9enTB6VSyYABA3B0dMTFxQUPDw+USmWPxCOEELeCJP6EEJ06VVLJqZLKng5DCCGEEEIIIUQbP5aWsTZlD39NzyDwgcH069uXOvPFng6rWZ35IvkVp/mxtIyYTZ/xHyFBzAkfx4OuLj0dmhDiBquqqiInJ4ejR48ycOBArK2taWho6OmwmjU0NHDu3DmqqqrYtWsXw4YNw9/fHwcHh54OTQghbjhJ/AkhhBBCCCGEEELcZv6QlMxH3+5l9GA37O+xIaPoZE+H1OzS5ctUGS9QZbzQ/JqD6h6OV54hZMX7PP/rYN6LiuzBCIUQN1JGRga5ubkMHDgQpVJJZWXveYD88uXL1NfXU19f3/xav379qKmp4e9//zu+vr4EBQX1YIRCCHHj3eWJv0qS5rxI3PAl/O8sf8u7NFSTueVDNm7PobjGDChQefgTOeP3xIyx7+Tc1egXP8dGj2X8LdYbAOOxFDZuSiT1UDUmgP72aEOjeTYmHC+7Tk5lSGHB9M0MWbGJWF+gwUhB6mY2Juwh22AGQKn2JyxmOs+GaVBZ/7Jr6FacDUYKtsezfEtG63M/+QxP6FzbxyKEEEKInle5m7ff3QkT5rDw0YE9E0N9HTUmsFH1R3Gdq07X/riFNzblcu9NvI7avK9Z9XEG5fWA03gWLgjFucO9L3J2/w4SdmZTUllH411aX2ycXPALHs/vxnliZ+FazWcOsW3LLjKLT1N7pUhDoRqIm89oHosMwXtAy71ziXtlC9lWLjw2bxYRnRRMZCcsJi7bl9hVU9F256Kr01m+dBfuzy7kKZ8O9vlxCy9tykU74y0eK1vL2ztOd/n0zhPmsPDR043XoZ3K+zG+AJR/03geG+1U3ozxxaajE/SG/79CCNGDfiwtY0bCFmwUShTWVuzKP97TIXVJlfECu/KP46C6h+8LTzLmT6vYFDNVqv+EuI01Vc/17dsXKysrfvrpp54OqUvq6+v56aef6NevHxUVFWzdupWHH35Yqv+EEHeMuzvxZ8ghsxAY3sH2hkqSX5/L+uNuRP7nMpYGODGgtpJ92zaw5o+zyX5+NasinSwfW7KHpCxXpj5/JemXFc+zi/UQPJ2lG8IZYmekPEvP6vc38OIPWby2fB5hgyyfqjglmWyPycz2BTCS/dFcFmyHkBmv85dHNDjUVrIveQNr1sxnX8YcVi3UXR2Q6uY1dCtOS+emmuP/TGT5e3PRH17Cxln+qLr1SxG9Qct51/v1U3DvgJv/Wzz3s5H6evNNb0cIIUTvUL77L7y9Ax5bMIeIDm6nOlWby6ef51IL3Hujg2tWyJefZFB+byivzP4V91n1p+NnterITlhJXPZFnMeO54XpWpztgHoDh3f9L18nb2JhyghiF0xB2yKj1ZS8vOg0msdipzDGZQBg5uzhdL783x28fyCNMTH/ScyDbdZEulTG15/tRjs3FOfrTJx2pGRPBiUOo3m6o6RfG86hz/F2cJtp5Q5/ycLP8/F7cj5P+bXepFDaAh0nCmuzv+TTHz2JbXvN4s5nqibv4FGqGlQMHuGP+028BTWezCIlqwTl/aMIG+vKrV/lx0zxvj3sKzZiOzSIsBFOtz6GukryDhVRZeWE7wgN6roi0tNyKLd2IyQ0AOfb4U/QZKRgXxppR4qoOGPApHTCfag/4eFBN/X/T09KO17Eb9fH43+/C98eK+jpcK5LlfECaccL+fVQLx5euY6/z5qJboimp8O67RhLcjh4wojScRja4fa/vA8xVZOXlkGuwdT6dWsltmonnO93ZbC7E+q2fUPDleNqFAwJHofWUfFLI+k4NqMKX10QPuprtNFgpPhwDqeMSgb7BeDe2cP21xFLdloGx40qfHU6fNRNr999/VF5eTl6vR4HBwfKysp6OpzrUl9fT3l5OS4uLiQnJxMREYGzc8eP+QkhxO3i7kz8NZgxnMxgy5p4sjvZrXjbO6zPVRH51hJmBVx5l7bTEPb8Ehwa5rLgo3dIClhNlFv7Y/N2bKU4YDrhbkBDPlve02MYPp1NCyJxtgZQ4RU6nQ+8nXhldjxrknIIs1R12JCPPqkU7X+Mwx0gdytvba/GJ/YDFk1yuhpT7HJ8Bi3i+Y8+ZGuWjlkB13EN3YzTkLqB9blOxKxbTrRHU8AqtFHzWGW9iBlxK9kSvonYjhKrotfq06dPc/Jv0EA1IUF+1zjil0v7Pofi0q5XCwghhLib1bE/8Uuy6Y8NdTevmcpiimrBOVSLZoBt5/vm7eDT7Dr8ohfywtgWI2IDbAl+4jnGBO9kxcrdxH02jFUzR6AAuJTPl4m51PpMYsWzo1tVuNn96jFeGTOar/+8Hn3CF/i9PZ0x/VrsYAWU7mRDsid//K37DbtkLuXz7fcG3B7VYeEW17J+/bHr1+Y1VePHjL4qW+wGtD+kU1Z1ZCd8wd63phPcYdmfuCPVHCV5zUpSazTErF5G9NAbMHjcwYD0zwUpxMVloAh1YuxoV5S3eqaSMwdIen8DegPgaWTwO9H43OKBYdOZHLa8u4FMVThL176A1liEPm4zmapwBo/tLYk/M+WH9pBeaMbBT0fY0BY/JEMOiatWkpBlbH1Iip7EbTpeXjiTCM87a7T9x9Iyfrs+nuHOTrdt0q+lb48V8JDXA/x2fTy75s2Wyr9uMVO+dzPLEopQhc9j49CgX96PmQ1kb4snobCznRR4TZzJ3GktZoRqOu6YE9FeQTcn8WeuZN+2eBILXYkeGnDtxJ+5kvRNKxtjWrGcGN8b2BeYK8n8PJ6kEg0xw68kIe/C/qiqqgq9Xo+9vf1tm/RrqaysjEGDBqHX64mMjJTKPyHEbe8GPx/c21WS/OqT/Ptvn+apOWtJLuysuqgx4UZANFMD2r45q9BOjUZLKVv+md/+0LoMkrebCJs4DjXA4T0k10DYpAlXkmktuIQTFQymtCzyLERh2reD5DodkbrGKTmz9+zAiI6oCe0fjXd+JJIQzKQcbIqpm9fQrTirSfsmB4ZP4GEP2nEOCsILI7nHes+c3qLrWlb8tXWuxkjl6ermfy3V15tbbWtbwddy27ma1jfEffr0uXEXIIQQ4o5Wu+8LEn60ITw2Eu+eDuaK/B8PU4svY8ZYHilXuD5MhB9wOJv9TcuLHM/lYC1oR4+2PK1lXxcixnvDpXz2Z7epqPML5TFXOLv7Yz6zcDt6vcwHMthb782//eoaic6bZiC/ftQXm0v5fBaXQU0PRSHuIGYD2cnxxH20lcxK07X3vyXMlB9MI9Vw5dvCNFLzjZ0ecddqMFGxbytxcfEkH76yFAVAg5HspPgrg+wqfCJn8tqS11n6ykyidK5QkcaaNclk32GdyIyELfjf78J3BSd6OpQb5ruCE/jf78KMhC09HYpowT10MjEzphM7Yzox0ZFERugI9HUCzBRs38CLc9eiPykz9gB3bX+0a9cuHBwcqKio6OlQbpiKigocHBzYtWtXT4cihBC/2F1W8edE5J8/5+ry0Tmsf2wpyZZ2LTvKwRoIDAtCbWm7ehQhvpCddZTyGd6t1noxpOlJtZvAqrGNTyCVnyzChAYvL0tPJCmwVQE1Jtp/DK0mdXsaqshlhPQHqOTUMTN4avCyNKbUX4UtYKw1Xdc10K04K6kyOOGs01he58ZkxggMVltsWfRyLSv+2voxt6hVZd7UqLDmrytOG0jPONz8fUiQH4Pdriap//VtVvPXg92cWlUSdpZsFEII0dPqKNr9JZ+n5FPy85UEVN/+uPk9zJNPhqBpmbX6uZCUrTv415EyauoB+mLj7s1jT07h1659m9eGa/L1u4v5GtDOeIvYB7sQSnUGH36ej9uEOfzO4zRx3b2US+fJ35PMlzvzKTE2XotC5YLv+Ak82bwG35V19JqO2bGWl3YALdaja8t8sQ64iNkMtK1+A6Av2onTiQngaiWd2UwtcPHiRTq6LVc8OIEXpmmhbRGE1f1ETB/PwRU72bv5C7SLpuBnsd3uOM+ePfnYjJ3RurrwFrMbOYWYM8vZsP9rPvyXJ/P/TdbxE3eYukoydx9o8fmvkrTdOUwdEYS6B9dIV9ppiIidjtbaDffeWG3b0OLrmnxS00oBBYGzlrFo4tXpWgMf8kZdNZ+4XD36rHC0odczn3Tv84ekZGwUyl5f6fe41o8po0fykNcDDHZoHA84VWXgu4ITfPHDQb7KPtzumG+PFaAb4skfkpJ5Lyqy3XZxq9njGzqB6LH27bYYj+hZ/XY86RVprN80DN8FEbgr1GgnzSS2RsEQp1s/cXKPuwv7o4yMDPr27dtppZ+Hhweenp4MGjQIW9vGB8rOnz9PRUUFhYWFnDx58laF2y1lZWU4OzuTkZFBUFBQT4cjhBDX7S5L/HVDeSUFKPB17KgU357BXgpIrqQCWqypl0/SX3PQ/sccfK58aHMYE83SQeBuMQdWSl4WMGYYQ9puyk1mY5Y/z77S9Cy7msBnXmcprlgsOD+ZTyYQOFxzXdfg0604vYnZ+AExHZw5L2UH5UodsWNuwhQPQgghhLiFLnL4s5Vs2A/eYVOY//Bg7ICaE7v4NGEHq85cZOG80MZ7odpc4lZsIdtmBE+9MBU/BwXmqqN8/ek2vlj9F2rnzSLC53e8/WYk5Sl/4f3dED7rOf5tECi6NMh8Gn381xS5jGfh+IF0tk6cRZdOo1+9lq/LbPEObbqWnynatYPPkzexcP94Fs4NxdnKm6ffnM+TFWmsWp8OoTN4JdwJ+nY87523tzfsz+fLT37AO2Y091m4y1a4eDOmZQJvyDD8rA5xOHkLez2nEuxo4aB+A/Eb1UHiyymU3//2KAu/PERCoh9vxvharhzsqryd7Ch2YcIMz19ylhugL37RUwnO28Te//0Cve8sImT2N1FTSV5+EafOGkGlZrC7Bi+Pzta0MmMsK+FUeRHl5wCMVJ0oIk+hwtbRDUWL/errqin/qYSCk6Wct7LHwdkN3yGuqCydvK6a4hNFHC8xoLR3w8tbg7Nd9z7zGE9koM8yw6BwXntGxZb3kinem8bBqaMIG9TiXKZqiksMmKzVuLvZozSWknekiFM14ODpj9azzfV3d/+2+qsZPNwfZ1QMaHdJZgzHcjhYaMCkUjP4fle8PJzaTy1YV03xiRJO/VRJlRkc1E44ew7Dq8XUf8aKUsprTCgd3RhkbaD4RBGnyoyN533AGx+3xs+vJkMpxRWVnDrTmCI1VBSRd8SE7b1OuNeWcPwM4DiOyOA2azQqnBji7QS5lZyqvDMqKX8sLeOjb/eisO69kzaN9nBj5RO/JdTbq902T8f78HS8j2lBo9mdX8C8v/2dH06WtNont6yc7JKfeOZXY2TKz1/MjKHwKMdPVFJ+SYnDfa6NfdUNmGlSNTyCuQuNVM1PJG9/Msk5Qcwao8LZyxtlrRIH29adh7GiiOOFV/7m1U4M9hiG16D2faaxoojjJyspN1SDwh7n+90Y4tlBPwyN/d2RoxwvM6J0GcbI4Z3s21aDGUNJEccLSqiycWKIpwb3QaoO+kczhpNHyT1WicnOjSHDNbScYF1hDSbD3dUfVVVVkZubi5WV5f7I0dGR4OBgXFza/x3b2dlhZ2fH0KFDKSsrY+/evZw5c+Zmh9xtBoOBs2fPMnToUJnyU3SJwtqaCL9hDHcexAWTiaxTpewtvHOq88XtSRJ/HSgvKQI0uA/qeJ9B92uAIk5VgPbKfk1Tc76mu/pklNLFn8AO7lvLkz9kS5mCsJgAWt+DmUnfsQNz+BzCmhNxCpxHBFiusGuoJHldUmOyLUh1fddwXXE2tW/GaDRBbSX7kjewcb8/L6+dc6VSUQghhBC3rZ9/QL+/jvtCn+OlyKtDHXYPPsbvI0+x8O/fs/dkKL/zgJr9aWQbbQmPnUJw01TgA0YTMxdqF2/j629yiYjxxW4AXLBpvA29x67ra8CVf/MFX5e58NhroThfx9hn/t/+wtel/dHO+E9iH2y6SbFFGzkD7we28Mamnaz6mzsrnvTEZoAtNrU2jckBmwHYXWONP8WYKbxw4i/Ef7eNPy74GjtXT0b6+aL180Pj0h+FpXj7jSBm5ilWbcrgsz+9yRcDXPB+0A/tCG9Gerhg04WqO7txz/DUkbf5LPtLPv3Rs8V1dddF9n/3A7V+UxjX/gH/W8/Kk6diQ8j/73S+/mw32rnX9zsXd4C6UtI/+ZDV2/JpO2Sq1s3krZci8LL0AaXBwL6Ni1ixr2kqOiOp65eSCmhnrWb2lT8VY1YSr09fS3mb6VeUvpNZ9FoUgU0J+h6btQAAIABJREFUq5p8ktavJS6t7VIGCrTRrzP/SX/UXRl0bjByPG0PBYC7TsfYMSoqhieTcOQAqT9UEtKiUsRUlsG6V+PJvk9HdJAR/bYsDG1O5x46k7nPR+Bj1/392zJVHmDjq1fX/AtUA3WVpP/PBlZ/kdPu568cMZmlr0Q1r+dlOJTM6nc3k9luOjsV2ph5LJ7sj4pqcj9/kyX6alRurlBS2ua8KgJj5jF38jDO7/6QF+OuzmVcvn0tC7aDKnQO//3v1Y3HqZ1waPfEg5EqgxFQ4HzfnbGm1tqUPYwe7Mau/OM9HYpFj2v9SHphBn07SAS0FOrtxfcLXiZqw6ZW1X9Vxgs87D2EtSl72Dj9yZsZ7h3NkJvMutWbSW9biKXUELVgHs+Mder8AYAuUA0NJypsB8t2VpK5rwijjz36lfNbradnqshiy4cfkri/uu3RBMbMY/5kf1TWQF0pqX/9Myu2l7ZvyC2c1xbNJMytZaLQSPHuzbzyRgp5bTolpWc4L8+bSZhHBw9jmKrJ/PxDVie27xvVwdNZ/FLk1b7RWIR+41rW7yxtMzuXCm2EDmWLts11d1d/lJOTw8CBA/npp5/abfPw8OCRRx7pMCnYkouLC5MmTeKf//xnr6v+q6+v5/777ycnJ4df//rXPR2O6OU8He8j6YX/y0h311avf5LxA89u/h/qzBc7OPKX00TPozDMFS6Vsu6NlbxoYcWtea+8zZ+HdfB4qPki1TUlpHyfxqtfHaCo1cb/Q+5HQfh00HbdhZ8pKs5lXdL/sK6Lf8Jxb65ipsXExhWXaikvzmPZp580n7PT+FupIP755cReI24AzLWU/9S6nSaawMf54LEgwp1s6N/UlV26SLWhhO3/TOLpVAvvVwC4Mnva48z2d0Nzb4tjzbWUny7hH99+RWzbY8f/HsOUodibK4j/y3JiD3UU8MP8a/XjhHOMV+d+yMrOrq0FSfzdUI1TcyomLutSwsuQtpZXPspHNXEJs3VtbgAMe0hOURK5IujaN2UN1aT/9yLW56qIfGsmITf4XqLTOJucSWHxzPjmdQqVdgryjhShc9NYThSKXq2zaTcf9NXg7eVmcduggWr+7dcBzd/fa9f6t99yW79+rW/GZY0/IYToparhvjEjGDPKvd0muwFqoIyzrQZ5L3L2bB14tLgZstEyaaaCMQzEDFzXfABlu0n4pgzNb+cTcT2zJF3K5dt9deA3hRgLyTGbB6fwpN+bJOzLIPsJT7TdTjL1x++JOSz/TRm5e35g7+HD7P0mn293bKNxulNPgsdN4LFRA1slAW18HmPhn8ZTkpfB3u8Pc/CHnRz+bief0TgFqfdYHZMeHYFzh0nA/gRPm8LhZV+Qnfgl+4dMZcz1lP1VZ/Cvw/0JfnbE9f1+bgaPCbzwaD5vf7OT+G98WThBpvy8+5gp+Gc8K7blg28Es34zCmeViarjWei/TCEvLZ51Q715N0pj4TOTEgfvUWjPV3IqtwgDoPLwZoiDGh9HFYrzV3arKaW8v4aIaREEDlFjKjtA8id68nK3snyTGxtf0aGmmsxPmpJ+roRNiyRsiBrT2SLSdySRmriUxeYlvPWM/7Wn6jQ0TQmnITxYg0qlJCTUn4QjOWTuOkBxuGv7ZR3K0kjcBu66yUwdO4zBaqg6voctCWkU745ntdqJ5TNaPKDZ3f07YqomfeNSlukrUQ0PJ+aRALzuU3K+5ACpyXoyD23lrTg3PnhFh3NNFgmrGpN+7sGRROr8cbauJHf/HpJ35pOdEM+WYcuIvTrTP8aSUvAIIvo3OnydoPzHFLYkZZGZsJJ16reJcRxGSACcys+n2AioNfi42+P8gD32PtPZ9PV0i/9nyn/Qs2W3EdQ6Qvxu/6Unamrr+Gt6Bvb39Mb5Vxsr/bqa9GvS18qKpBdm8Kt317Sq/DtU+hPfHitg5ROPY2cjTxF325kstqzcTHqFEyHTJhM2xAllTRHZaXqS9hWRtH4rPp4vEOL4C9uxVuHlr0G5M4vywhLKzW2eGDJVkr5pLYn7jXiNn05UkBu2GDiVlUbS9hwym/qDEUoKdnzYmPSz8ybi8XACPdWYinNI/WcymSUprEnwxucP4S0egK8mPTkFpaeOmAmj8HJRNfbFXyWSWpjCivedcH5zcvMMXFeZKU+LZ3liFkYUeEVEExWkwba2lNy9O0hM28wCo5lVCyfj1d9I3pcbWLOzFJQaIp6OJMTTHmpKyU5NIkmvb3Vmle/d0x+ZTCaOHj2KUtn+XdfR0bHLSb8mVlZWPPLII2zbtq3XVf6dPXuWsrIyfvWrX1m8XiEArK2s+Py5mOakX8Hpszio7kF9jw3TgkZz8qyBRX/ffpNaH8oyvyvJRitXJj4+FOKOdbBvLXu/SeKDVnknBx4aMZRwn6FM/s0DTAzwZeaHn/BZ2+Rh5SGe/kfrjJTaeSgTfX0JHxbEBwt8mfz1X/i3f3SUEGuriq2btpPU7nUHwsf9iqeHjOKDOQPov/xDVjbHYin+9teY1/JbC3G3a+cPg9AsXcmrV9rRPPp7DkQNxd5cxd596XyaV44B0AwJ4unRQ3kqeh7h2q94aM2u1klSj/H868WJhNtBdfkxtup/5B/lF4B78PV5kMkjhjIzeh6/CdjOxFU7yWobkmIQT0f9H7Ye+h9u5P8WSfzdSCV7SMpyZerz3p3v11BNZtw7LEsuwWH8PFY979/uQ1dxSjLZHpOZbXkZmavOZLF+6Z9JLlETsWAZswJuYJqtC3E2GxTBqq8jADCV5JCcsJa4NYs4fm4FH0S5dnSUuA21Tea11K+fAqeBHZcJdLZN1vgTQoheyj2ImKeurG9xsY6a2ovUlBVSXmXgYEpuq13txj5M8M7N7P1kOW//EETwQ35oH3DhPlVfnH1GWJ61oCsunebrhJ2UDJvEinGdV951qPgURZdA4+3ZQWKrL97e7nD4FIXFoPWwuNM1KWxc0D76GNpHHwMuUnumjMLDh9mzN4OUz9aSsjuEV16cgKZlIq9vf9weDGXKg6FMAcy1BkoKczn43Q/sSf2Ct3enEf7Sc/zOo4Nbd5sRPB19mPxNuSR88gN+z47u9pSfJXsyKHEYzdOdPhp56zk/OpXHDq/l628286XPK/zuOn8v4jZVV0nu3hxM2BM5NZrIps86Y4LQuph48b008vbmUPwbC2ugW9ujjZ6HdlIRiYvmk3DEiQmzXyfW98rsKClNO2qIWbaE6OFN97gBjPVQMfe/tlJ8KIfjNTq0NRkk6RuTflFvvUFsgH3zviHB3ji8tpSkbYmkhL5BlGdnqXMz5YdSSDsDjAgn5IHGNgcF6Ajsn0NmbhppJ8LxGt7+flsVOoel/6nDuWnsMcCfIXZm5r6fQfGOHeyb4E/YL9jfEuPxHSToK8EjksVLpqNtqoQZE0DICCeWvLqZ7L07SC8LIrx4T+N1+U5n8bxI3K/8PgJ1Okbeu4gFSaXsO1TKVL8WT264RPDusplom8bCx4zCV/0OL8blkPndEWIXTGdRsJHsTfNZsK0Sn0lzeDfKtdMHYw1ZSSx7O5liVIRMiyLEwpSCt5uvDh0m8IHBZBT1roqYJiuf+G23kn5N+lpZsfKJ3/LwynXNr1UZLxCk8eCrQ4eZFjT6RoZ5VzCcOEBaBRAQSczkcNyVAP4EBg3DdtEiEo5lkHksmhDHjj+X13epJQUD7nNCBZjOV2O61DaQfNKzjKAKYuq0yOZEY+DYIAZbz2dJcin7fihiqreKzN35gD0RL7/Ky01rCo4NIOQhV5a9tIHMQ1nkGcJxbnn75xLBojdnNlYlAxBAyFhvHF5fStKRZJKzwvEZ0yYmYxH6bRkYAe2MZSyepGmsOMSfQF0QQ/q/xrKdSWzZq+Nlv3ySkhtn0IpetoQY36Y+2Z/AMRps31hEwpFr/5TuxP7o5MmTDBw4kMrK9mVFwcHB3Ur6NbGysiI4OJjk5OQbEeINU19fj5OTEydPnmTo0KE9HY7oIQ/c58AD9zlQXVvLweL2Waffav0Z7dFYHBGz6TM+/n4/Cmtr/hoTzbSg0bwWEcZy/b/4ua5rvWu3PPQw4U5QV3iMvAeGEjDsYWZyjPgOdq89d4DPvm/92mff7wRcWfjScyzyH0X8jCr2Lt/eOql1qZbPvj/Q5mwHWLcNNIGTSXpKR/jjM0gqXkZUhxVrLZkxfH+Azyxs+ez7nWx9bhH/GD2U2Y8PZWWLRKal+DtlMe627bjy9JRRvLruABDEB48Mxb7+BG8vW8uilt3c9wd4+5tRfPrSNJ7ymcinv9nFQ/9o2vgw/5ozkXDbWrJSP2FUYl7rxr5PYxE+fLBoGrOHTSTl5Yuo1+xqF1N/5yA+eO4Qnn/Ja7ftesmEOR1wdmucArO4ouN9Kn5qvBEYfGUqzbwdWykOiCTccjFUo5IUlj03myV6I2F/WM2mly0s4N6Qjz6pFO3vxtH+2fqrineuZMZz76A3juO1Dz/gZV3rm7fruYZuxdkBpZs/UQuWETvcTMGnO8huuPYxQgghhOitLnJ2/zaWL36Tl157mz/+eR2f7j7K4dN9Cda2WQuunzdPvTGf+dMexq0un3998hf+eOW45QnpFNVeXwRFyZvRG32Jndb9hFazGgM1gJ19x4lDO/sBwPk2FYy/RF9sHN3xC53ACwsWMv9RFyhNJ+GbtvNvtaawUaPxC+F3z85h+bxQ3CgjZfNOSjo5xubB3/G0tj/kbePDPec72dOCS/l8+70Bt3E6OruN7RFWA4l4ajxuVgZS4raR33ZwUdzZrBQo+yuAajJ3ZzRWfV3hMDyICboAAj2U8Es+bwwPIvCB1ok2lfswfNVATQnlNReoOHKAvAZQ6aJ4zK/NgLndMEJ0GmjIJz2rpM2UcG3UVZKZegAjCgLDAxh0JTmmdPInLEAFFJGeVoSx3fU4MWF8wNUkHgAK3HWRRA4F6nJIP2Jo0XZ397egwUjurjSKAe2E8HZTgyrvH0WIH9BQSsFP56i3VjNyTAARD/vj0CoJq8TWpjGQ8zVGTC2uzTkoiCGtzqvA2VuDM2A6U4nBTLeYSlJY995WChrAZ8ocZo/vPEl4u9idX0C/vr3zme3HtX4W1/TrqlBvLx7X+rV6rV/fvuzOL/ilod2VlEol/QDy9pB+uPrq37jKlcDwcALHdKEquav6XWnLbGr1d90YiApbJWDMITUt/2qfZq1iyNhwwsYEMMQWMIHCI4BAXTghHq37YaXiyjnqDJyva90ZeD0afvWBgSZ2wwgL9waMHNxfhKFNTKafcsgsBAZFEBXelPRrisuekbog1JjJ/C6H0qMHOGgERugI92zzIIbKm4iocK5Vu3en9kdlZWVYW7f/T+Th4WFxTb+ucnFxwcOj9z3dZW1tTVlZ5/ft4s72fx8KJHXeLNY8Ocni9sAHGkfud+cX8PH3+wEwNzQw+7MkLl2+jMLamrEPDL4psS0MGYozP5Oy53/4rhSwc2PyQ9dzplLefv8TPi2H/p5BfNCNcxRlbmXUP45RjQOTH5+M5nqab2P7thMUARrXUTfgbJ20s6eEIsDZ6Upi/1cjGGUH1ScOtU76Nak8wNPfn6COvgT4T2x+eebsMMJtofzQV+2Tfs3yeHHZV2yvAXsfHUkjWm+tPnmMPDNoRkfzj+v6HVrWO+8eewNnJ7wwU37GCBbr3Ko5VWAGTycGAdRlkLzdRNgfxnV4A2BI28Arq1Ko8pvOB6sj8bKwrgJYXiewlYZq0t9fxIqdBnxmLOeDSW1uWq73GroTZ1Y8T3yQReS8D4ixVJVo7USITkPckSJOnbm6BqIQQgghbi81e/7KH78sxi10Bm//xhO7lnePP55qf4CVLW6jQokZFQpcqV7L3knC33aw6vhpXnpzEt7devTsNPl5BjAaiFu42PIuO9by0g5AO5X3Ld6YAHZq7ICa6vOA5eRfTfXPgC33dXCP1qHK3bz97k6YMIeFj3Y0HWVf3CZEEr7vL6Tk53OWvux/dy1fM56FC0I7rIZUuI7nyXE/sGp3IYfPgFuH03P1Rxs9hTHHN7P/7x+jHzaryxWW5gMZ7K33JuZX11lNebO5hBLz74d5+x8/EJfoy9vjezogccsonRj7yDjU+1Io37mB59L0hEXq0PqNQhcQROyCoF/ehNoJVdsiDGsFtirAYMZkNlFV3LjGk6LqKLuSDW2qhs0YChszkv+fvbuPq7q+/z/+SOSIHkRAOxwC5UpQkLhQAS8w48yGXxNnUFNL50qdfXPul9mWLW1b1qZtat/KlrOLOd3UHK7EnGwGuVATS5ShKIpXSCAzcMZJ5YT9/gCVi8OVF6Gn5/1263azz3l/Pp/359R5+/l8Xu/363XieBnW6gAMTbxYryraSXqODZwCCHI5Q+GBK7WvDL4+QAFFWVnsTwmvs5IFMAYQeoed5zmjD7ERPqw5VExp8RlswW1s37eZL+arMgqPlAEmege5N35h7eJD0vx3SLq8YRJzB0PV2TKKPsli/+GjFBaepLSijPwDtTPkG7yI9/DywLnBd+Xs4l7z5FplaxxMaE5VGdveWcm2s2BOnM3PJkRfvwBHO8spOnlD6wNdiwcGRF2XY9St9fe51UpO0Q1YGfEtYAyKZ3TYZt7YX8CKeT9iQ3QiYwb3ITI2jtCkR3kuqeVjtNqFqprVgS6GxmOeWwgJFh/SU4vZ9sZctm2OI+WeaEIj+jM0OpmfXakAQsrjT5NSbaPi5FG2bTnI4fyjFJadofxYHoVngUa/Y3fCeturU+iMZ09fPCig4rOTVDZIP2o9dZJSgKoy9m5J40SDe1Hb6ZpxvqqoiCO1tUfNfgF42lmk5xEYTpgxg20NC59e4sDj0enTp6mubjw4BwYG2mndNoGBgTddrb/z589js7VxFop8q1xKXnaxQRaz6q8vYquuplPHjjemtJEpmZTAjlB2iEXby8nwOMaUnv5Yho6A7Vuu4oCHmPrpMR6615/+0f1hu/2VcnZt2UKGJZhknwBmAE9exdntutHL1T6vvbey1c5O7twRF8DFuUvT+7y/k0WmcgIqPq/dcDcP9u4KF47x5tKdLZxwJ/d+FMe5e/2xjLgbcuus+jufz48/duP9YV6MSvlfZm9vfR2/5ijw1xTvPkS5QWrmTiosdmbzVOxm234wpvTBDFRkpZPpMpLFsfaX7pdueo7prx0kaOJCXh3fXN27FuoEVpeR9stZvLYvgMlLFjI+uJnUnm28hjb109ODrqfK2FtYBmH2C+3YzluBEDy7Nd1FERERuZlVsCO7CHoMZ/L3AmkYDztbXlHn386zb3Man1RHct+9IZfbOnf2IGDQAzxFJT9751N25I8lpB9tcDuWmU8x2O5Kr4P85RfvUjr8YZ6wmKBjM/WAevYioMM29hYcwTbMXh27rygoKIIOYQQ2l3LBnh4eeAF7j5/Axu0t18gzuODM7XT3Av59gqMXaKaG3yUd6dxSm04hTJ40gH2vf8rGlVtJ9GxN5yv56KMCOg+cxMAW+9B+zN/5AQ/sX8i6T9axokdke3dHvkEesZNY+FMjS99IY2/FUTLXHSVz3Upewpmg+BQmTEhstFKkLZwNzjT/v76NqnM162as+9NZsb+ZlpXWptPkVVvJz/qIQoDqo6xZMJc19tqd3klmbjIxw+s8YxmM2C8vZMDVo+babeetcLGN7ZsLrFXbqDwHYMTVuRXrVKrOsPe937NwRQ4VLbeu6U0TL8KvZlVMVVkemVlWMISTPKZ/g9WOt7ajp8vbuwtNGhLkf92PUfLf67bs/tvHGEDSz56Gt9/kT1uLqchJZ0VOOrwG9Agn6fvJTBgRjkczv4/W3QrY+OLzMqwA3Uy4Nnyz6GQkcsLTPNf5TV5blUPpyZ2kvl37QtTJRMzYZCaPtRDkAdYjWSx/6fekH2ltcMWIsYn0DwY3d1yBivPWBulHbVw4b8MGUJFD6opG1ZWusH7BOWvNmG/sZmw0OQGAzu54ugJWsNkZRx15PPriiy/sbvfyuvbZ/tfjGNfbl19+2d5dkJvcpTTcCX1682Bsf/6SvRtnJydeHZ9Cp44dufj113x6vOi6n9cyJozoDpB/eBMZAO/vJyfRn8GBkbxq2sKP7a1Ya8mGUxy9159QUzDQhsAfh9h++hzJ3T2JHgFcTdyxDsv/+BAAlJY1Va/w+hh1rz8BwNHS2lV6mYfIvy+YwYFD2f5AKQ+t210/5SkAO5n7dp0A36BgwrrA+SOHmduak244TM4IfwZ7B/MgH9ZLd5qxajlL/ecwu2cwc5+4m/WLP7Rz/rZR4K9JISSm+JD69hpW58Q1qJ1nZe/qNezFh6n3hEB1Aalv5dEzZYqdAsLAqXRefC0P46hnmd9s0A/Yn8byZuoElm56mddyjCTNf7r5oF9br6Gt/fSLY7TfGt5ITWOvZQqRDRufzWL1O2UYLJOIUU1uERGRW5QznQ1AeSWfXwRz3Vl35/bzzpa6qW9c6GYr4pPMErr3D2F0g2w/tgvnAFfcrmJRmbPRtYlgWmc6As6du+LWtYUDdwjjrlgX9n6cxop/hzD1zvo3KOf+vY539kHnQXFEtnV2YYcwovrB3n2bWfHvfo2OfUnp1r+z4wz4Du+HGxB5Zwj8u4C/rdlP1OQw+2lMS7bxt+xK6BlPVNdW9CVkLE989wQv/GML6a3JTJS/hc1FHgz+fgs1qtudK3dNfYCC59ex9x81D1tXXTNSbi1ORnoOn8SC+GRKjx+l8FgxRYd2k7Eph8KsNTxfWMGCF6c0Tvt23ThjqE1VaU58lMfv8W0iMOWMwdWEZ1OrOs4WkLm1ZuWbR2AIvVwbH6XyszwKT1vZtjWP0sEWLsfuq6xNrH6rorKiZsmJs4vxyszo1rZ3aiZE5+SMa2cAK+WVVWBnFLaeKqb0bBWGHh5Uvv8b5qw5CpgYOn48ScNC6O1twmiwUbTpN/zotbymz3Ud2MqLKaoC+oYT5gB1tOo68+VV5sn+BvTyvPYfXsNj3MzXeysw9Agn5adLSJpaTGHhSU6cPEr+9nTS9+eR9tpBSnmRuaOuMe1ktZXCvKNUAWY/H/vjnouJmPFP8/bYMxQdOcrhopMU5maRtvUou1Jf53CFgYX3w+pfvExmBRjDEpl8v4WYYF/MHs5wNo/XZj1H2umGB7ZibeJ/kaqzZ6gEqDseAuBMJxdnnIGq4CTmTovDs4l7PYPBlXMf/1/NmcrPYKu2M0mhylo7MQK7gUFHHo+qquwniXZ1vfasEdfjGNdbU9crjm3NtB9gdqt58PLvXnM3FtXThw9nz7jcZvzyP1F69gs25O5j17ETxPj34s9TJjJ31D2Yu7nh0aXmye7F9Awqrvvfa8FM8fOEi8Vk/P3S5KAtvHloGIPDfbD8jyesuJpJQ6co+RJCXT2ZASxtsf0Viz4/y+/wwvtaHtBMwcz+7hieHOQFtlO8n1E/+Ni5W38eHNT07ucrjrH+YCuu2y+UZyxjeHKQJ5zNZ+nlOoJbeGhjAB+MCWXwiIkcGZ5C6een2H3oMJty97I0t3GNR3q6YQaOlrW2+ODHHP3vCAb3cKM/NKhzWM6Tf/iQIXNHMLjPPbzx3Vy+849rm/ylwF8zeo59msd2zuK1+c/B/3uU5GgTXc+Vkf3u67y0yUro9OdJ8YWqHZtJOxvOYxYfu8fJ37SGfKJ57L4AOGvFfjYAA0Y32LZ5M9boKU3UCSxg4+oCGDiF5CCwnm0ir4DBiNGlbdfQtn46Az6kzJ3Cthlv8uxPzvCD6ckM7WuiK2c4kZ3B0tfTKPJI5LnpcQ6Rx1xERMQR2c59wdkvmqma18GFmLgQ1q35lBWvu/DQ9+IJcLPx+b5t/O3vn2LrHUb3vfs5V17BuQse+I4YSWT2atKXvMa58UlYgj1w5guOfriZd7aW4NxzJINry3d06ewCFLFvXwmDO3fFubMrnW/wnWnI/T9idNHLbFzxf7wyPIn77u6F2+X+HeGczwieuf9qUhV1ZOCDkyhYspIdby/khci7sQwOoZ93zQOjrfwI//r738koqMS55wgmD6t5seE88AEePfIar3+8mmcWhJF4dxz9+plqVkteqKBgxxb+tvUIZzt4M3r80EYrLpti/u4ERu97mY12nk3q+4pPtn/KuZ4j+Y7929ibS+cIHhq/j4K396PXwt8O1gNrmPXkeooCk1n8m/GEBoZjDgwHSyLJ92bx0tyXySzJYVeJlUiPq1/116wOBjy9TEAZGEz0Dg5pUGbBRlHab/jRsjyMltks/39xdleyleZ+RNZpwDeJp56fRKSdH7T1wHqeenINhZ9msKtkGImXPzhKfpGVoT0aXOP5MvbvKwaM9PZ3vzJxs9Xtm6kc2tFEUKAJDpSxJ7cYa3RI/YmhVWVkLfsZL2UbGPqTR+mZfRRwJ+nZ53kstn6KvcrypvLhXUcGE5EDwwnqbT81n4jDqy4jc8EsXtxhYOhPFzJ3uA+hA30IHRhHYlISCet+w5xVBez95CDlI3yuaRWa9VAGqZlnABMxA3wx1ptEYKMobS4/WlaAedTTvDo9mp5hNf8kJI5k9PA/8exz6RTl5JEfbGVbBRgiprDk2UR61p03de4M5XZLFp9h/+EyqqIDGrxrslFedJIKwHi7R6NxwNDDF0/AihGzXwhBDYZH6/41zPrZeoq87+VnY2rSG5ceOMiJ89GENmxbdpTDzS1M1XgkcksbFOCHX/f6k1K6dXapV9PWxbnmx/31118zfvlKUh/9IVE9fQj1vrJy9a1tO/nVxvTr38Ehd2MxwfnDe+ut7Htz10meDw8ltPcoLKyqWQl4NTrAVa/haVVaYy+mLFvMlCY+PX/2GEvfWcWP65XL68zg705kcDNHPXNwA+sP1kmfaY7j62VNlQX4iqN5W3ho7SY21dl69B/LCdwTzJQhQ5kSHUBod39Gmf0ZNWwEr148R2npMVL/uYkfb6990O5S8wLj/MXWBujKOXcR6NARuwWiSaSCAAAgAElEQVTeyjbx0EY/dqcEY/mfccze83sWXc3qzVoK/DXHyUTSb5ZgXv0my5fNJe2sDXDG6BdO8i+fZvJAdy6l5sQymwS7k93OcDjfCuTw2rSHea3JkyWyYGUAaRmQ8EwTdQJPH2X/WeCTN3n4wTeb7veoZ/n7Y+FtuIY29nPjFCIBvBNZ/McQ0lesZM1Lc3nj0rG9+hA/+VnmjgrH7CB5zEVERBzR51vf5pmtzTQwjeCZOZP4Zcd3eeO9nbyxaBsAzkZvBn7vJzzQ/ysyygvY+N5iFl/4Cc98N4ypP3uYjPWb+WDdH/hXbc47567ehCU9zPeHXUkX6hY7AsvHK8lIe41n0iDy4flMvfOGXi50uJ3EWU8R8FEaf9uyjoWZX12+nsv9u9paAp1DeHDOU9yVncXGHR/ztze28JdLJZk6uuDm3QvLg6MZPdCjzroZF/p9/wleGPwpH2zeyb/eX8nGdy7vRGf32wkc/gAP/E8E3dty197hdhIfHMGeRVs4aTdFaq0zO/lgH/R7MK7VQcX21vnO+3go8ghv7D3f3l2Rb4Czhy+9jFB0soDDp2yEBl759Rh6BBBkgszTVVS1thzYVZVJc8arXzSh5JG/o7b+Xp1am1UlO0lNzQPciY/vY7+OU1UxuzJ3YgWC7o6jdxM/OKN/NAlhayjcX0D6jpMkXH67UcbmLTmM7hdf72V9RV4GGw8AHtEM7WfiyszNVrZv7mfkZKR3bDQem9Ip2pRKxrAnSarz/VeV5LAtt6ZeYaRPJ06dAzBgcKn/lruqZDfpW641UVHtsS42vfKiCiNBd0ZT5QoXbLTyxdOtwb121UC59eZLOXeivILAHt2v+Rh1XbpeaSMnI2Y/E+wopnBfMRXxpivjkZORXn6+GCnA1tx9QUuqzpCfuYalyzIorAZjfDJJEe5wse5/Q2dcvQPwoKAmcGaNJtTtymeePftgdkmnqPo8tkurqVycca57/1VtJf9fm2tq6Nn5LRf+I4O9I6bUr4V69iCZGQWAM2H9AjA61R8vjHeEEOsLRYc+IqswkaCIOtG888Vk/DWdIqBn/GCi+h0kyCmH/CMZpH9iIWh4nZqC54vJ+ltN2ya/Jgcejwy1eaQvXKj/F29lZSVubtd2N1lZaTfS264M9vNmi4N76YOtl/8uujukN8NDgjj+eQV/3JF9uc2Zc1emIR45/Tmxv3mJkf360tdsovLCBXafKL6cBvR6e2ZoMGa+YNO2Bjk1P/6QjHtDedAUzOwhkLH9Kk9wsflbxGa1qj5zOevf3kSqnU/OlOxmk92v7RwZ657hO21JI1qWy0Pv5zbe3tlMyl1DSQ4fwZ+7diTl1xvqB0nLDvHmu4d4892afw3oE8GD0f2x9AlgyB2hzJgczKiwVALf2Alf1jxcuHTwBFoT/POkcwfg4lecaaLF0X+s5fnw2fyuTzDPPzyK9Qs3XXXKz2954C+cxza+w2PNNXEyETPxaWImNtXAncT571yZjWnn86QX6xY9b17kRkvTH/ZIZPHGps/UpBavAdraz8vcAkic+SyJM9veLREREWknpuE8s3h469v3H8tT/cfa/Shx1i/q3wd1DcQy+TGauaOp0SmQ+376C+5rfS/sCGPq4vlt26WDKyHDJ/BUay6/rd9TB1d8B43k0UEj29Qlt54DuG/agFZ+F628Zu/hPPW7FvruPpSnFg9t1VkbuXMCryy+hs/tXIf5uz/hle+2dGIXIic/wyut66Xc4gw9wkkY7M62LXm8tuhNmGypCZpdrKJ0dxqr9wMe4UT2bGa1XwcjHq7OQBmbV63EOS6A3tHxBDW9R+N++A1jwtgMnn03g4WL3ZnxQH/MnayUFuwm7Z108s+CISKJpH525+5SdXw3mZ/YwCmEhNhmSiq4+BJ7dzR/2p9D4YdZHLjzSp0/69aXebb6JCkj+tPLYKX00E5S/5xBKc5EpiTVBCPrLKxrVftmFvwBeIQnMc2ykxczcnjt6d9waqKFSG8jlSdrr/s8GAdbiPG7g/wgI5SUkfrbRfD9RCK9oLRgJ+nvZlFY+/aoInszqb0S6NWWwIOTAdduNd9Y4ftreKM6nKDA/iTE1k1VaKN8TxqvrToKbhZ6xUZjdqByEwE9PDlv++qmDPxtLzx2zYG/7YXH6v27dzc3XJy/5a+qroqRoDgLoWtWkr/pZZYYp5ASVxOwqjqVR9qfMrACoVEBeLYYyzjD/q2bWVNkxBkblRVlFBUcZM/+4svDjCEsmXnTLfQ00OgNsUdIHBbfdFKPrOfF1wxMHRVec86qCvanr2HXeTBGRxDWuwwvcijKfpPnXz1DUnwArmdPsjcrnbRPapc4VBeQnpqGa2KdUbskned/YeMHKfGE3Q7lnxWwbcMaMo8DvhaSBvtgaPia1K0PoydYyPhtBmsWv0ynqUlE9oDKzwrYlpZK+iEbuMWR8p0APLxNTEhM59lNZaT/9jmqSpJJCPPFtaqM7E1/Yk12c6uYHXs86tq1K9XV1Y0Cf6dOnbrmwN+pU6euaf8boUuXLjg5OVDkVlrlpQ/+dfnPv0yC4SFBHPu8nF+mNb16z1ZdTVruPtJy993YzpmSSQnsCHRl1OTFfD3ZXqOuWIaOgO1tLbbnhXcXoLS8TWk+AWZ3dwPOUVLamtY2Kj7e3SDN5Q1w8Rx/+dh+rcK/ZB4l9dfTSPYbwOxBG8hoJlPn0YO5vHAwlxeAgJiJvD+5P6Ex9/DnbTt5qOgspfjgbRoE9dYONmUQAd2AyrPNVFEsZ9GqfzLqqTFYAu8m9YGP6b+uFYe2Q3dTIiIiIiIicvNxcidmwhSSDi0i7XgGrz3XMGmRiYSHU+qtwGvE4EFkQhwen2RRsT+DNfshsnM4M9ryItbJnZgfPM1cFvH8u+t5MXd9/c894nhs+shGqeNqWCncnkE+YIgeRqxvc3nfnPGKHkaMMYdtJz9ix/FRl68zyM9KYdZ6XspaX6995PineSqpJuXdlfUtbW3fBBcTCY/9Alx+x4ub8khdlld/drZHHNMmDsPs6kzXlPEMLXyTbSUN2vWIY/KjAexfvoZdFTmk/suP/+3Z0onrfyc9Yy3E/PVNdp3OIW1VDsbhHsQO8LGbUtURRff0peDUf9q7G3at+3QPE+MGXPMx6upuNBLidfs1HfPbyhBoYdrUPOa9kcOudS+zq8GLQvOIn/CzkQ1TZNpXtHU9K+xlhegRTmJSIikj42hyzoVbOCnTk9n/wnrys9bwfFaDzwOTeGr6MALcKpickseS1AIKM9bw0uUh3pnQsY+S0i2LF1fkUZiRxt7+M2szYxkJCnOncH8Gb/y2wd8JXvE8/vQPalYCNlqu4ox5+BQW2uDZlzJYsSCnwecmEqdPIsHXGXAnZvJsHjv7G17LKiNz1etk1mlp8A2hZ0UBhd9AFuObTY8ePfjvf//baPuRI0cIDg6+pmMfOXLkmva/EVxcXOjWrVt7d0NuAa6dOnGnjzedOtaEWv577hx5n5Viq27VErhWs4wJI7oDHM1Zz9w99iYE+fPkg/FE9wzjGbbwQlsOPsaLAKC07FCLTesLZkiPznCxmJy2xhrbTT5Lj5WT3N2TgD7Ax/DGrxYzxXyKN6cvZGoTex3dtYofR/vzwQBPogcAqw6xf1woFp/ePA/Mbem0Y3oT3QnOHDvUfOCz7EO+8/dQKh4IJnr4NN7I29n2S0SBPxEREREREbkZuPUh6fHZxFQb6X1HTYDM4BXHY0v+QGL2R2TtK6botBWDmztedwQQNjCOGL+Wavs5Yx7+E5aHjGTPvqOUVoK5rzueThamTg3BcIdvg5p9gIsvMfdPweOckTCP2kCdwcTQh5/n7SG72ZVbQOGxMqqMJnqFRnP34HDMTXWjygY9RzJ1Knj2i69ZHdMMgymaCY9PIfSzKlycL9Skk+sRzeRfjcdctJNtnxZwuALM/iFERvUnMti98Uv8VrY39Agn5aezSXTyoLcRDE4BJE6dRKSTLz0vZVt08SFh+ouE3l1z3fmFJ6msNtIrIo6E+P4E9aj5fozBicx9JZq9WVlsyztKJSaCIuIYOiQEswtU9QtnV34Zhp6BmP9rZqq/DXPfxn03ePQhafokEjoH0Ks2OGvwS2Tu8nDycw9y4rQVwx0BDf6bOeMZlcRjzhVUudbpu4MYHhLEv4tL2rsbdm3Yu4+tBYX16h61xdaCQjbsrb864sJXX1318b5dnDHHTmKuyYrBq0/tb8JI6Nin+UtcHplbc8j/rIzKaiPmngGERkUTE2xqPmDu7EHk2ClMrWgwLcDJgKuHiV5BAQT52hlzLu131pnepppPPaLHs3jFMHZlfMTeY2WUWsHTy5egftHERgXgYQCoGVejhu9k80c5FJZU4erbh5gh8UQGGjFUx/FqnzwOnzXSu68vlRen4Hrenaj4/nhW5JH10W7yT1oxeAUQ2i+c2IgAPC5N6nA2MfQHs/GyGujle2mAdqbniEd5tW882Tl55B8qphx3evr1ITY+jlCvOhMzjAEk/XQpMWPz2Lsvj/wjZeAWQOiAOOLD3Sn9JIs9FXX+jqjz38WRxyNvb2/Kyxunszt+/DglJSV4e3tf1XFLSko4fvzGpEW8FtXV1Vd9TeIYjn1eztaCQvYUNS6efoe7G+MGRvPAgEgGB/o3+vzCV1+x6d/5rP0khw1793HOZrvG3vRndh9P4BQZ67P4i93ab7sJGDaI6N7+pIz35IU1ra09F8wbA/xx4Qt25zS9Fs2uESOwdAeKjrZ5pWB7yig9y3k8L6fpzP/vOTB3J2wMsKHl/c9fAPiQvxxOwBLhz5QZccxd2lyALo73h9V8xxkff9hMu1pbfs+TfX7FGxFePDQ+lPyW92hEgT8RERERERFpfwZ3QmPjCLWzPSg+iaD4qz+00TuEod4hdbZEk+QX3WQ/Ikck1tQ1r8vJGXNYHElhca0/scGdUEti42tqipORoMGJBAFVx9P5CAAbGIz0jLYwPrrFRMqtb+9iInLwlXSiGAIYOirATp+uXHezpSFcTESOSCZyROOPDPW+/zvoObCJY3iEkJAU0mizwc2HyHifxv9NLu3WN56kvs117tY1JqIfk9/+C57GLjdlus/Zf32Pj+c8TscObSuS+9XFi8z+63v1tnkau7Dr2AnGRPS7nl10WEa/cIb6Nd5u8A4ncXx4MyVpmtDW8eoSJ3dCh9vZz+hDTNJ4YlrY3RgYR0qgnXHVyUjPiDguLxKu2ze3mjG8yTHJyUjP6Dr71j2fbzgJvuEktNAvnJwx943G3De60XcZFJ/YZMpoRx6P/Pz8+PDDD+nUqVOjdJ87duxg7NixdGjjWHDx4kV27NhxPbt5XXTq1In//Oc/+PnZ+ZHJt8Yft+/ij9t31ds2NCiAXyYl8p2+wdx2221N7tupY0fui76T+6LvxHqhir9k72bue5so++Iq61kOGUB/N6DoEC/YDfrVeGHbIX7cO5TofqOwsKoVB/bhmZkTecgM54/s5MdtqA0YEJNM6r3BuFPO+g3rr7oWXbv40sZ5wMMjAviQRQdP8XwffwYP/19mf/x7Ftn7jiOS+V24J1wsZnvtqvg3l2by4KIxWCLGsHv8WfqvsReiC+XVuWMY5QZn8jO5t5Xf8ZtL12CZP40HzcFEA7TxNlCBPxERERERERGRm5BbZxceGRrH4bLTfFhwuL2708inx0+S8vrbpD76cKuDf19dvEjK62/z6fH6hSYjfO6gt6kHbp0dqCiaiAMxGAz06dOHs2fP8tlnn9X77PTp0/zzn//knnvuaXXw7+LFi/zzn//k9OnTN6K716R79+64ublhMLQmOa58W0yI6c+fpzx0OeCXdfgo/8w/yI7CY+w4cpzK2oD4He5uDArwZ2jvAJKj78S/uyfThg3ie1Hh9H9+EcVnGqfMbckzQ4MxAzkHWwiwbc9l932hjDL5MyMULsWYOnfrz4OD6jb0ZEhEMJbQYEK7wPnPdjPl7U2Nj92hMw8O6l9vk4c5mFFhYVj8uuJy8QsyNrxNSm6bL6lNGve/oa8oPZJLRjNB0XqKz1EBeDt3qfn391cx1///8XxEML979lc8dHA/m/IOsf8cgCdDYgbwUJgX7h2+In/7Jn58+Twf8p2XO/LBj0dhSZhGReghNuX8m/dLvwS6EBZ6J8kRNd9x6cFNjHqpFav9LsvnoXU7if5RHKHNVQtoggJ/ItKIs3NHbLavADj1nwo+2Now//31998vriTId1YxdxEREREREQB+YhnG0BdfuWlX/W3Yu49BC15i0f3fazFN59aCQmb/9b1GQT9PYxc+PXGSl8ffdyO7KiLXKDw8nPfee8/uqr/jx4/z7rvvMnjw4BZTZJaUlLBjx46bMuh3abXfkCFD2rsrchPpcNttvD7xfm677TY+PnKcn6ZuIOuw/RDcZ2fOsj4nl/U5ucxZv5GH4vrz6vgUTF1d+c199/KDt5ut8NaYKZmUwI5w4Rip61pqvJNFB+9hVIwnQ0bE1Qb+OjP4uxMZ3LCp7SvOnD3G+swsntyw235A0RTBnx+OaLT5/JdfcPTgTpamrmXpDc/U20T/6zlHxrpcMlpbZzC/nDMXIaCHD1OANyln0dJfkJEwjt/dFUb/PnE8E15nNbrtHKWl+SzalMqTuxqkUD2+he/8NJ8ZE8cwI9yX5MRgHrw0/8H2FWc+P8SbGzYwNbNxytgW5a7lyV3+pA7xoq3Tom6rrPzy67obvv7660Z/7tq1pboJN8aBAwfo29dB18eL3MS2bM3hP6fPtNv5zSZPEoY1lcinvm9inNBYJCLN0TgkIjcDjRMO6OxRtmXlUWoIYOhd4ZhbWnTQ1vZyS/lpahofHzlO1uEj7d2VZo2J7McDA6IYEuRPL08PAE6UV7C98BjrPt3TqKbfJfG9AxkU6MdvU5pNKCsiN4GdO3dy6tQpSktLm2zj5+dHYGAgXl5euLq6AlBZWcmpU6c4cuTITVnT7xKz2YyXlxdxcW1I7S3fqA7Dkvg6LPgbPadfdw+O/XoeALtPnOSL8xda2KO+gB6e9PL04Mjpzwl65oUb0UWRerSsRkQaiQgL4IN/3fhVfvYYnDsyMLpxXQ8RERERkW8VtyZq7l2v9nJL+W1KEgN/vZi7goP416HC9u5Okzbs3ddkcK8pdwUHYa26oKCfyC0iLi6O9evX4+3tTUlJid02x48fv6mDe03x9vbGZrMp6CeN3MaVen79e/le9XGcbmtbHUyRq6XAn4g0YrrdnYRhUfx7/1FOf972vNNX6/bu3Ygd0Jeurp2/sXOKiIiIiIjcCt6ePIG7Fy1lSJA/2wuPtXd3roshQf7kfVbCh7NntHdXRKQN7r77btLS0vDy8uLUqVPt3Z3rwsvLi/LycpKSNAlBGjtz7hy/2ph+7cf58tx16I1IyxT4ExG7zCYPzCaP9u6GiIiIiIiIAHf6ePPeY1P43mtv3vQr/1rjruAg8j4r4b3HpnCnT/P1wETk5uLp6UliYiLp6enNrvy7VXh7e1NeXk5iYiKenp7t3R25CZ358hy/TLv2wJ/IN0VrS0VEREREREREbgHxvQP4cPYMrFUXiO8diKexS3t3qc08jV2I7x2IteoCH86eQXxvpagVuRWZzWaSkpKw2WyYzWY6derU3l1qs06dOmE2m7HZbCQlJWE2m9u7SyIi14UCfyIiIiIiIiIit4g7fbz55OdPMCjQD1v1Re4O6X1LBAA9jV24O6Q3tuqLDAr045OfP6GVfiK3OE9PT5KTk/Hy8uLixYvccccdt0QAsFOnTtxxxx1cvHgRLy8vkpOTtdJPRByKUn2KiIiIiIiIiNxifpuSxA8GDeTljI/416FC4gL86NSxI59brZT89yxnvjzHxa+/bpe+dbjtNty7dMa7mxvdjUYufPUVu46doLepBy+Pv08BPxEHExcXR3BwMHl5eZSUlGAymXBycuL8+fN8+eWXVFVV8XU7jUe33XYbBoOBLl264OLiQnV1Nf/5z39wc3NjyJAhCviJiENS4E9ERERERERE5BZ0p483yyd9n0X3j2FD7j62FhSSU3Shvbt1mYtzR0K8bmd4SBBjIvrh1tmlvbskIjeIp6cnd911F4MGDeL48eOUlJRgs9nau1uXOTk50a1bN7y9vfHz88NgMLR3l0REbhgF/kREWtC5c2cOHDjQ3t0QkZtU586dv5FzaBwSkeZ8E2ORiNy83Dq7MDFuABPjBrR3V0TkW85gMBAcHExwcHB7d0VE5FtLgT8RkRb4+fm1dxdE5FtO45CIiIiIiIiIiLRGh/bugIiIiIiIiIiIiIiIiIhcOwX+RERERERERERERERERByAAn8iIiIiIiIiIiIiIiIiDkCBPxEREREREREREREREREH0LG9O9CSAwcOtHcXRERERERERERERERERG56N3Xgr2/fvu3dBREREREREREREREREZFbglJ9ioiIiIiIiIiIiIiIiDgABf5EREREREREREREREREHIACfyIiIiIiIiIiIiIiIiIOQIE/EREREREREREREREREQfQsb07ICIiIiIiIiIiIiIi0hq37T/U3l0QuandVln55dd1N3z99deN/ty1q/Gb7ZWIiIiIiIiIiIiIiIiItIlSfYq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OrZ3B5ozcvS49u6CiDigzRvXNvmZxh0RuR40zojIrUBjlYjcKjReicitQuOViNwMtOJPRERERERERERERERExAEo8CciIiIiIiIiIiIiIiLiABT4ExEREREREREREREREXEACvyJiIiIiIiIiIiIiIiIOAAF/kREREREREREREREREQcgAJ/IiIiIiIiIiIiIiIiIg5AgT8RERERERERERERERERB6DAn4iIiIiIiIiIiIiIiIgDUOBPRERERERERERERERExAEo8CciIiIiIiIiIiIiIiLiABT4ExEREREREREREREREXEACvyJiIiIiIiIiIiIiIiIOAAF/kREREREREREREREREQcgAJ/IiIiIiIiIiIiIiIiIg5AgT8RERERERERERERERERB6DAn4iIiIiIiIiIiIiIiIgDUOBPRERERERERERERERExAEo8CciIiIiIiIiIiIiIiLiABT4ExEREREREREREREREXEACvyJiIiIiIiIiIiIiIiIOAAF/kREREREREREREREREQcgAJ/IiIiIiIiIiIiIiIiIg6gY3t3QL6Fxs7jr1PDcbX3WbWNKmsFhfuy2PDWWjJLmjqIP0kzJ5E0IACzhxGDU+3mKisVJUfJ3rySJWnHWn/ey7ufoSg3nT++sJ5dbb0uEWlXKb9+i2kRRqpOZjD/0WVN/4ZrxwJyV3L/zzd+k10UkXY3nT9stNDrZAYjH13WPl3wDmdoqDucLmBbbtnVHSN2On+YY6GXLY/l4+aT2srdgpJm8kRKND0b3TsVkPHOWyzf2rg/5uGTmDEhgUjvOvtU26g8fZRd777Jwgb3W7NeX0uiL1TmruTHP99IaVOdeXwxm0f4cGLLOH70UisvQORb48aPVYm/XMasge5QkcOSSQtIvyFnaUGDcaBm/CgmffQTLGmP/tjlT4zFF9fKk2RmH2u5uci32Q34u/3SfYVdzbz/+SbGk7ae40b26eYcP0UE70dY+noiQU5QmDaTGcuu8vmvDnNELKE9oCI/mz2X35uPZsHaSUTRtudDcWwK/Em7qTywkaWbjtbbZg6OIzK6H1GDkwkdEEfs/y1gYcOXUMHJLHh2HFEeUHkyj23rs8kusgJGekXFMjQunMTpC4kdvJa5P19PYSvOC0D3fowZOYzQweOY9/rtzQcOROSmZfAdxrTHs9n1Uk57d0VEpLG4+5hVO/lgW+7VTD6IZtYjw+hlAGyt3yvm8cXMG+GDwVrMrk0byThUBhjpNdjCyAHRpPx0MTHRi/hRnfKDK4kAACAASURBVLHTnDKPVx8Ox7WqjPyt6WTsKaYSMPdLICE+nITpC4mKXcmseY0DfK4RyTyeks2c1Gt/uBWR6y2ZkeHuNX/0CGfkeEhf0749unklMu2JmiBsZnY7TRgR+dYrY9vitWTV3WT0IWpAf2Ijmn//IyLSnqImRhNUO3kyaOA4opa9wp5rPObQ8Y8yLQL2vJHNnnevuYviwBT4k/ZTVUFmRlb9bRlZrAaCxs/h+e9HkzBzJqUF81hRdwbDr8YR5WalMO0VZixr8GI/I50VRDPj5ZkkRYxj4fwq7p/X4KWavfMCkEXmumzmvTmHob79GWOBXRnX51JF5JvkTK8RjzBv+0zmZ7d3X0RErq+YJx4h0ReqqsDQ2p28H+GHCT4YTmUzb8qi+hObMtJZEZzMkufHETriEZ7aOpOFOQAWZowNx/V8Aatn1r0Xo+Z+7a/xPPXcTBKix/PU+I3MahQ0MBI1YSaTtzfYV0TanXl6HKEuUJqbR6eIcEKHPIJ5zVtNr9D9hmx46xX2uFo50c79EJGbjY3KjCwyG2zNTFsL3vHMePoRkiLGMW/OUX64oOYdkcYTEWl/FlIiTHC+gD2fhRAVGE7KCNiz5UacK5s1r5whnTPk34jDyy1JNf7kplS4ZgEL/1UMLiGMnG65vD3x2SSi3KAie1XjoN9lOSz9ySp2VYBrdCLzYtty5hyW7ysD3PGKuIYLEJF2YqUwt5gqTAydOYfE9u6OiMj1FDubGRYTVQfS2NaWhXT39iHICUr3rbSfzeDQelZ8UgaYCE0Mr9lmiaW3B1QW7LQfuCvJYuEHBVThTNDAcQ0+LGNPrhVcQkh5ehLmNnRVRG60cCYP9IfqY+x6ZRuHKwC/PqR4t3e/oDA7i8yMHK3YEZHWK8li6U/Ws8cK5sHjmVE7lmk8EZF2Nz6BSA+oyMvkpX3HAHd6x1ta3O3qlLEnK4vMrLx2n8glNw+t+JOb1p6XdpIfn0xoUCwJZJDJaBL6ucP5AjY/19JSvAzmpSewYXwIkWNHQ3ZbU2nZsJ6+2p6LSHv6IvstMrvNIdEvmmnzR5PecNVvE2IensO0e8Lp5eZ8eVvV2WL2/nMl896+NNGgNm96RQY/3GDguYlxV9qfLWZb6gLmbw9h2sxxJPYz4Vqb0qHyVB7py+azvN4KRH+SnvhfHozzx8NYu+n8GU7kpLPwBaWpEblZtG5sALzjmTY9mcQIH1wvLcWrsnLi0421v+naml2X2kdMYvPGSdDqGl4W5s+MxXw2j+WL1tLrF8mtv4jOtX03mAD7EcM9W9JJqw6A47UbjM44AwaD0W57ANZkknpHGebP/9PgAxunfr6ePX+ZRFRgIs/NzOFHr+S1vr8i0liLY0wrjRhNlDdU7d/J0pIMonLvI2a4PzETw+G39X+ns15fS6JHHsvnZtP7sWRiAt2v3NucPsau1N/Xq/PZ1vYN2a1R1Ybrbt14faV+4rydHvXbV1kpPZDJ0p+vZNele75LQ6Cvhc0bLWBV7RyRNrleY1ezNrImJ5GoeH/C7gXesDeeXHr28sHDWPubr7ZScTCLPyx5i8w6k5zMo2Yy7/sNaiJbz1C4cz3zF6c3fqkenMhTVzHmgf1aypWn8sj80zKWNip70/R5qtrydYnIN8DEjCEhGChj23sZlOa4k3+PP6HhCUwgg9V29rhUjz2oR+3NR7WNyoqjZL79Ss14UFtH9ZKoqWvZPJXauqr2a/w1Oib2x6eUX79Vkz707bVUxNcfZ6rOFrNt1QIWblIJh1uNAn9yE1vLidPJhPqaiAIyLeH4GaHqQB4rWrP7qjwKx4YQ2jOcBDY2SgthXzTT+pmg6hj7P7iWvotI+8ljyfPp9F46mqDoZBa0osZU1MzFzEv0gdMFpK9IZ8/nQPd+3H+fhZiUmSyoeIQ5dXOne8Tx6nQDlfsyWLqlAHrGk/K9aIb+YB5/GOlBL7cyMle9QvbnYI5KJsUSTsrMOZyYtIB0gEspiQONVB7PZvWqnZywmogamUjC4HEsUZ1RkZtC68eGaGb94lESfas4sWM9K3YUU2n0IX5kIkMHj2Phr6v48c/TWb54H65+icxICYFLNYcrT7aqLynzJxLjYWXP28tILYFZbbmQrKOUJvpgjp3OvKRFzLf3EipnI0vrJlNI20fR5HBC+yayZGoxC9/IsjN7NIMVi5uajLWROW+Fs/rxaHolPMKsnU+wROmXRa5Sa8aYxrU27Znw3XA8sLJn+3oA9mwpoHS4CXPEaBLJq71PqctE4q8eoZdTMdvWryeryIprzziSRsWSMP15goLq1wZte/tmeI9mwaJJRLnZKN2fQermfZRiIjZldKP7pTbfy5mGMW8slB/8iBWb91F66fuMGM2831Xxoycza1JmGeKY/EQs5pJsFq7eCVVKoSXSetdv7GrJngNlVMab8AocDTSc+Gki5dfPMi3CQMX+2t88tc9eYYnM+oUzlZeevcbO49Wp4bhai9m2fi1ZRVYw+mAZk0SMZRLP2YobTGZyZ+ivHsHVqZhdm9LJOFTW6jHPnDKHJQ9F48EZ8resZcO+K/sm/XQBPXvMufIcGzudP8yx0MvJyons2u+yewiWu+NJmP4sldbr8CWKyPUTPY6YQOBkHityANaTfSSZ0LAQ4qebWL2s/juquvXYt62rGXtcgxNISQy/Mh68v5KFuUZ6j3qElL6Qn/oWG45DZZH9Ltg9ZrPjk5Gwhx7BYLtyD2ful8iYhBASHpuH4bTK6dxqFPiTm9qJciv4uuOVBHh54AGUfta6EB5kUlqRTKjJg95wJfBn8CDBEt+otTk4nvj4cILczrDnT4tYrno0IreukpXMXx/CH8aHEJUynZTt80lt8jcdT0qsD4bzBax+um4tqiwyKzxY/Xg0YfHj4N21V3YxGrFlL+OHl1cfZ7HLYzF/HOFDL1MZmS88wcJLN0QZWWBexeSwEBJSID0VzFPHkxhopDJ3Zb2H3cyMLA7/cj4zBlr44fS/sWuZZlSJtJ82jA2WRGJ9nak6kMaPXrgyVmSmFdTUDo6wMMF7I0syjsHYBGZAMzWHGzOnzGNCtJHKnJUtTmSwK+cVlqb58tQof4ZOX8jmh62UHj9K4YF9ZOzIYluuvWOuZ+HqEBY8FE3o2Jn8cdQjVJQVc3hfHtk7d5KW3fwMdgC2LGDxwFeYH+9DwiPTycrWhAaRq9LaMabF55dkYgOdoSKPzEtBsJy17DoST1JgCAljIf3dBrsYTfQ6m8fyx+veS2WR9o/RLHhpElF3jWfa2pwrz05tbd8kE9OeHk+Um40TW+q/mMrMyKL0d4uZ0HcYD45fxq41V3EvZ3CmPGMBP1xc57hp1prZ8n3jmMBalmSVAf2Y8ARQXdnqMVtEal23sasV3i2jfCr06uZj58NELP2McCqbhT9bxp5L/cjIovx3i5nQN46UscvY9S5Ms4TjShnbFj1R7wV35idGlr6eSFBUIlHkXT4GGHF1upoxz8KMsdF4OJWR+cLMK8+OZJG2/RGWLkwkauwjJKYuIB0T0yYOo5fByp636wQDySJz3UZSfr2AaSpVI3JTiRoRghkozPnb5fc9q/+Rx5iwaIKi78PMsiuTHkbM4YkRPhjO5rF8dp2xJCOLtJzZ/PHZWKJGjiMq9RUyD4HniEcAuFCRRWZTczCbOual8WnRJKJGPMr8vOnMq1Nz0GBrMJ5lZJHvtJgFI3yITEqE7MZTxOTmpRp/cmtwAlxr0jFUXWztC68yqqoBJ2dc62x17Tuap56Y2eifyUnRBBmrOHFwdxMvwETkVlK66hVW5FrBLZwJM0c3U2PKRNXZYk7k5DSuY7XPygXA4Ore4IMy9iyvf4dVeqyCSoCSPFY0mAW1+rMywIhnz5rzTRjoj4Fitr3ScIZrGWm/zCD/PAQNHEdUq69WRK6/to8Nhm4mYuptySFtUzqZGXmcuNpCd96jeTwlHNeKHJa3MnWxPbuWPcX9Ty5gRXoehRXgGRjO0KRxzPv1K2xe/xZ/fHFmTfH5OkpTF/DDGfNZsi6b/DIbzqYQYhKTmfHsQja/9xarl85hxgj/5s+7oCZ9lsHXwownoq+6/yJy7WOMeXocoS5Qmruxzsq+MpbmHgOMhA2xn0K4cOuyxhOoSjby0o5iMPgzdGL4NbW3y/s+YgKdoWQnrzVaLVPGis0fkX+8jAuesVzVvdz5AjIXNzzuRnYVWgF3vMa23EURaZ0bcn/UFKdmPnPtQlC9eqZlrNicRmZGDvmVAPG4ni/mxP48shquaikp44vztcdo8NGJHVcx5o0dSqgHVO5LrxP0q3XoLZZnl4FHOCPHA9HjGBroDCd38lKjCWBlpL6ykxPNXLaIfNMsNc9V5wvIqjuZe0tWTW1l33Am13ksSrGE4IGN/A12JqxnryQzu5gT5wyEtqEHzR6zZCNzNhRQhTuhltH1PirN+Vuj9nvWHqUUcL29+ec+ufloxZ/cGqqBShsAhg5N16epz1STI73aVvMyvlZl7kru/3njF2fmiFgShicxJsHCjIV96L1AKalEbm1lpL6ynphFk4iKGM9TE7OZtcr+qpb5M9bX/tmfGIsvrt1DiO3pgUdoP/sBQ2sZh5uYmVpZXtxCupoEevUAThWzPzSehEZ3b8WUVwAeJiKhzmxSEflmtWFsyNhIdko4iX7xzF8bQn5+Hns+zWHvJ9nsSX3rGn7HJlJmJhPlVsa25xbYScHXRodyWH0o53JNiaDYROLjoomKCiE0LJ5pv44mfs1iZq2qk8KqJI/0FXmk1+ZZN0fEkjB4GJERIYT5RZP0eDgx0W/xw982Nd00h4XLMwiaY6GX5RHmZSlFjEibXZcxJpzJA/2h+hi7VjWoufnGTvJH+hPaJ44Z3utZWu8ep4zSbPvPXqVbiykd4YO5ZzSQd5Xtm/AdX8xARVGO/evbsoxZl2eoZ7f9Xu70ydaVjxCRq3fD7o+aUW1v40oycuIJGhjOtKXLSDxQwN6cnWTvyWLXlrUsvDyWZLHkZ5dW9pqIig/Bw8OHqGATnj3DCTMCjVJqllHUsBZfrebGvKi+JlyxkX/8jN2MVJw6QyUmPPzDwbVmPCw9ts3+c2bJNopOWejlZbcbIvJNG59ApAdUfJLZoJZfFqm544gZbiLqexbIyQDCCfMyQvUx9q+xd7AyVjz3RBvvWVo6JrCmgKIJIQR59SHqcnpkK6UH7NyflVSpjugtSoE/uan18jQCxZxKAywVVOCP5x0JwNoW9gRIwOwBnK3gcCtal+Zmszo3m8zP5vHqw+EkTpzEkuyV19J9EWlvJRt5KTWaVx8OJzR5NtM+eIrldpoFJc3kqQlx9HJzhmobVdYKSivOcCq3mArvEDyua6fcMboALrHMeiK2mXZGPK/reUWkrVo/NuSxZMYT7Jk4jsTB4fSOsBA60MKE6TXF0Pf+cyXz/j97dx+uVV3ni/89p9QGzDIM8SEDGVC2ZGwFfAAPD8cTiBKkTvhs6iAjqSNQI1aOks6IllI+ZpxwMCXB8IdS/twz/lBONKL2E3QISzPNsABLgYEEsXOfP/besB/uvdl7sxFYvV7XxXXpvu+17u96+qzv+r7ve617WvhMqzq6nHNZzj9yz7z++G07JCx75ZmqvPJMVWYm6X7G1bnxnN7pNXpMzrxvWdkHzidb+0s/SNJl0GX5+j8MzCGDPpcrH1+QG5taxGfuzvT/fViuPvGgDLhscoad2w4hJvxFaYcac+Ip6XNAknTNyOmzM7Lsm7qm3zm9k2/UHfTZnPVNzXrJ+uqBoD07bMf7m7Bfx+yZZOW6lt1e8/3tywEts2P6R2WN7pyPJVm/9o2yL8+9dlyWjrwwXzihMr16Vmbkkf0z8vzLkg1r8srTD+W6W6qyMkmXQefmivOGpM/+HatrycYNWfmHNXnrty9l5YH9c0ijObet5nXfp2OSPdJr5GXN/4pnn67Jxpq7X21s6gsTy2q/Jw/sdJ3zxeN7Zs8ke/Ydl8d+NK7su/btPSRnZkF+kK7puHeSjevzVru1oSXzfLvJXzFTHII/dmFjqn8V8/bq6m+CLViW34yrTJ+uvXN+Zm/72w7n9E73DyXrX1qWlj4VMElWzl2SX32+d/rs3zWnJZnbxtYDu4aVc6/LD/rMyNjKrhn5tXF59t8bvOHEybl+XGX2XfdS5n/re7nj8brPrRqX7w5r78GiP2Xzn5OsXpQvjL2tXR5mD+wAra4Nq/PEfbfliftq/rdHZUYePzQjR/RPv9Mm5Y4PTMwX/1frbiU+oOKg7Jk9csiJk/PYieXe0TtjfzQ7Y/NGqk6ZmGll53JK9TOrsizTx1zXZL/mlQeuy/y+9+XMww/Kp0cmXU6enWEHNzffZOXC23LncT0zdWDndB+YpJmxu2e/NSNP9JicYZ+szNjrTknVH5t+L1DO9tWYMz/TO/tmc16Z/5388OUyb+h4TM4f1z9deg5p8PyqPbJ3Zcof35V7Z88kefdPdf7Y2vc34Q8b8m6SD+8zMElT4V/n9DmyQ5Z2PuN97ssBLdf+/aNyqn9Bl7zy66Zvi/7K/Bm5en7N/xzQOwMGDsjpJ5+QXkMvzLS9N+fM6Qfl6n84Jd2zOj+955ZMn7uszrXaKZk6u1zw17aa99bGzUk2ZOk9F2bytgad/u6EJMmeH+qd8r+W7l37ZBxgZ6sck36HJln1TO64/+l6d6CrVTHy7zOyR7f0PyP5wQOvZcP6JPvt3fwXv3v0Tp/1y7K0Rc9Ebck8982HP5TkD3/KK4nwr6AEf+yy+lxR/QyKt5c9UxPc/ShP/Hxk+vTvmeH/NDQzv97ULaWSZGiuG9Yze2ZNnl/Q2ufhdMxeH0jyzuZ2/LYFsDPNvfq+9Pn+uPT75AkZ37/+t0BHDuqZfbMhS+denTsebzDhifvmw+3emiVZ+YdT0r3zwTntgDS4nVaSDMyEm05Nr31W54m/n9rkr26AHas1tWHA+Ktz/hF75sW5V2dabffk5SWZ//KSzH9xUn7wT/3TvfJzSe5uVRt++sB38tbje5Z9beCZl2XAPi9l7t1V+VU2NPNsl2fy9rpzkwM6p6IymbvNL9ZvzuYNyetvbUgO7pxDzkly37amSTa/s613LMu066vyN3ecku6Vp2bqC43ulQU0YftrzLkZeNgeyYZlWXD3oia+FLkm/T/bP10O6J3TTkyWbql7nfOJQZ2TJY0H5rsMOqj69nO/rVtYWvv+Jvx/K7LyjJ455BOV6ZNFjW8JeNrV+eEFvZMlMzIz73dfDmiJHdU/auyUnFHZufq2dj8u8/LfTsodgw/Kyp9MzHW1t737/bL89MFl+emiP+WO205J98MHZOTp+6b7nsnKBdfluobP0jugc/Ug+caGM29bzXvi16szoX/PfPJTQ5O5Zca2zpiU757QNRtevi0TFq7IytFd06XrgHTJssZfHD1gQD7hNp+wSxgysne6JHn9P7+f+QvKf6nhic7DMqxHz/Q6/sJ0eWBGlq/akAH7H5SKM5I0ujVn51w5/bYMOaD6C5ktu0Xysm3MM8kZPfOJDyTrV/0ySyP4K6r/trMbAOV0P2NyrvzvByUbX8pjd2/tBFV9fX6Wrkv27X9O7hhX2cTUlfnireek377J+iXzc3XDi79t6HfFMen+oeTd37/Uql8KAruyBbn6tkVZ+ec9csiRXbN3nVfWb96cpGM+vF/nBtNUZsLpvXfAN8SXZf4vVicf6Johl53S6LkzXc4ZliEVB6XLupeEfrATtaY2/PStPdPlkz0z4MTGx3T2qbk90ztrWt2GlS88kycWLCr7b/2fk+TdvLVgUZ5YsCSvNDmX1al6aXWSzuk3blz6NfGuLqdNzvAeeyRvv5pFC5K5L7yRd7NHeo24Oqcd0MRE/S/M2L7NDLQ19Pvv57r7l2V9OqbPkQ3XK9CU7a0xXcb1TvcPJG+/+NNm7mayLDN/9lqSj+bTnzm13iuHHDeucR044JRccdxBybuv5acNnhnY2veX9fv/J8/+enNywDEZf0XD677KTPifh2XvrMmLC6t2Ql8OaIkd1T+q54CB+eKtp6ZPx2TlUw+U+VJlkl+9m46fPCgD/sdlZfpBeyR7JHnnT/ntO9X3y9xrn94N3tM5p102MN0/UL4Jbap59y3JKxuTfY88JRMaPf2hMlf/z/455JPJyoUvJUtm56e/3pwcfEyuOK1hneuc0y47pswvEYH339AM7fHR5M+v5fnZzfyS+YEn8vzbSQ6tzPmVydwFL+Xt7JFen2183dXltHHpd0CSXzf9KIZymptnDjglUz9b/WOZF1v9Yxl2J37xx86z576NHmLcpccx+XTlEelzcMfk3TfyxG23ZWa9jtuPMvmaPTP1n8akz8jJ+WHlsjz71DN55rcbknTMIX36Z8AxvXNIx+TtF2bna1eXKWBlPjdJ0vGg9D9hYAZUdM6e776Rqh881Pg9wO7rmdtyxxPdcvWJB6Xu72eeeOylnN+/f7oPuy7T9qzKIz9fnb0/cUyGn1iZ7h9YnZUbDkqXD+2bkQN759mWPWZmm5Z+Y0aquk/KsCPPzbRp3fLYgiV5fUPHHHLcsIw87qDsuW5Zpk9Tg2CH+cDe5fsCW2zI64+9lJUtrQ0PPJQnBjc8ppMuRwzLsCE9s++f1+TZRTXPJ163OZuT7Htg75w5dE1Wrl+RJ555rZm2bL+l35iR+Z+4LCMPHZrrZh+WpUuW5flnXqr+xnjd/s+f12TpvBnVz9974LbM7Hldzu/fO2PvuDtDX3guz/z/P8/rG5Kkcyr++8AMqTwoe39gc15/vImBtjJWzr07Pzh6asYe2XFHLS4UT2tqTCO9c37frknW5Ff/u7k7piQrH/llXhnRNd0Prcz5qe2HbMj6P/fO2G/dkj4LFmXBy9W1cOSI/jmkY/XxP73e8d/a9zdldabf8EC633xu+pw4Kf964E9S9djPs7LjQRk4fFgGHLxH1r8wP3c8nqxctyP7cjW3aN/v0EwYOTBL316TFxeV+cUN0Nh21a669sjeQwdmSN0/dTwofY4+Kv2P7Jp996we/7luahO/Jl4yO/NfqMzYIwfm6ukfTdW/PZHlf8zW2vSBzXl9aVWW/viIvDi8a3r1PSff/erHM/+pN7K+0xEZ9j+OSZ/Oa/L6HzrmkL33Tpehlem+oOazNm7I+j3aUvMeyo0/OCK3X9A7wybflv2rnkjVy6uTTkfksyefkF77bc7rj8+oeX7y6ky/7yfpN3lo+pw3Nd89vKqmbT0zdPDA9Ptk8vrvN+SQpr6oBbw/zhiST++b5NfLtnFttCCLXhmTfn07p9ew3snUqbml9y25+sTqWlLxaFUW/XZDuhwxLJ8d0jN7v/tGqu6bsaXvUX2r4I/mk31OzZB1q7P+t4vybMPbuD9efp7169N3Wv1jGXYvgj92mr0PPyVXHt7gjzUPYn/xqao8MmN2nihXKF9+KJPPfS4jLzs3I4/ulgGn9s6Q2m9evbs561cvS9V938+0+eUH0cp+bu3kGzdk5QsLMv+euzO/3LMvgN3as9/6fp44fFKGHVznIQjP3JzJd16Wr59zTHoNG5New5L8eXPWr3g6d3xrdvY877qMrazMFy/bI9MXtdPD57Mk06Z8J+vHnZphRw7MmeNqAoh3N+Ttlxfljjtvy/wWDqIDbXBA/1w5sdHXq+uovpVKy2vDdeWP6T9vzvrfL8ncH8zI9IU1s17woywY0TOnHV6Z8ydWJisW5IlntvcWV9uyJHdcPjnLzzk3nx1yRCr6D0ufgcO2vPruxg15a/mizJ1+W53+z+rM/fq4LB05LmOHH5W/OXJozuw7dOss392Qt1csydw5MzJ9YWuezbM6c297KP1uPjd99mmPZYO/BE30G8rVmIZOPCV9Dkjy+2Vl7yZXz+9nZNEvh6Z7Rc/0H9c5v0qSrMlPr5mdPcefmn4jxqRfzXXX+j+8lifuuys3Nrrmau37m2vPjzJ50pqMHXdqhh05NOdPrKlBG9bklQUzct0tVdWDYK3qy7X2WWLfz4Jn+ucT/btm2LjLMmzDskxftMxz4KFFtqN21dM5AyZelgEN//zuhrz9+2Wpeqzp8Z9qqzP3K1/PuxMvyVnHHJaR5/fOyNp2vF23Ni3LhJv2zNRxQ1LR/9R88bjqqdevWpa53747Sysn5+oTu2bkxHOzZ23w9+dX84OrnsnfXDEmA1pZ81bOvS5XvntZJp5WmT4jx6RP7WKteyPPznsod/yvOteez9ydi698LVeOPzX96rXtpcy/87asHDg1YwV/sBN1zheP75k9szkv/sf3t/nuqoeX5cy+A9PliFMyLMtS9a2JmfBKdT0Y8LcXVte72lo5Y2qmP7N12ifmL8pnDz8lvfqOyZV9k9cfX5Rnv9X4M54tN8+0sU/Gbumv1q//U6nuH0qlUqP//vCHd843coefMmanfC5QbI/9qOlvFao7QHtQZ4DdgVpFcyZ8Z3aGHVz9RYhpO+D90BrqFbC7UK+AXYFn/AEAAAAAAEABCP4AAAAAAACgAAR/AAAAAAAAUAAf3NkNAAAAAHYt0/5+TKue1dfa9wMAADuGX/wBAAAAAABAAQj+AAAAAAAAoAAEfwAAAAAAAFAAgj8AAAAAAAAoAMEfAAAAAAAAFIDgDwAAAAAAAApA8AcAAAAAAAAFIPgDAAAAAACAAhD8AQAAAAAAQAEI/gAAAAAAAKAABH8AAAAAAABQAII/AAAAAAAAKADBHwAAAAAAABSA4A8AAAAAAAAKQPAHAAAAAAAABSD4AwAAAAAAgAIQ/AEAAAAAAEAB/NX69X8q1f1DqVRq9N8f/nDH97dVAAAAAAAAQKv4xR8AAAAAAAAUgOAPAAAAAAAACkDwBwAAAAAAAAUg+AMAAAAAAIACEPwBAAAAAABAAQj+AAAAAAAAoAAEfwAAAAAAAFAAgj8AAAAAAAAoAMEfAAAAAAAAFIDgDwAAAAAAAApAPqesGgAAIABJREFU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XxwZzegOX81buLObgJQQKW7b2nyNXUHaA/qDLA7UKuA3YV6Bewu1CtgV+AX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F8cGc3AAB2dSNOG5tvHt8jvfauOW3+n/eyZvXL+d7c6fnSCzu3bQAAAAAAtfziDwCaMeL8KzP3M73SbfOKfG/efTn7nvvytZ+uyMZOvTLp4ivzv47c2S0EAAAAAKjmF38A0JRe5+T24/fPh9a/nC/dclduXl3z98XPZdbqS/LcaT1y0d+ek1kv3JcFO7WhAAAAAAB+8QcATTpraI90S7Lk2dlbQ78ar/7b7Nz/2ySde2TSsTujdQAAAAAA9Qn+AKCsj+XkLh9O/s8bWfDAW2VefyuXvrYqyYfTq9fH3u/GAQAAAAA0IvgDgLKOTJe9k/zpT3m1qbe8sS5rkuy7rwf9AQAAAAA7n+APAMraPwd0SLL+rdzR1FueeCu/T/LRj+z//jULAAAAAKAJgj8AAAAAAAAoAMEfAAAAAAAAFIDgDwDKWpXf/ynJ3h/LF5t6y5CP5YAka9auev+aBQAAAADQBMEfAJT1QlauT9KhQ7o19ZaD9slHk7z99gvvX7MAAAAAAJog+AOAst7Kj1f+V/LfDsrQMz5W5vWP5fau+yf5r7z44lvvd+MAAAAAABoR/AFAE2YteDmvJqnsNyaTOtd/rdtnxuTsTyRZ/XJuXrwzWgcAAAAAUN8Hd3YDAGCX9eJ9ufQ/Dsrc43vk+omXp9fCRVnwdtLtbwbm0mO75qObV+V7D96XBTu7nQAAAAAAEfwBQLMenTk9F/3ptHzt2B65aPQ5uShJ/s97WbP6xdw8d3q+5PF+AAAAAMAuQvAHAM16K7MenJ5ZD+7sdgAAAAAANM8z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fBX69f/qVT3D6VSqdF/f/jDHd/fVgEAAAAAAACt4hd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LtX8Ld6SebcPilnnX5SjtivZzru1zMd+52UERdNypRZC/Pa2nb+vJ9NTcf9eubQby1p5xnv6t7MnIt6puN+Y/Pw6ub+tg1/sesPWsFxsuNYt+1gSW7ar2c6VkzL8zu7KbuoVQ+NTcf9euaCh99s5ZQ7ad3+8ZVUzZqaiReNztB+NX2p/fpm6OnnZeLU+1P16rpmJ3/6m7XTbONfv5My4vIpmfn4imxscbumZPzpo3NURYN23f5gnm5p3+O9N/P0Q9PavHztNo8y2r6vsH1WZOE3L926LU+4azetZ+Vqhhq9LY6795f1vSvblOdnTcqpJ3yquhZWTErVH9s6q4W5qhV97LWvLszdXz4vI7Z89oCMuGhS7m5pH6GedhqrKGd3uXbYldq5K7Ul2fXasyvZKetmO4/NNre5HevdX5R2qqXv23yBbdlNgr9N+eWsS3NExZhccOfibOw2KJd/d3oenXdvZk34TD79gcWZefnYHNG9b866Z3kbOo+7uPc2Ze3adVm7aWc3hN3BxrXrstbOQnvbVevQrtquZuzIY9Txv4NsWpe1a9dl43s7uyHb4808fft5OeKwk3Lq5T/M0o6VGT3h5jw67948OnNCjjnwzVR9c0pO7dc3R1w0I89vaH5uwybfXj1t2X83587TKpLH78/4M4amYvz9ea2p3fK9N1P1zTHV7br+3/LagZUZd/30Le0a1G1Tnrzzqxla8akcNeH+/LKZdm18+f6MP25Ahl48I09u7J5BF/9zHqqZz+jee+XJe+ssXxPtaY95sCvZlKe/eV5GTF2YDw2cnFnzpuee87rnIzu7WbA7K8Q58S/PqocuzfGXz88ve56dex64N7O+dlQ++sE2zuzl5VnYojduytPfGp3KfmNz4+JNOfzkyZk17948dP3pOXzDwkw8Y2gqRt/lfLqr2w2vt/jL1q71DnZXajdJdovSt+rhS3PS5QuTgZdkwcwJOabe1fqxGXXWhEyecH+uOm9KZn55dEa89/9mwdjuO6u57W/ptBw4fEb2/9rs/PqKyp3dmpb7YOcMGlyRdNzZDflL8mYemTggFzw8KLOWT8+ozju7PRTGrlqHdtV2NWlJbu0+JlM6X5L/WD4hn95t5v2XbdWPJ+XQixfm89/7ae4Z9fGd3Zw2WJE540/KBXOSw06dkEevvySD6p0fjs2gk8/ODdctz5ypk3LB9Kk5/o1X8tCMf86wA8vP8SM9KjNoYNPrYtDAkTn/kr/NTWPOy5Q5U3JWz4r8R8NjdMPy3HrxmFxVlRx27jV57tqzc1iDPt6gk8/ONTe8mapvjs0l35ySo15cXr5dv5ufS0ZNyZxU5Jof3Zt/PHafRvO5fMLyzLz6vIyfNTXHv5E899iFOay959GcjtX9oi4faukEbL/lWThjRdLtktww7cLqujhwZ7cJdm+7/znxL9GbWfz4wqTzoPzLdZMz6sAkObbNc3ttSVWeT7L/Nt636uFLc+b1y/PXZ12Th244O4dtGRc4NsNOnZDL54zN0PHT8rkvH5ynbh25zfk15yMHVmTQ4M7ZrlPs7jJ+8X63c7e73uIvW/vWO9pHu9RoWkftJrvFL/6WZ/a0hVnV+dhcM61h6LfVR3qdnTvvmZBjkjx91ZTMef19bSTl9Lkwj/5wXh4dq8AAwM6xKU9PPS8XzNmUrmf9Sx76bsPQr46PVOTzN8zLgsndk589mEuun59V2/PRHzk2//jN6hD6+et/mKp6v9Zbl6prq0O/QV+bniemNQz96vjgxzNs8rwsuHNQ9v/Zgzn1whn5ZYO3PP/QtMxZvVdGfe3mBoFd/eU7/9Z7c0PfJD+bmilzVrT7PJqz/7B/zqM/nJcbhhkof9/87ldZujpJv79Jl53dFoCdZkV+OSdJKtK1iS/0tNjrD2bKDctb8MY64zgT6oZ+W3X9/M2ZdlayatZ9eezV7WnUxzPsunl59If/nGHb88XX3WX8YndpJ+wU7VjvaCftVKOBVtv1g79lC/PAsiRHDsugbtt4b++zc+UFSbI4T/6n5woAAH/ZNv5sWiZ8c0X2H3hJZtwwMl23OcVeOeZLN+eGvsmqOV/JdxZv571Beg/KGb2T5Lm8VudLWRsXTcsl92zK/gMn5IYrjm3RrRe7fv7m3HXBXmUCt+VZ+MMVSSoy7Lht3fGhIudPGJkkeXjRkmx9PHR7zAMACua9TVm79s388meL8/D0SRkx/KuZ05JnNK1+JUuWJTluZDPjOPvk0wOPTbIkTy83fgMA0J52/eBv49rqh9V/bJ/89TbfvE/6DB6ZQYMr8trvWv4NbACA4lmXqntn5PnsldGXXJRjWnxLqIqMuXhQkk2Z+eSS7WzDx9Ole5KsqPN8gTfzyD33Z1X2yflfOrsVt6XdJ8PGT86wJA9f+2B1/zBJsikbl1W//tEWLONHPjU44wZXZNDv3sxr7ToPACiYpdNyYPcBOWr4eTnrqvlZ2JLQL0ne25hNSbJX8zd2++sP7pUkecczIwEA2tWuH/wd2D2jkmTOc/lFC750vv/JNzdz24NNWbXo/lx1+egM7dczHffrmUNPGJ2zvjwjVa+39hvtbZ/X2lcX5u4vn5cRJ3wqHffrmY779c3Qiybl1h+/ko1b3vVm5lxUPd+Ow2ckSVZdP6bm/T1zwcOt+0bcqp89mJvqtLXjfn0z9PTzMnH6wry2YdvTt8nPplavl28taeJv6/La4zMy8aKTckTNch0xfHTGf3N+ftlcm957M08/NDXjT9863aEnjM74a+/P039s3XTVn/dgni87Xc02qJhWPbi4enHu/vJ59bb3+NsXZlWdgcznH5qa8aMH5ND9eqbjfp/KUaMvzU31tmtD7bRP1qzXjvsNyAUPJ8nCnFVRs60rpuX5P87P+P3qLEuTVmTmGT3TsWJSqv64db61+9vaZfPr7UfVbZ2Wh19c13z7/rg8D98+KWdtWTd9M/T0S3PTQ838UmLtK6maNaXxdm5ye7XA2ldSNb1uO6rnOeLyqZmztMwx1R77a7llb3S8t1Gr1mttTRmbh1cnWb0kc7556dY6VDEgIy6alLsXv1lmmpbWoVbuzw33rxer96+jKnqm4/jmbjHYlvrYjttvW/tuGaseGlvTvjGZkiSr78rxNe0ot6yNzhO12+fxFY32m9bNu3Y91Kzn2nm3YZmaX9ZP5aalSd57MwunT8pZw/tu/azL78rC323dH9YufXDrdt9ynG9juzQ6lj+Vo0Y3d05bkpvq1MDa9bvlnNjvpIy4fGoefnlT42n265lDL16YJJlz0YCadV2zfA3VnmcatWvxttftsprt1uy+n2TT4kyp6JmOw+/aRj1P8ruqzJ6VpPPpGTW4iVtXNmH/QZPz6Lx7c8/wg7ezVm1K3kuSiuxf+7O+3z2ZeQ8n6XZ6hvfbq3Wz6zYoo05MsnpGqrZsg4PTdVSSLMzi5S04dx44Mrf8cF4e/eGFdULH9phH82qP1bo1qt7f2rr/lDm3HTH8vEy8fQcdRzX7aL2aXfOZV81avrWtG1ZUz7/2+K85/9U/zzTw3ro8/+Np9WpU83218rbUxSO/moeTZM6kLeum0TliO9dD1i7Pw1vOpzXn2BbZ8fW4nHo1OpuyatGMxuv72vu3Obi/8XeLM/PaSzOibn1v4jxVz/au7z/WrO8Gn3vrj5e3fp210/62XctYW/vPuL/5LxGs/bdM3K9M7W/lMtTf/qnZ/tV9o3rXbI28f+fENu9bzant926pR9XradvXXA2P09rru+r9rVxd37r8u8D+teUasXEfsfntXUffydnwh5fq/3vswm1Pd+Anqp+BO+e5/KLJUG9TfvHCwiR7pddB23Mb7AbXObXXvvtNycJmA8XluXVw42vfdh+/aLjNKgZU9ztfXNe47S2xo9pZz+53vdVu7WnruNG2tmG57VZj1c8ezK1lxgibr3vbM5b0fq2bbWjPsZLW1LvtHRusd43bxDmwNcvcgv29zWO6bR0/TVo4ZtQS5Y6RtoxPNday8fUWTLetvka9sat1+eWP6/Zv+mboRVMyc9nWcdGNrzcebzjryzOaX+ftUgu3Xbufv31oM3V8q42LpuTQ/Xpm6F3L0+gY2LSi+hho0NarZi3OqmbPu+2Zy9ASu0HwNzijRyXJ/blgwv2t6Kg0sOGVzLx8QA4dPSWPvHRwjplwcx6dNz1Tx3TPxien5tSj+ubU6ctbdnJp87zezMKpo1PZb2xuXLwuXUf9Ux6ad28e+u7Z6bNhYa46/6RUjL4rz29Kkn0y6LJ78+i8e/PoNz6TJNn/gmuq/3/evbmiX0sH8Fak6qqTcujwr2bm6u4ZNOHm6nnMnJBBn1iXeVeNzRGnTc3C9/s+Ve/9Kg9fPjRHXP69vP2Jc/Iv8+7NozOvyWcPWpGZUyflqMGTUlWm07Tx5fsz/rgBGXrxD/OLj1Tk8pn35tF5N+ea//HxLJ4zJUMP65vxPy5TvF5/cOt0Bx6bf6yZ7h+P/XgWz/hqjj+sb8bPafrEsOZnUzO04tLM3tQ95197bx594J/z9z1XZOa1Y3PoqLvy/B+X5KbRQ/O5aUvyoZMn555592bWrafn039cmCnnn5Sjpy5uPO/23Ce7/W3NvnFz/nFwklTmmpk1+893P5uunT6TMVfslayekXnN3bbt1YWZ/Xiy/6hhObZTnb//uWbfHTwlj6UyY66aXqetd+WsEwZkxNTyF/Frn5yaESeMzll3Ls7GHqdn6gPV+98xH1uS71w8JgcO/2qqftdgotcfzAXHnZRTpy1Oev9trnmgep1fcexeWTj1qzn+sJMyZfE2wsYGNi67K6fWzHOvPhdVt2Pe9Ew9rzIffWpGLjhxaE6d1cQvhdu4v5Zd9geuzJhPvJm7a4/39a1ajObnva31WmPNU9MyYvCYTPnZXhk+4fY8Om967hl/bPLU/Ew8ZWhG3FXbMW5FHdrO/fm1hy/N8SdMypRZK/LRiooM6tRcGNDK+tie26+F67ihjxw7vqZ9k3N+knQemTtr2vvoxZV1bnO4Lk9/q/Y8sSmHj6k5T1x/eg7fsDATzxiaitFTs/CPbZj3huW59ewBOeKMaXnyA5UZd/30PDrv3jx0/UX59EcWZ8rFY1J59jYGHltjzZLcdMqAjJ+7KZ8875rq/ezC7vnNrGkZceTo3Lq0ZlnP+lYW7/XZXPPd6u0yptebeWzqpBw1eGqeLlOu1i6elhE1x/LW4+qf8oUem1J11dgc0W90pixqqj5syi8fvjTH97s0d6+tqefzbs6dJ388v5k1I2cdNyDjq2rPId0zqmY9zvpSRZJk2OTba9b19Iz6RINZr1ucm04fmqE3LMmHTrwid827Nw9998IcmyW5+6rzUjn6rjzfXCe498iMOzHJnAezsJnnFG98qio3rU6OOe0z2wycNr60PA8n2X/UcenTynwtnbpn0MBjM6jPwdv3EPbfPZV5P07S7dj06dagXScelcNb264cnD6DDk6yKYuX19bsj2fQyYOSJLeOvzQzX27LRUN7zGM7tHH/Wfvk1C3Hw5pDRtYcD/+ccZ/alKprJ+WofqNz69LGy7J9x9HGvPbQ2FSeNjWL9xqUybfem0dnTs6gDy3JrZePTuXl87Pq9fkZP3hoJs7dlD4XV58P7rl2UD76QvV55qxyz0b848JMOX1Ajj9/Rp7c2D1fuH56g77aSZn4eMsGGrbUxe9dmEFJcuIlmVXmHLF96yHJ6/Mz/sTROWvqv+U3Hbtn0ODOLTte3u96XM6amvP2xd/Lax87Nv/wjTp94zlTMqKiqb7xpvxy1qU5+sjzMv7Hr6TrsRMyq+F56uwZNdcz9W3vfrey5rz8lceTT592Zb3z41Xnj05lg/Njs9pxf9uuZay9HfLjj2RhM884W7u4KncnOWbUoK21f7uWYVOe/tboHDd6au5+al0+Obgihzf7a+f345zY9n2rOa9VfTVDK8bkgtlv5vDBE2pqwc35x8Hds+bHU3PqUU3sdxuW5KbRNcfplvX7LxnX483MPH90KkfflcVNjU3sKvvXlmvExn3Ee07e1m2tt1dlBl+xV5L7c/cjTSzr64/k7tuTdDs7gz7Vjh/daVBGXZAk9+fJ5q59ax4rs//JDa59y2nr+MXPymyzb1yUw1f/sPoa+vbFeWc7FrW92tnY7ne91S7rYTvHjVpvU57+5kk5dPjX86+/+3iOueRfquvsrSPzyZf+rbrujX8wrzWsl9tz7b2LrJt2Hytpab3b3uXYsCQ3nT40I66an8UbDs6gwd1b9MiCJpd5m/t728d02zx+mtaMGW2/tn1Wa8bX62r9eEs9f16ROeMH5KSpW/s3s24YlA89dX/GDx6Q8T9+M689fGmOPmpSZm+qyN/fUH1tdsPgffL8PVMz9ITzMqdMf6/9auG2a/enT74ow5LMeejJZq41NuXpx+/PqnTPmMEV9V5Z8/L9GT9waC64d0W6HDs+0+Ztbevsy8/Locddmjmvljn3tucYOC23fv2fSnX//dd/bdjyb9269aV169aXdrrfVJUmDOtR6tCpR6lDp96lyrMmlr4998nS0t9sbOEMNpaevKZ3qUOn3qWTpj1VWtPw5fW/Kv3rJdWvT/j3tVv//uwNpQ6depS6TXtu++dV2lhaOm14qUOnHqWKy+4r/aLRat1Y+sW9f1fq1qlHqdtlj5RW1n2pbDtaZs1jE0vdmmprqVR6dW7NZ9ab9+rS7At7lDp0+rvSvFXN/W0byrW75m8dOvUodRv1ldK83zScaGNp8Teq11O3G56q/9Ibj5S+0KtHqUOvUaVrn1jd+PP+8GTp2mE9Sh06DS99e8nGstPd+NTaZqbrXbrkR3XnW7vMvUvdeh1dumTebxu1tXpf6FHq1qt3qduoW0qLG27XzT8vfXtYj1KHTkNK3/7PctO2dj/alma203/eWTquU49Shy9Vld0XSqVSaemdQ0odOh1duvapmvVXs72OGzSk1KHvuaXvLCnTli1t7VH63P0N1tGv7yt9rlOPUoe+XyzNbrStS6U1T1xbGtKpR6nDsO+VfrHlr78qfWdYj1KHXn9XdprSb+bUbM8bSos3N7UeGqrZDk20o7T+udKNw8qst+3ZX+ss+7++VKZWrare77r16t3647tN67V23+hR6tDp6NKZ332u8X5Qu247ndt4vs3Woe2rsWdO/kppSKfepZO+Nqf0i6bX8vCvAAAgAElEQVR2zqY016522n4tX8ct8Vzpxk49Sh163VJa2ui1uueJOaVXG+3fW88THYbdWVra6PXm5l0qLb1zeKlDp6NLl8xtWMuq5127Lr4wr24dbH6e5ayc+3db6mLFZY+UXm3w+jtPXFu9DL16l7r1GlW68dnGx8fS26rbctydP68/7ZJbqtd7E9vlnZfuq9mHG5wHapejU/W5YPKPGq+Dd569oXreZWpL7TLVXzf1X+vQqUep4sLvlZY22od/W5pdUyPPnF33cxuv2zU/+mLZ5d5qbemxL/Uodeh1bmn2r5t4Sx2vzj631KFTj9KQ7/5q229uocXf6NHkumhsbenJG4ZU14bvbl2mV+8dVf6c0UJrHptYvc6vq3vc/rb02OThW4/5gZ8vTbhtTumx//xt6Z0WnyvaYx5NK7cftX3/qX88lDvPbDkeen2x3rltu4+jJo/dX5X+dUxtv6lH2eO/tOqR0oRePUodOk0sPbam3LRN1Kg6fbzvLG/8cpPemFM6s1OPUodLGvStS+2wHi78SmnCsOrzy+zlremrtWc9bnuNPm7QkCbOjaV6feNrf1J/O9fW8G6jbiktbrS/1rmemVy/v7nd63vQkNJxTfVf6p4fx9xXb78rX793zP7W1mV89f7Pb6NWry3Nu6xHqUOnz5f+dUvtb9syVK+P3qUJkyeWunU6unTmbU+VVrayvu2Yc2Lb961m/aGqNKFXU/Ms1bmuaHgM1bbz6NIl9/+q9E5T03Uqd07ctfavaq2vFc1q6fjElvVUs6/VNmvz2tIv/v3O0pl9a9ZTo+vs5rRsrOKdn9T0NydXNd5+NZbeNqR+nWvv8Yva5W/iPP3q7Jq61Wknj7O05fPa43N3xPVWO403tW3caBvbsMx6XPPvXyl169SjNOQb5cbr1m5pa/16uX3X3rvEutmRYyXN1bvtXY5eE0sTvtS71KHvuaVv/6Ql10J1tHF/b9uYbqmN46fbOWbUpObqdls+q63j69sx3lJ7/DY19lu7fXv1LnVr4ry28kcTq+fdcEx2R409NVm7a/uVDcep635oVWlCpx6lbufNqelX126vIaXjBvUunfS1R8qsvzpt7XVt6cl6h/aOGgNnW3aP4K9UKpU2ry49ef+1pS8M7L3lZFVbIIZcOLH07blPlV5t6gqgJvDodsmcxgMQtdY/WZrcq0epw6A7t54cyh0kbZ1XzYFctkBsUXuR0OAioM3B3+rSvEuqT06P/aGJt2x8sjS5yYBgRwZ/w0s3NrogqfGHR0qXNDpRbyw9eV3vbV4YbBlQ3tLBrzPdj5o5MW85KdYd8N16Iup2zZPlLxievaGms9708tReANcb4GzrfrRNzW2nn5e+PajcYFuD1/veUFpcuyhbttfRzRff2rbWm3ftyWR42YH9Wq/eWz3YMeGxmvk3M0hXq/oirUfpxmebblI9S26p7lA3OZi+dSC6fOe4tftr7bIf3WjArJ7aE3yrju82rte6+3ML1m2jwZzm6tB21tgOnXqUhnzjuSYvypvVogvRtm6/1q7jlmjmQmTLeeLO0tImP3ZrZ7XhgFnzgzrPlW7sVdOBbWrWv76vdFKjAZK2Dyp36HVt6cmy57uatnTqURoyrYntXlsH6g3g/rb6HNlrVJkBra22DIydV3d/3Br8NfmZW7Z779KNS8ovU7ODnL3+rjTvjSYaVfvFi3rHXpl1W7s/NlX3a17vdl4zx1odrQvpWqal83znN0+Vvn3h0TUXVvUDoO1uV+2xXaaWrfzJfaXJY4+vM5BWMwA97NzShNvmlJ789baP1/aYR9n5Nhf8tXr/2Xo8tKRObQ0U2uc4+ty95QOKlizP4m9U9+Xrnh9rQ+9mzwW158xmvsDUSJN9ivZZDx2G3dBMv74p7VmPt6dGjyp9p6mL/Zo2fK5RParpKzb15axSqbT1wr7uYEL7rO+KZgOfrV/Iq3teLnfc7Zj9bTuWsQ21v63LsDWY6136Qtngedt2zDmxrfvWNto6rybobLKvtrH05DWNr79r12/Fdf+XvfePivI8E/4/72nODpVdyC4KeS01IFUDweIYLGOkZ6jlOESKQ41CAglULFIooaKpxSZdYPMDgokY4otFX7HY4AYwLki0jst2Z07ddVz5BtkYEpMQiSEewdgVNtkwp77n+f4xMzDAzDM/mOGHuT/neE7CPPf93Pf1XNd13/d1/zrvUL6j487Zrl+SJM3YxJ8kSdInJ6WS9IcmxHAsY5L4NLuLseRxNVbh+djXO/ELV8aDY35r5uIsHr5vyu/10XjLG/Emj+NG7k/8mfvEk8cek8qa0zzmL6c89p5p2fgyViJJjv2dd2KD8u2UIzyP4XgW0/U0fjrFmJFD5Cf+3H6Xp/H1qcRbRu3HdhGWvTrK1ccaBymT9KO65cPYk4zvdrbg2Px7tI0MbOqnPSzbhljLOi5vn8XABc6Y/Ud9WrlnAeqMUo786R2+/OSP/PsbL7C3cB3qSBMX2trZvS2LByOWs3LbgUln5nZ31NJNANlZGwhzlL+/mscKQuFyrc2dMZPxNK/uM4fRoSA1fytxDo9RiSCpsISKsnX4feneMYb2MeEXlU/tngLHR1coFOYjia4NTe922sQnSHN07lhQFHEJwGAPfdYjBoYMtO0zQexW8rShDrP1W72ZyrJ8Kr4FNyamS5a5N2BhCtsLQmGwnib9RNkryE5U2T+6aWEEKoBgNWoH9QlZZD5W4NLg2BZ6b+qk60SxYZsSaKdBZ+eILctRJ3E5G4ibWJXwTaR/X+Z4WX81jz0VCrTTds5Sz0EDrccgJDmHtFjHZ7mFrX+CbKCuzWC+u8U/kPsA9G/zvoPjc2JyW7ne20mei0fCDN0JZnvFC1RoZY60UZjr919f2tmS7q6+WupObAGPxcucYxeeQt4WV2pgg6dyHUVBdsY6QhykWxZtPurOcNXBsad2mLI+B6fwqy3KqR0nKIeH389zGXvGWDuRSYzD1yqIebKAbKCt/ixXXM18CEIKSjhSlmK+b8Ue3/gr7gUYMnnlbqmQDI2D9i6UsNUACpLiHXz3hd9hBcB/Do6V5XI7dR0QklxAtsy5lX4rtvKLDOBUPbr3Jv6qJFvrSNcCiFkVBZh47xP3j98KydiKZqGDH5dEmY8b1H9kbpscYT2W+XKt3WOZh4w6GlCQmqFxbGtuMnZHpKN/9u8rGbvbyf6/oJVZ7P5Myd7GP/DvNSleK68zQuIzqTj4b3x84x3e1R/iSEUm2fEL+KrTSF3ZM6xfFcvi7+dSI3NfhDfycLvc7uqPjT3kyfmpHxawtyyfVP9hsy15yY608fbbU2ufh9XrUDmoT9hiFQB9t6z9rZvoT52FYBU/e1SmLQhPITsDONKC3uV79BzgFTkoyCsukOnXO2AG/LE9QlZloomWecDaR7l8GIO13b6kY99lCMvayoZFjhIqUG8qIIZ+9nVYjmbyirwDSNOqZY7Tsr4X6k4ZZOTmI32bSh2D1GgygMstGC5PTjNgOEkDCtQbEyy+1At1iC1g+0bHY6qp4rZP81S3nPCVXxQVNS+SF+toHKPAzw+gnyGbe9t1J84CERQ96mAMCPglbGb7JBuahfo1owxzpfNtPrm9gLiMTPYeNB9rfPqNF6jYouSbI8N8ctEwtTsPHRKFepN5fKqzd0VE50mzzmVqJo997eHueMJ6z7LseHDMb3kNd8s5U+/19XhrKvEmj+NG7uPnbzm+/p1eB2VNYW9vJ9f3bhgdv0957D3TsvFlrEQOL9Uj7qli0hy2Uw7wWN89jOl6Gj8dy9TrMSPHuP8uT+PrXom3JG5AHW4v3QLujzT/lypR5aA+1jhIP7f/bPnTDMWeAhOfYFcwdL92kguTjl4fRq87C8HryP7hRP1RoMqQv3IkbMNW8oDuesPovdQzEwMXwFy4488e/qHEJG4mr2w/p//0Dl9e+QOnD+agDTdx5UQ1a7+fS9vo2bf9XOkyQXAKCUr5Hl1M7DrAxKWPHQVyPM2rnyvGfghWoV4ufzdfSHwORYXFZDscnLhDKJrCYrKT7Zw5fcfE0GAvun3VNHjhTe4SooqSCQIG8M2JBX7vbeqAsCSVfMdYEUVaYTFFhevM+buaDohRmRub1ssTO10qIhc7GQ0kPOhGUNObOukeYZonHDRgJgyttXTbOb8ZXLuHKWZ1CiHAmQ8tDfLH79IMrNCslpdNkJKEZKD5XfP50oFqsp+NgMFG1idkUXXCyJWJg0FFAIGBAQS6eDdUYGwmRbmbiVs4OcHI0DB9nY3U1BsdpndbX6+Z6x72I6XjoJ4l7Yp4tewTk/BUrqOoWLFUJmDw1+5euDV1fZ50p6SXcfv7TVnGnuB6O0GQigQt0Hme910dtAcqyS7MIU1l57420zBD17poOFBPm/sFd4gqKsLJZK6KZW4Mmvp6ztONAnW80sk9CgGoEtRAL8YPJvjO4LF75uzxTX+ZQaAT1Mtl6qsI4G9dykWBOrWAGExUtRkmLMjpp/X3ZyF4AxqVa32EkBCzPx+yt6DBwtgdkRP/We+Mtc/Y3U72/x2rSEFzy8CO4ix2T7gnw5VyyTF0y/xdQxYucKwL9ygIi1aTlltKbeu/8fGNTt5ufYFSbQAD7xnY/aO1Ti8090oeLuKu/rhsDwvV5BUWU5Rhfs47dqTkARk7AghZ/h2HA/jJ9HKpGfiuhu/J5htATLwKMHBF5h5MV/COHFy3xXHMgD+2R1j8Sid9V2sfZZguy2KIvg+6GEBBmqNFG1ailWiAgXc+YgBvyVuDKtJJHyVaRWow0PGRTLvsG32bWh0D0KRlEmJ3QusmhlMGCF7HY/HWNmrqdXDlntip4LZP81C3nBGmKaYoI4VldvqZI0M3udJRzUtHJ/7Sy3ttQPA6VJFyuUcR96PJaWeffs0U5nuQVlb0oq5s4o81peRtVJvvD07cTNGeJt7tKGXFpUoeHhe/8R7We4zsBUov6M13F+UlKl3Ky/3xYK/5PuMkJ+PBaBWpLpXANdwu50y918fjLZ/Fm5CLG7lPjLaYtGDQFaeyvrietsv9kxbk+wUGEDga+PDC2HumZePLWIkcXqmH/XiZUzzWdw9jup7GT0fxdsxIDnff5Wl83TvxlpBYOfsBULBisRsxhRmJPQEKFamOJrivttNwzFGcLhT1cicLxwKVqNOAq29bFhDMXAxcAPfMdAG8QlAE6o0lqDc8QdvuLDKOGMjY3cK7DZsJ4yZ9pwAaWf+tRpeyM17rB+wZqqd5YU4XHEWYo5WPvuRWLwaDAf15PRc+7OX9czctHV8FyzRmp+WNFQO+ZOC6ucH9Xrh7K1PdSmfZvdf2QT8DKMcFrBRetRRv6qSbWHaTNOx7Hd3lHJZZV6mautAfMxGSnIPG3gA3RCa4aiU4dJz8sMheV7QW/yJXCtfLjUEgWEHM9ibeXlJLZWUj5duyKAcIXoA6cR1JqpWoE1OICXapxjaYGLh8ljP6t7mg7+L9T3q4YL1UNzwCzbdCAW+sWIKBaxa9+7ZzvQv5VgRgcD1vj+Xq8ivcxAv67Ip+TSMzI+ObbrQTltVkbUauXHfvvSPXe9DpdRiNBro/6MfQae3kBRCnCSUGRldlTRXFN7yUkYWBa0ZAQeT9zn2hedeRwbIy0Au+czqJTiEvsZqCQzoMJevQWI3jqoG2Dgh7OgW1iwbzt8ERQA+6j/sB+/7Ib6EStV2du8nAEcd5By5Roo6XkW28Cq1GxZakZ2goSCVkUSelKnNH/75vK83leqeHEexMfjih72NzYHzFYjfS3hPAsvjN7IrfTNqGnWRsbad5604eUR51fdWuN/LwEu7Yg6fpHNuRwrs7tK9/al6M1FHOg/PLXUry3mc3IdZz2/aOHOZz3xQar+n0x/a4P9j5pKW1j2Ktu1luUJW6nCpXXnK+nxvAyLTJ27KSus28U8FuX9FH+jZVnfJbpSE7uJGqgzouFCqJs449rp7ljTYIybUJvnihDq58/+nEU91yaYHBnWGuGHXozxkxdPbyfk8PVyyBvJBIJSsWAbaBPat8E75jPoVEhrDFasb142epfs0EAyfK2dIMaYdfIW+FA30LVLGr5u+5tPIZm/iNFwlXo00EXXMLhpKUsbbaZORMvQliN8vvfJ4C1vGE2mkcIpQwLfh8tccsY7aNab0VN3KbhSkc0S9AtaeamiOVZPy+EoCwWBWahARU8Wo08baTPtMfS/K2bHwZK5HDO/UI5T4PFixPWd/djOl6Gj+dG7gTN/E0nUy8xcuzKDPpC2OSt6IpK6dOZ6Q0cd2on+k7fxIdAeyye9KGKzawgPsWA1jlN4MxcMFsn/jrR7e/hSuEot6ymRhnR+ncE4q2rJSiU7nUnDrLf1zfPGbQwSnUHnSxIxkicxygR3lNfSWQZ5i4cmwnG4vO0he8AE1yCum5BTywJ4IHgq2rhrqomp/OhRkq4dcab+qky1h2k+yrZt9bRoqizcdtjZzXUTWoQJvsZJWJB2hK9vMLl1bEK3hgtFUJYFlyCUeSSzgw1M+Vi+cxdhox6NvZfawR2Elc7n7+scLxkQDjuGWgfGshVedMhMWuY8Ojmfwq8kGWLQ/lb/3MOwcHTuSy+Jx3Jv6mA8/k6kNmRJ99y6yT8ZS4iaEyly0v9zAQHkF28mZ+8nQUFUujCAtUmNuD6y1k6J7xaaBZ4AqhpD65joKOdhp0xWjSzAO2vnMt5g54guvH4gYuXYmGdnTHztP9rPPVreOx7HiYCos2U7q7kebiHqo6uihVmdscv6VRaIG2trfpfm7dWIDbJfq5ZOgHAlBFWWSjq+bkh3Bf/FbSHAUXbQjTvkhF11nW7zfS2nmTtEULvJKHYIok5nOscLX5iEsn3Lt4dk1auMdc98cK8qoPoXWy69PMAsKA931cIo+YbfpmWXldVdbImc5i4iwLJWSDL7OtDlPGfd1yxsiHjezIKKfhqoJlmnVoN24lrySKB5YsINA/AL974MLLS9F1TrHoE7nrvo27WHeqZvKTJCft4yIN2Vueoe3IcQxXNxPm0vd3FWuf6iytxn7SFpn7DSMXdTQMKtCWrXOy40jga+6u8ZaHBKvI29NEXoWJgas9GC/qMRoN6I5WUvdyJQQr2dt8lLxom50yd+HY++uA+/ouYrpfF2bEF4ankJ1Rju7I6+ieWmdZHNOL4UQXhOeQ5GR3ntsIvzUjzPKJv5t0lx2gHCW1yZuJcaUT6B+FcjXQZjRvKV24gLBk4JQf9ylVqN29h2McnuZlTSez+tTKHZP56Cs/148xdMjlerYUneWr+Hz+2FBM3BzuKIUsdH3l4sjQMCbMgRN30nG9FyMQsjR0aqu2nOJNnfSAaDWPRVez+2UdhqdVqO8ZxnCqEYJT7JzfbGbg436GcHK0zGD/ePlZZH87MAK1g7uAXMEv0Hy0b0ziZvJKgMEu6sqy2HGokMcX/4E/5jrLe5i28lyqzgWQffAP1PrwPhMr1pW2//Gpc70b+My9hQEhXpKr95hhffYBMyNjN9oJbvLJewAqlrm4ym3oVDnrX+4hLOMF3t27mbBZ3vrbI2SRCjCa799b4WxlvKurrGcngSoN2Zyl4YSBvrRMwujh5OEeiC0mVeVG58C60r2jntZzBcTI3aMxkctd6Nwv+iTClBpi6KH7ci99qMwd/YUJpGqhra2RM8Zi4twpl2XnI+GZaFaY/zTwzgF2V4KmZrNLk3ag4IHvmo9Ys64m9EYe04k79jCuXzQb7Wjht82B19uBPBCvmpYg7EzKYbb4Y3f6KNa6W+XG/45CHe/6ZIVX5D3YS98tiJFdZdxP33nMq7kdtaM+0jdv1DEmeSvqsnKbhRL9GE7aCb7MgM34Gk91S54eDuaW0/BlFKVvHWWXq0fzWuV70fmuwhvXJlwVMIv1a3rpp68NCA7gXqdNfAD3hgD0MOCDS00DEzdTxFlqRvtUJi7ojzMQrCR1lQ/vuVzo6njQ4re+Zsy2Me10xI2sR9U75B4FIUuUaJco0WYUU8EwfaeqycluZEfaPxB2/gU0gdM/9va2bHwZK5FjJmODHuu7hzFdT+OncwNP4+u+jbd4ysz6wgASNOvg2FneONdPWkYoXD5LnR7intvg4P7bLj5xeurUTW58DGPyu/tihnOJWX7HXyjL0gC66P7A1Ytzb3KjFyCKkEBLHkoFcBLjO/J3yQx1lLN+Uzo7Tjna9eNpXqEsU4UCBgxd8vXoO5HLwog17O6Y+nm23X9qoRsF2U8XOG4gbvV753xgXxO5kjxgoNXoZPWzkZciYlmYWG9+zuV00G08ywAKUqN97Wy9qZOeEMWGbUqgkbZ/GYZbBtqOOLln7ZgR45fyuXafb2cABUlLLAOoxQ+SBlw497YTHeuhbmsq67Pr6b4DfR0HqNlfje6qg8eDleQ99yLZwIU3DZMv253IkBHDMSCxmF0yk343rntxZ+4ic937zvU4qfswl865eXSFh3L1HTOtzz5gRmTsejvBLSP6NiB2NQ+4dMTDMEb9WUDJrmKZIPOfP5/V7UFY1GpigOZzXcjHhYYx6g1ABKqlc3QXluVYZjoOc/IycNnAG5c9uZMplPSfZRKCiarnG537y1GG0TXUeme30d/NN0/2/eegzXdbwIYtHparthIdCrS/3Dwqi7Al5vs/dF09TnRjjBsDZp+/IniB1/KYTly2h2st5ETEovzNWQbcSTetdhTBijSgU0+3k7uuuo9ksX5TFnWXPLsf0srMyWH2+OO+t7qc2J61jxKA0nK8YNhS83FXrZ098pnfOsvuTals3O1NvTvrvH28bKR1EEIS5Y5o9I2+eaWO4WrSE4F9Ogx3gKsGmjogLmdi8GX6bcbXeKpbsljazpCMEoocTvoNc2OSDCOI1AJX9VxyNB4BoJdL5ybKdRbr17QSQEgCMNjPDaeNqvUbWOM3XkahImm7AjpOYriK+ZjPfSZCkp9A49XdhRNYFIEWF8aDV3vQu3pn993EbBvTeiluZJIp4/vvnB3/hy+7aN5fTc0xR3YdQFhyKdVloTDYgu7iMDMy9vZ2TM2XsRI5ZjI26KG+exzT9TR+OifwNL7uy3jLFJhhXxiY+AS7gkF3sJ1uoFvfQrfsXZbDtF50Ejsd6sLQDISvtCzEuwtjhnOIWT7xt4CE5HUA1FUfptuF8cqIvoV9l4HYBFZYOnIxiQXEYKLq0EmZAUIvrf+3EUOPYvToKHt4mldMkuViadl69HCy3gjBKjRKL3TUTTcBeaH1nX598kWws5FANdrtCrhcy742x5OiQ7oWGoCwTMuRZjbp6k7JTKZeb2dfbT+EZ5L+fd8ft+JNnfSEMM0TZAN1x3R0G3U0EEC23fObrbRQ1ybjeL808MZr/RC8Dq3KorvBalIzgFMHaO50rIcj+hZeauvhk8golt0Df/v/PmJ32QHKz8gM/IMWmFde3TJNuvx6EiYT/+XsmS8NvFHrxYbFWveOShomBQRsuNpOncwdWrJ5uylXXzLT+ux1ZkjGY+1Eo0xnzkT372tpQIE2x9XjiUyMOJm4BxOG416a6PEV0SnkJQJHqmmQCZKNXDrMq8dwfGfpnMByLDP97HvLyAV9C93BKn6W6P7g0y+hgOo0BXRWkv9yl3OfCfSd2En+kVDiYt0v+SQWfocV9soVX8yBLW6Wq3kn+UdMhMQX86u0MT8SEr+BbIAj1a4Ft61tFhEkfDfUa3lMKzb2IFfe7lP1tKFA/UOVud2clXZk7e8b2dcsowtfGnhjjxHDJ1GsiJziquQZk8Ms8sed1bzhSh8lditqqxGv0LA9GgZePkzzdcdJ+04fpkbfi58yyqt6V/d/22WCIla5KUhNVsus0PeRvnmljuZjCaGRNv0w3WcOYyCC1O9PDL7MgM34Gk91S447I9zAfO+RwyOyr7bTcGziHxfwvR8qgS7q3nQs3xFjC3X6yWlnr35NJxGsSAgF2mn4FycLmq/paDrGuPiNd7H2qbpo6OhlSH+SGhSkJqp8e8f4wtVoEoGOwzLjCRMXmg576QazOcZsG9NOKW60gGXLFYCB9z52UJdbZ2mqn/Cbv4Ibxw+wu+h1jDIT5IHBoYCCEZM5/bSPvb0dU/NlrESOmYwNeqrvnsZ0PY2fzhE8ja/7Lt4yBWbaF1qOmudyLa3nujAc73fah7hQ/ToGGbXsO3mYOiAuRz2qV3ddzHAOMcsn/iAwuYQjaQroPMCP0ysx3HL87EBHJRsLGhkggLynM8ccV/QmfpWmgLZneNxucGmYCy8XUtChQF1QzAa5DqeneYVvovTZCHM9ihvpm2QkNzE8v5PdnQrUBQVo7GwnHnBzVn9Z7CZCgKojJ+0Mkk1cOfEMORW9jo/CmVUoUOe8SFqwieatWZSfm7xCY+TDRrYXtzMQvo4X05ST0jVkZ1Flz5EOGanK2UnzYADZZVsdbGf2Mt7USQfIrTYb3U1y6iUyys5C+CbZ85tDwgO4VJRLud5Op+HLXhp+WUjNoALtswVoRncNBqDJySeOfsqzCmm2t+r1Wgv5BY3mb5alwg8ITNjMrmDo/s1O+9+LYbr3V1PF+IbEIcFKEiyDrgajnfxuGanaVshJf29O+AagLS5Fg4mqbQ7qPmigPL+cK/FRbnayPJOrt7Drh6ZBnz0ql8dMg4wH7Uxaj7YT1fy4qMVucLOvuZAfP99LSHwBv9I66AxNynsBMfGWAFaT0c73ucmFfVlsOaXw+h2f3iWU9JJ84uhld4bMd8k4wIXgKLYXb/B6fUz/z8sZymEJ8g0cLSSntp+QVSl8zyPbWYB2TxMVGgUXKtN5qKiRK46CC3duYtiXztptRh549kV+lTiF8k/EckzfGAFoyiaUy9GEyJ2b6CpTWVtggPjNHKjJGe83g1LYdVBNCL2UZ6Tbb6tGy2GgPLOQmkEIyy0mO9qLeUwrY/ZQnlFIw9XJ7duQvpzi35j9xfbRO5Zm3o7sEZi4ldJY6K7MIv+EnYU4d7clndIAACAASURBVPpp/mUhNV7rq82UHGaPPw4LV1C1rZCGD+31jcx9FB0B7HrW1t6iSC9WE4KBLTmVXLBjs0PGSnKKuya0U16Qd3AAYf9ZTs7zBjs7I0xc+X0hW/abCEkuoUgj36fzjb55R6fMRz1Dna6aN5r6IfEJNtjxMdNvM5PxbpvoqW7JELma7GBg32G732PkwxZ25FdyJXyycMK0JfLyvdZCfk4jQ3bSzmb9mk5iNhaTFgxt27Ict6mDBsq3PUMbAWQ/tcl3gedoNY9Fw4XG16nsaIfgTWgTfL3YN5T0p3NkxxN9zYU8fnR4jsRj5uB4yy2mFjcajb09Xzt5IuJOP82/2Umrf8CEBQvWk5jayd9tf+zHtXZqao3jF1hP+9jb2zE1X8ZK5JjJ2KBn+u55TNfT+OkcwdP4urfiLV7F977Qme+OSd6KBhMNxbnsu6xAlbxapg8RQJh/I1uK7Y/dh/Tl5BR3QXgmpVk2C9em4rcu1bN+UyrrN6VTd9lJZQWTmAO3/ISStqcVAgvZcqie9csazRdzr17JihUR3IuJgff0/OHocZrfM0G4kqLGV6hItO3IWYJeQ+nsrkwnqk1Nev4GkhYt4PY1Ha0HjtP8Hix78u+p/ZnSiRF5mpeCmO1HOT2Sy5aXy3nw4knysjehWfFtRsale5HawgllWLKSPOqpqy9n98JikhYpuHexkpiF8q2QX/xWKtOOs6X5GR78z3aKijeTtChgTF63IthV28SKU4+QcaSdht9/B81y1eidObOOhSkcaBvmmxnlVKWuoW3jJn6h1RCm+JRu3XHqjnTRF66k4sAraBeOT3fkzAjffPQZypNiecOaLvAmfR0nebXZwBUWkF1zlL3J03Ukijd1cny+y2JDoc1A+W8OoNii5N57FrBCFTFhRaNl5eO+arqvyp3fbCHzFf6Rah7ftIZmbSZFyQk8EAwDl07yRkM7uqsBaEpe4UDG+N0ofiuKqW/8nJzMFrasjOWNLZk8pllNCBO+2Wsvjn0zhYpfNRfTnVY9+r3ykizvG7V1WLaxhOosR9vPbTEPuho66qn6USwXnszhJ8mrCTH1otefpPlIF2SUcuK1Ybb8qJrmfzxMql8CDyRM8V6O8EyOHP+UxwvqJ9X9/XPt1Ow3QmIx9c/N59XVz3DDjaw9kutUkfVDvtLnqZbLc3wn4whitgBHGin/zbf5hSYCv3sjUEcvwNxONPFHsnj8+Wd48OLx0XaCwfPomhup6xgmLDGH2v+TT8ykKjrOO0xbQunRdMpfziLKmML2rA3EBA/Td05P25vt6FhH7bFihnKz2N38Og3JCuKWqlEvmZIYvY7fimL+6S14POeA7Hcp3bOfohXei3KGLF1JDAbaKnZSoyggJhDuX64izKdLxc07Pwqyz9KHgrwMjedBPP8oihr+SMxvd1JQVs7KY9XEZaSQqlpJzKIFMNRL90U9v7O0h2kVR9mXq6RvnzdkaDnuS9/LjUHA9khpS7mW7StkR+VYudITEnggWAFDZj/ddqqLK4MBxG0p5cCzmSyzI/ewjfv5A/9A/rYWqjatoSFSSWqyipjlqwkLhJHBHvRnDtN04iYDBKApfIW9ZevGtY3eyGM68VtRzD8dN/F4QT0Fq9bQZrUHUy9n2mppOnETIlOorhnvL2bKjmRRKNl1cD83thVSt20t/9GcQl7aBmIm9jXK9lPhpb7aTMlhtvjj7+0+xIv6XDJWx9L0ZCbpiQl2+8a/mnAHZ4h2P/90PYsf/6aetavaSUsrIDUxgnuHxutdpdf1LpPao/BSVi4L21QUbUshIdJO+7g307mv9JG+eUWnLIvzGvY1UoMCbYHafn1mwGas+KpN9FS3HKJQkf28moZtBrasjKW1sJj0xAj8Rn35MA88vZ8Ty0+yMrud1sZGln0eRUKikkB/JbsOvkLfoztpsMi36MnNPBB4k76OFqr2GyHjFerjT5oXpYx77yzWr+nEduy+aQ3NiSmkbUggwdLvsI7D+oKnYxxunmDZXdRIzWUIe1ozLYt9/WJLqD/cT/LWs5ZvVkC2Nsqs0yeqqWmD7MP7STiZxZY235fHY+bceMtDphA38osv5kBuOxsPHeDh+K7RNsoa6zMEbeDAayto+NEz2N4MGpbxCifeyWXjIcvY79ENqOPNfm/URsKVFFUX2yywnoGxt7djaj6MlUxrPdzAE333PKa7wPP46ZzA0/j6VOMtvsFnvtBV3x2eQnZGObpjwxCcQvYP5SY8lZQe2IA+fycrV7WQnbUZTfzkvlptfcmEu/ym4LfuDGLQ9wAKEnx6jdFdyhdf/I9k+++///vL0X/Dw19Iw8NfSLOFrz57W2o6WCblP6qVfhC7RJoXtESaFxQtKbVa6ZGnyqTfvvm2dGNELoch6eo/H5aKc7SSMtKcPjzenPZ3fxqc/PjFCvMz1W9PPS8bbn+sl3779JPSI/HR5jrEJjlNd/VfK6R8zUOWOi+RftIq/w7bcr7/VoWU/2iSFGVJG6XRSvmlr0v6AfMTX12slX4cHy3NC4qW8t8alCRpUGrKWSLNC/qp1Dpgzcfe35xgT36yMnXxXX8ZlIxv2tYpWlJqn5SKXzspvX9bJlu76bRS/p5myWi3Ti7U+bNm6fGgJdK8/JPSDUfv9ZEeOeSLd6XfPZ02mt+8yL3SJbsPviu9ql4izQtKkn7b41rZb/eclF59+slR+4vSaKXHn94rtb4zJF+mgbelpj0/lx4Z1eGHpB886uSb3f5IOnNwh/S49mEpPGj8+5oufip95Zo0bMpwfrzdRT4sPZKzQ3r1rXclcxE+lVqftuhGbK1ZZt7Q18/flVpf2yE9bq275b2//eePzO+16JD8OxzVyR25umjDMnV27oe86WNdx2G5vPH9PNFdZ3yil156aswn2/MfdtsJW73xJO+/DEr6cTY12Xdebd1hse+HpFe7JEmS3pZekvUjk7nx5k+dtFOu6KKT907yD5bvclAvXbUrINfq4bjsI9Klxh2WttIsu5e6XK2vo/e7UKbPT0r5QUukeZG/ls54qm+T8vxIOtNo7kuNtRMPS488+qRU/FqzZPxsrCNlrtv472Tc424/ZETSP2eW248bP/VKueRf96lkfPOwVPKU1sZuLb7o0Z9LJQddyMsbedjBnq54rj822LWHn0sljeelG3+RydYXduSC35Wt86S+mk1fo8dJX8MervTTfORPZPGaP566j77xp9elkqesdmfpG5e+Lumd6PikdiryYbN9+Frvbk/oV1nax1ffele6bee906pvHtdxAhcrzOkifyq1fubkWTfr4JrPcYYv2sQxPNYtB9zuOSm99JRN/GDi2PuLt6VXM8zfKvypCb5i5FNJ31gm5Y+z1Z9LL1nGD3NHv7zgt2xxpw//lyHp/X82+5nRbzD6TfXS+5+7+3IPYxXW9iDooVF9daleXhhPfPXZeel3pT8fr9NPVVj0YBbFWWSYM+Mtn8Wb5OJGVoak99/aKxXnWNNN6I/JjPtvXGwe76dcshFfjL29LZuZiJW44O98ERt0Fbf13ZOYrrO6+i5mZJ8pxJidvMuT+LrDdHLxFhfqbB4nRztuY2Yg9uTqXMLtt35url+JzkG8aULZ/zI4vn9k21fz5ryMJI3KXl62Akf8ry+++B/JdiJQkqRJ//03f+OPQCC4yzAZKVdm0bDqBf7YsNn+auLOSvyT6gl5tomPt8+x7f8CgUAw17nayMZV5Vx5+ij/X4mvjzgSCARfBwZO5LJ4m4G0w//GEe10nXQxFbqomp9OeXA+/95TPKfuoBHc/XTvW87Dz0PpmXfY5Y17cQVfQ7qoikqnnBz+2FNC3EwXRyAQCARfO/qOpfNgUS+73vo3SlX2tjrepHnrGra0qTnWcwjtHDmiWjAH7vgTCAS+YajjdaoGFag3Jsz4HRACgUAgmEz3qcPoCCA7SUz6CQQCgUAwXXQfSWf9plRq7N43bqUHQ6sJgjcQM8uORhfMBnqoy0xl/aZqLsgdTXbZSOsghGhX8sC0lU0gEAgEAis9nDxovpcv1e6kn2AuIyb+BIKvJT00vHYWwjfwWPxcWO0tEAgEXzNunaWhtp+Q+ILZe/euQCAQCAR3ITGrEhjR97D72WoufGnviWEuvLyT3ZchLCsF9Uxd9iqYxUShijdh0B9g974uRuw9MmSk6ulqugkgW6uesTuDBQKBQPD1ZUh3mH2XFai3acTJGnch98x0AQQCwXTRj+5YF37BI1z4x5co71Sgrsi0uSRaIBAIBDPKUBfN/zJMiKKXpkPVNAwGkFezSXTABQKBQCCYTqLzqT/8Lslb61m7qp20tK08Eh9FiJ+Jgff0/OHocZrfMxGWWEz9U2JXvsA+MfmHOPZeKhmV6US1qUnPWkdC5LfxG/mU98+dpa7ZwJXBADRlh/iV2GUhEAgEgmliqLMd3e0FKK62UFfdzkD4Zg5sjJrpYgl8gJj4Ewi+NtzkSvVOdl+FkMgosstKqMgVjl0gEAhmDaZ+9M/upGEQwmJVFB0spTQxYKZLJRAIBALB144w7X7eXd1Fc/PrtOpbKN/fSx/mcdQDS9ext7SAxxIjxC4tgQyhaGs6+Tirhaamds68+RI1ncOAgmXxETyQXEJFwSY04aKvJxAIBILpY2RAR0n2WQYIIE6byZGSErEp5C7lf33xxf9Itn+QJGnSf//N3/hPb6kEAoFAIBAIBAKBQCAQCAQCgUAgEAgEAoFbiDv+BAKBQCAQCAQCgUAgEAgEAoFAIBAIBIK7ADHxJxAIBAKBQCAQCAQCgUAgEAgEAoFAIBDcBYiJP4FAIBAIBAKBQCAQCAQCgUAgEAgEAoHgLkBM/AkEAoFAIBAIBAKBQCAQCAQCgUAgEAgEdwFi4k8gEAgEAoFAIBAIBAKBQCAQCAQCgUAguAsQE38CgUAgEAgEAoFAIBAIBAKBQCAQCAQCwV2AmPgTCAQCgUAgEAgEAoFAIBAIBAKBQCAQCO4CxMSfQCAQCAQCgUAgEAgEAoFAIBAIBAKBQHAXICb+BAKBQCAQCAQCgUAgEAgEAoFAIBAIBIK7ADHxJxAIBAKBQCAQCAQCgUAgEAgEAoFAIBDcBYiJP4FAIBAIBAKBQCAQCAQCgUAgEAgEAoHgLkBM/AkEAoFAIBAIBAKBQCAQCAQCgUAgEAgEdwFi4k8gEAgEAoFAIBAIBAKBQCAQCAQCgUAguAuY/RN/11vImL8U//lL8Y+q5MIdN9NfbWTjaPpqun1SSC/SWYn//KUs3tflZsKbNG9div/8XNoGfVIy+5j6uXCint1Fqaz//nKznOcvZ2VqKgVl9TR33pRNPnAi15LGyb+oNazfupOaE10MuVyuanZsTWXtqqUTytWI7uqwixUcpq+j0eP6eS8PO3isK4LZiYnuYzvZaNWRqJ3obs10me4SZp2tdFE1V9okgcDrzGb9n9myjVxuZEfmGhZb+gkFOg/7B4JpYmb0xdp33tI2m/VjNtu5QCAQCAQCgUAgENz93DPTBXCLwXqa9AXEJQa4nKT7zGF0PiySR9wxMfSlCfwCCFTMdGE8xcSVE/9A8bMtGAYVLNOsQ5uVyS8iv43fyKd0647zu+ZKGvZXUhK/mQM1L6BZ5Di3kC2lHNFGOHzXwHt6Wg82srutnd0HMzndWIo6yN6zw1w5Vs7jz7dzZTCAOK0adfFWShctgJFPef+cgaZT5TTsLycsMYfa/1PiIB/gloHyrYVUnTMRFruODembyVsRwb0jn/J+pxHdm5Vssdav9gU0C32Uh+BrwcCJQh4uMhCmzeFIaQKKwV7unVseGoCRoWFMKAicbud2V/hVgUDwteV6CzkJ5bSFqyg9+CJxin76goQzE8xuZqzN/5oj5C4QCAQCgUAgEAicMefCynU6I6WJ6wh06ekeDE39Pi6RB1yqZmFSPSHPNvHxduVMl8YDTFx4OZW1lb2EJWZypLSYtEjbyVgV6sTNFFXcxLC/kC3Pt7Ax6SP2Nh8lL9rBAPVbUajjZWQRryZty1aaix5hS3Mj63+zko9rUwgZ91A/ut25bDzUS1hiDidqStAE2/5uLlde2TBXjv2ajUX1rP9+l/1ymbqoysylqjOA7IN/oHZj6OR8ni5B93Iu+S+3sDERTpx/AU2gl/OQ455g1AlR4O/i84JZzE2MHQYIVvPicyVoFwKoZrpQHnCTkzvWsKVNzbGeQ2iDnafwGnPMrwYmRKF2sSUTCO42hP5PZuDiWdpQkPbsK+zSLgBAPcNlEgjk6aImIp3y4Hz+vaeYmAm/Cjv3FfJyFwgEAoFAIBAIBAKYC0d9WgmOIC4aOPI6umuuJRk518K+yxASGyEGRV6kr7mQtZW9hMTnU3+4dMKknw33LEC9vYk/HlQTMtjFjqdr6TZN4cX3hJL23ItkAzTX0vre+J+7D1gm/TJe4NTrEyf9bAlgWcZ+/v2tHOIGu9iR9g/oJpwfOtRxmPJOCNu+n73jJuzG109TcpQDWxQw2EL+AaPX85BlRQ6nj7dyOnf2T3IInNHPlWaAKMLErs+vAUryjrdy+niOaJsEX0OE/tuj70MDAJH3L5jhkggE3kDYuUAgEAgEAoFAIBDMJHNn4o91/GybEjDyxjlXdvGZuKA/zgABZOc8QZivi/d14XoLvy4wQPg6qmuKiXNht1nYxlfME1udB3ipbYo7MIPUaLcA9HLlM5t7+q42Uv6bXgjfzN7SzYS5sJc1UFVC9XMRdibchjHqzwIK0hKU+MnmEoAmu4AYYODNLpt7TLyRh0AgEAgEAoFAIBAIBAKBQCAQCAQCgevMoYk/WLZ6AxpAd7Dd+eTIrbM07TNB+CaSVv3VNJTu60H3iQO0AXE5BWhl7uwbTwCa9ExCgLZT5+mbUgkCuNdyvud/fTm2ffDCm5XoUKAtzkHj6M4+O8RklVAUDAMvH6Zt0PpXE0N/Nv/XN//ahbszolU8lhCF+v5+bng1D4FAIBAIBAKBQCAQCAQCgUAgEAgEAteZUxN/hKeQnQFcrqXVKH9m5IDhJA1AXM4G4pzNu9y5yYUTlRRseoQH5y/Ff/5SHkxKpeDlFrpv2Utwk+atS/Gfn2ueLBrsovnlQtZ/fzn+85fiH7WG9Vt3Ume8aSfNUvyT6s1lfD7d/P/zl7Kl7aad9wzT11HPjq0Ty9XOlS+d1OlWOwXzl+IfVe1kkrSfhseW4h+1E53dutrSha62H1CSnRTl7OHxLH+Cf2o9yunclfyteykncwdAQViQ9YjRLgz1JghWkro6wr28/FUkZSgAA63nrd9gAfdHKgAT+nd6XchESdHxVk4ff8HmeFFv5OGEzkr85y9l8b4uB3/zUH/s2MPi76dSUNbIBTkd8dSOrDo6aKTul1msXWXzzv0GBkxjz3efqKQgdQ2L5y/Ff/5yVqYWUnWqlxGHhTIxcK6R3UWp4/LN+GU9umvunjs7obx3bmI4tJOMpFj85y+n6pLNo7d6aNu/k4zRssaydlMhVSe6GHeqrOV7+c9Ppxxg8AAPW2Vu+13dydPNsg50tlDzy6wx/zU/lrVbd1LX0S8j1wmM1mMNW9oADGREWfydPR/ktq44Yhr9qlvyd0YXVRNlM5O2i1kPqmzsxH/VI6wvqqT5kj0ZwsCJ3DFdGqdfljaw6ACG62M2NnTJnP/KKJtyOanPyHUjDWWFrLfN113dZJi2oqWTbdQOfcfS8Z+/nB264fE/DPWiO2T77ZezMjWLHYcM9Nktv53vawezDB3pqUy+Be0MAAz10Dba98i1WbwyBdlNqutSHkzKYsd+b36rCfK5bPF7jzXKLwwaOsuO+UvxTzowXq53huk+Vc2OrWP65Zk/sfdOi91PqFfNqR55u3e5TBZZzF/K2koAE+WJjn3nlOwUGDg35lfGtTE+kaHVj43l6R+1hvUO/eZ4vRi6ahjXJ7DWte1D07h3TNm+5bArF+f2YMVTO7SbrqicBqNjX+GaP3Him1y0f+u77PVdRv2T2+9yz6+6ph+2DNPXMb4/aJarY/txCU/r4YIfn4hrcretr6v2109zgbkPuHZflwPdNHHh5UfMOlHUPslXe6Trg10077ejbw5lJxAIBAKBQCAQCNxhbk38EYBmYyZgokHfJfNcP2eaDbg0QXWthYLVa1i77TjvL1Sxq+Eop1tfYZdqAcb6Z3h4WSwFzY4nFm6fr2Z9QjrlnQqSivdzuvUQRwpUcL6dHT9ay/oD1nIGoH7qKKdbj3J6zzoAQraUmv+/9SjbV024J+/OR7QVreXBosP817ef4MXWo5xuKGXDt/ppqNzJyoSd6OR2hgWtI327Agbr5SdJrxpo6oAQrQaVs51yV3vQDwKxGlThTp6diCKUmHgV6vgIAt1MOp4uDEeBYBUrFivGl2tRAjHulgsFK1aZv0ezzQRdTEImMYChuJByvWcBAW/k4TEe6s/Ih41j9hAYRZHFHkp/uABjczlrl8VScMpOXaZqR52VrI0qpMkUQXbZUU6/8QI/W9pPQ1kui7UH6L7VRVXqWn5c3YVfcglHWo9yrGYTMbcMlGc/wkOVxsl5f9lLQ9EaFqeWc/KDUOKKX+F06yEq0yMY0VeycWUsGw/1uDGBYJt3F1Wb1rJ+dzvGL0NRJ4zp9ZC+kvXfTyWj1sjIkk1UvnGU0w3FxP1dF7/dls7CpGfQXbc8HL7Z4gNKzHdXBqdQa/EJR5LHJrHdytPlspqDOIuT/oHfXV9AXP6LnG49yrGaFO7/4Cw7HltLVEELfXdckMdoPV5hVwKAktIGi787uGH8UctT1JXxTI9fnZL83WW6bfdOP81FsSxOeoaGUTs5yrFiFSFdjWxJXMODRS30OWpGbndR9aM1FLxp4v6sUnMbmBPBJ8eqWf/dVGouDXNhXyrKjH0YFRsoPWiuT3rkTc5U7mRlQiUXJuVt4sqxQh76bhYFp3oJUxVzrPUoJ57fxANfGsy6mVnv4p2xAWjSMgnBxG/PyN2h2ovhRBcEb0CjGtObIWM161c/wsZqm2//xt/zkyUmdLtzeXBVKuXn3JhI8BbX2ilITCWj8iyf+EegTgi2HCntueyG9JWjdb29KMVS1xfIW25CV7aTlatSqbk0MaEXvlW0mseigY6TGK46fmzIqKMOiNOqx+4Mu2WgfNMaHs6uRz8SwU+ePzTBnzzCjg7P2t/bndWsX51KcdMw9z/6K07Y1Gt3dirK1EoM9ibF3CpTBFqLv9r7JICCvGo7vnOqdoqJC/tSWZ1aSd35Ye5PiOIB61HtvpDhlz3UZK7hwceq0X9DSd7zhzjdepQTz28lJtBI+bZ0lJmOJnpNXGkr5OFVhdQNWfoEra9Qm7yAT47Vk7F6DQU6a3mmZt+y2JXLIUofjeBGg9UeHNm+p3ZhP93pPQXEfaOL8h+tsTvp4g3csf9AVYHDvsvpbUqn/fyp+VV39MNKP80FZn28gJL03YdGx2t+5+vZkriGtZVGtxfxTLl9cOjH7eOy3N22v1DS9hylNBYuPJ9Fvp3J474ThTxuvd+9IsWmX+eZro90VrI2Kp2Spn7uUxVQbe3rLOqldXcuD67KpfnqVC6GFwgEAoFAIBAIBHzxxf9Itv/++7+/HP03PPyFNDz8hTSjfNYsPR60RJoXuVe6JEmSNHJeKotcIs0L2iGdue0gzTu10uqgJVJ4VrN01V4eo3mflH4SuUSaF6mVXjo/NDmfz/VSmWaJNC8oWsp/a9Dmh0GpKWeJNC9oiTQv6CHp8YNvS5OK8kmzOe+gJ6WmTyb8drFCmhe0RAqvfnvyOy2/zQtaIoVrfy21TkwrjUjGPUnm3yvO2ynTT6XWgfFymPe0bnL5LFyq/YE0L+ghqez8iIMnbDhvKXeJ4/zc5cabP3UsCztcbTQ/H2VThq/+tcycx3Pnpa88KYRVTumvm/VFkiRJGpEu1aZJ4ZZvMS82ScovfV1qvfiRdNsFUXkvDxns6ZHH+iONs4eyfx2cmNDGHpKkV7tG7KbzzI6ipfDIh6T81k8nlVVfGm0ua2S0FK7dKxknuqO/vCu9qlkizQv6gfTqO/bSRkuPVJ+frK9ffCT9Lt/8e/E/2ymzXSzljdwhFT8dLc2LfVJ69U8T5PTx69KPg5ZI82J/PtnuJUm6/a9l0g+ClkjzNIel98f98rb0kj0f5XGezst6+59/LYUHLZF+sMeOfKShUT15vGnid5HDjh+yxWNdcQGf+FVpCt9UDjvfeyZsVxqUWvNl7EQalPTPWd751Enphs0vo747MlqKeuqkje8089W/lpl9X2S0FB6plV66ONnpXXrNnPfq2nftpg3X7pWMkwo1Ir1/9Kfm311ui96VXlW71m+IqhhrR77q2mv+tg6+/VcfvG5p5yfKVcaebbDK8Cetruq6Jd+cX0vFGrOeNPWMtyNPZWdb1999MPlbjdY18ufjbNuz902Wz9XGNGle0BLpBwc/clD3Ian1qSXSvKA06XcfW//2kfS7dHM/LP9NO37KRu9/2+Mg20lYyhYULYVHRkuPVOilG39xXK/x/Yaplcm4x/zel7omJpqqnUZLxSU7pPCgh6THXzs/oT6+kKEkXapNcpynjS8br/tW2Zt9Wclbk9N+dbHCrKeRFZJxtB6e2bc8NnJp/Ghymr8MSmeeSzL7Nzu27rEdjqarkPSfTy7V7R6zHYZHRk+Sn2v+xL5v8tT+5X2d83d55Ffd1g9Jev9gkjQvKFr6ib3+zF8+lZos9uXSWMhb9ZDx486Rb2M8sz/JZuyaJL1kU+ZRucb+fFLfxCNdv62TiiOXSPM0FXbSSNLt85b3WcfxAoFAIBAIBAKBwCPm3sSfJEmXXvuBNC9oiVR8xv5Ayfx79Njvdif+RiT9c9HmgZFcgHk0oGo7iByb+AvPHx9kmVwOOwMrlwLU4wdd4/j8pJQ/qT72Au7OgiGW32MrJKMLY113J+lcwdU8v/r8XanpWe3Y4NJGLadcLkcTw5Ik3e451NOskQAAIABJREFUKb36dJoUZQ02WAPz8VrzJN47zgO23sjDLrITf+7qj409TJqAG2M0mF+iswTCvGRHpXr7wbiLFZaJU8f1sX7/HzfalNs6+Z8vEzT4Qi+VRC6R5qlrZYPzY9hM+Ef+1E6gxxqYTrI7yWHl6tE0O/7LURDH0zydlVUuyGzBqic5zQ593GTkJv6moisu4BO/OpVvKofcxN902a4kffUn89+innLcjtlOOtgGRa12Ny+yTNLb7Sa8Lb0UadbBH1S/bd++rb533OSJpV1yoLejdS6NtjPh7xjX+g22i2A+NQf+I7UTgrbjGQ3+jgtQ+njiL8gSMJ0kd09lN1ZXV/R8bHLO0/fZkY9Vtx35Y8vv4TZyvv3Wz83l2eNAvyRpbOJeZgHUeMZkHJ41cVLPXr3G69RUyuTIJ3vFToOipZ/YmQTwmQwjl0jzNDJt68evS49M8Ee2snfoM0Z98ng5uW/f8ljlEiW7oMw6OTjR1j21C2u6J20mtycz6su9NvHnqf07ys+1d3nsV93WDycLkiRpbAHgHlfHEd6ph30/7gpO5O6R/VnKPDp5+lOp9TNpbDLQrn54qOty/TVJksa+40+lps8c5SsQCAQCgUAgEAicMceO+jQTk7CZGKDumG7ycTcmI621/RC8Dk2szHE+Qwba9pkgdit5yQscP7cwhe0FoTBYT5N+4nEtCrIz1hHiIOmyaDUAhqv98hWyR+ITpK1wcDlhUBRxCcBgD31yx30SxYZtSqCdBp2dMlw28MZlF+9BdJXRu74c/bN/D4vtvVz2/gUtS2VLh4LsmibOHy8mzn9yHr4gMDKFoj1NvPv5O1w/38SxmhzytBF8870eGvaXk5GwBv9V6ew+4fhoQm/k4Tbu6o+tPWhDHWbrt3ozlWX5VHwLbkxMNxU7SlTZP95oYQQqgGA1agf1CVlkPhLz0uDY0UTdHbV0E0B21oRjJm3xV/NYQShcrkXn5G6gicQ9VUzaogl/HDTQegxCknNIi3VsUGHrnyAbqGszTLiPxQ5eyNNuWQE//1DAhNHRHZRBKezt7eT63g0OfZxbeEVXpoi7duGLb+rtMnpquwxjaGtkgAjytqXIfOMFaAsKiMFEVZthko8KydA48MehhK0GUJAUr3Rg399hBcB/Do4dsXZJx77LEJa1lQ129NaMAvWmAmLoZ1+H3LHfY8Qkb0WDg34DPRiO90PsVlJVFtlfbqeuA0KSC8h29D0AvxVb+UUGcKoe3XsuFcULKMgrLpgsd09lZ1PXPDk9/2EBe8vySfUfNn8vb36rIDWaDOByC4bLk38239usQL0xweLTb6I/dRaCVfzsUQf6BWN3Qx9pMR8J7jIKUp9Mcdx+jNYL6k4ZLPrrizJ5x06JLWD7xon+wUcyHIKQghKOlKWwzNEz3/gr7gUYMtk5XlFJttZReQKIWRUFmHjvk7E23237lsUiFyIoetRB3wSACFK3pEz+s6d2YUkXon2CVJlj6/0SNrM92oVquIqn9j/Fd3nuV93VDwWBfwdgxNjj4OjI6Bz+0NvJ9VwX7y/3Sj0c+PGpMkX784stof6gmpBBAxk5WWRse4bmwQCyK/aza6J+eKrrfoHEAAPGHgfH1gagrejkeu8rbHD13nOBQCAQCAQCgUAwiTk58Ud0CnmJ2B1IjVzU0TAIYVmbUcvdWffe29QBYUmqsbtiHBCjMk/utV6eGCBXsWKpzIDvrz2fTQtRRckEnAL4posX5YVpzAHptvqzXBn3iwlDay3dRJCe4NpAN/DvzEGjgS9k7lwYvetr8j/z/TX2sb2Xy96/EwdzSLunh6qiXPL3jb+Hw6VyyfHnz80Dz+8Gy9xLoiBwiRJtRgl7D/+Bdz9/h4/1r7D3yShCrnZRs+0R1u/rcjJx5408XMNt/XHVHhRRpBUWU1S4zpy/l+wocrETW0l4UKY+E+nnSpcJglNIUMrnGxO7DjBx6WN37i9yYDMfv0szsEKzWr6sQUoSkoHmd53f0zPlPB3bd4y2mLRg0BWnsr64nrbL/ZN0zy8wgMBAL60K8IquTA237cIX39TbZfTUdunBeAQIX4faWRA5WkVqMND27oR2BFRREbJ3EoGKZQ4DgpPp+6CLARSkOZosHC2TEg0w8M5Hrk22Wicv7PUbzrWw7zLEPbpuVIZ9PefpRoE63tl9VQGoEtRAL8YPpukuVwf3lHkqO5frulBNXmExRRnm57z7rax3tdmbILyJ4ZQBgtfxWLx10UAvl5qB72r4nuzdvgHExKsAA1euyT03gWA16u86uQvOahcdH1ns3hdl8o6d2ur2GD6SYaCS7MIc0lShk/XCNMzQtS4aDtTT5ih9sIoVMuX5pr+dhSNu2rc8/VxpBsI3oIqUfzJQmUDahL95ahcDH/cwYFkoIe9zolCnemu1nuf279N3yflVt/UjAHVmPnGYqNm0hoyXWzB8OHkBWqAb/R3v1MON+ybdYar2B4Rt3M8/lkRAp5G2TgXqZw+x187CIo/bgOhN/CpNAR3lrE3dSd2pHgYmDuH8AwgMDMDvHudVFggEAoFAIBAIBPaZo93pUFKfXEdBx1ka9D3kRVoD28PomhsZIIDSJLlVujBw3RxQ/l644x0So1h2HbV90M8ASu/sfpkugtaRvl1Bw77X0V3OYZk1cGTqQn/MREhyDhongQ0rfvODiQG6L/fSh8p+cDooAnV8hP30RpnMvxWFOl4p84AKjUZD5KPplFdmkb/ojxxLM387v/u/gxownOvhCirHK1wdMPTZR3QDIdER3OdyKgUh0SnkVafwWPYBtiRWo3s+i5dUnZS6tKLcW3l4B7fswdN0Mnak8KonuknfKYBG1n+r0aUUxmv9gMwutHGEcp+dRQVWWeiK1uJf5Eo+vdwYBGRWM089T/tlBWBhCkf0C1DtqabmSCUZv68EICxWhSYhAVW8Gk18hMcBvonMRZ/ri2/qbTy1Xa5/ap4cWPUdF/yeZfdem3mnYYxN/RTfcO+1zhi4Zm4oqlKXU+VKgvP93AAXdMQysXSscUK/wcQF/XEGglVUJo61XeZyKIi837lfMO86Nlh297vqR6bCfO6zY5ieym7Ejbp6432OvpXfKg3ZwY1UHdRxoVBJnLVduHqWN9ogJFeDyurPrPrbUc6D88tdKu97n92EWFfrGEGYUzueYBd3fFAmL9np/cF2Jhh8LMOR6z3o9DqMRgPdH/Rj6LROtgQQpwk19yddyskV3LNvWa5/xCWAVaHOZR4cysQutMd2+LEBUBD2LefyvW+ReSLWG7jj66bzXd70q34rivmnP32HuupKflv5DG2VzwAKlsWr0SSuRpWwDm206+/wTj3s+3FvMTX7UxASYvUZJvyCF9gdU3veBixAW/NHTisrefVgOzuy29kBEB6BNkGNenUCmh+qCPOhfAQCgUAgEAgEgq8Dc3TiDwJVGrI5S8NrJ7mQG2UOEF3X0XQMiN2KZsVMl3C2oECdWkDMvmr2vWWkKFoFwMh5HVWDCrTJTnay2LJEiSYYujv0dA9muhAUs6WfT95xs+gT8VdSVJJJ+aZG2k4Y6EvLNJc9PIqEYDB06um+luPW7hIwceniWUCBerl558pQZyMNxkF4YDNFic6D6YEr8tlbrefB4i6qzvVQqlJ6JQ/BFAlOofbgZtf0O8TFgKALaEr28wuXVnEreMDFoIYv8gQgWEXenibyKkwMXO3BeFGP0WhAd7SSupcrIVjJ3uaj5EVP70T0bMNn8hc4QEFe9SG0sruQrCxwuQ3zi9/M9uhGdtv2G0xGzuwzEZKc4mTX01zBfdm9P83vc5yVitSCUKrKGjnTWUycZQFM3/mT6Ahgl1Y9eSFCYj7HClebj61zwr2LfbC7xh6zsUxyeL28NzFU5rLl5R4GwiPITt7MT56OomJpFGGBCvOuqustZOie8eLE32yz7+m2Q4EzAiNT2HUwhV2vDdP3YRf/cf48RqOBk2VnqaEcYjdzov4FNAtnuqRTxQv2d/kAOcVdEB5A2NVhdEU7aVjdRLZdffawDbhnAercV1DnvsLIYC/dF41cuHieM//SyI4j9YACTUUTx3KjnJwqIBAIBAKBQCAQCBwxZyf+xnayjQWI+vTHaUOBNifF6XE+IQvdWEl6vRcjELI0dG7t9rMSreax6Gp2v6zD8LQK9T3DGE41QnAK2T90Y5eIQklChoKqfQYaOvrRZriR9lYX+lPuF30ifsrV5NFIXcdHfHIHwu4BUKLOUUClkTfO9ZPmTrm+NHLmmAmC1aSuMuvByDU9u8sMsH21S5N2AGGRSqALPjbvUMILeUynrrljDyNDw5gwBw9mpx0tICwZOOXHfUoV6mm6D9Iqi9uBjne9zoY87XKPgpAlSrRLlGgziqlgmL5T1eRkN7Ij7R8IO/8CmilOaM1OXZFn2uQ/BTy1XRZ+27w7Wv+RCzvm+uk7DwRHubngw31CFqkAI/zvKNTx3p4UiUK9KRTK6jljLCYuXsGQ/iQ1KMjL0IyblLKW471PbsIKebkOXDPvulS7uevyxoCXj7L1UHbu1HWc//fBt4pJ3oq6rJyqji5KVSqgH8PJLgjPIcn26Gar/t4O5IF493f6O2Wwl75bECN3ZPwku/BBmXxppz6S4dCpcta/3ENYxgu8u3ezpZ82Hbhu37JY7h5tu+jCbuLBfiZe3eapXYQtVgMG+j5zboc3rskdoSHD0E3LHa9jeGr/njAdftUpigDCotWERatJyy2BuptcOPJrHt/dwsacCN4+k+PUFmZFPRwwdfvroebpai4QQHZZK7v+vJMHi7so2N2I+o1Mu+3kVNsAv+AI4pIjiEvOpKgMhq62sy9/J1W70/l1+L+xN3EWLJAQCAQCgUAgEAjmIHPzjj8AFKiTMgnBRNWbBobo4eTBLghWkrrKhcFV5ErygIFWo9MVx93GswygIDV6dgZ+nRPFhm1KoJG2fxmGWwbajkCI1ubYLJdQoM4sQQPonj+AbuKN8DJ0N9fS4F6h7RO4wHL0Uj+3/zz257hHPSzX0UpqBs0X01tX+YYsjjIHejq6XF6NPnTLfHdHyMIFBHopj2nFZXsw8lJELAsT683PzUo7CmWZUgGcxPiO/L2PQx3lrN+Uzo5T/VN/7eIHSQMunHvbyT1vPdRtTWV9dj3dd2YgT4Avu2jeX03NsS7sm0sAYcmlVJeFwmALuosT78PxgFmpK07wlfy9iae2SxSqLcBgO4bLTt5x2Ujr4P/f3t0HRXXmewL/3r2pbQZ2MHcRmPKaBMJFQ0sGSXBtI6kmDmWjBpsxChETCBh0IISx1UkgJgPsGMGXiBIXgl4xOMGJjXFAorEdd253jVW2N5bIXiUxCZEYYwnEvcLohK7J1rN/dDfQ3adfaV7E76fKKovuc87vec7vec7p85xzHiBc7c1cm76JmGG+6aH5fIfrL946hZLlaVhWcsqzOf4s4pashgrAthYD+tAP/fFWybmWIuTzEAdAe8ZZG7Hqh1FvABAFxQy7C8A9Jhdztvbiynk/9DvD+Fp3Hpf1WhNyoxIQ/5ZludHYV5FKZCQD2KWD4UcAVw04fBqYm7sUc23GGqIwOx3AeT3a3cw7134gC4uXZ6HuojfzAJ+Coc1Nv2dtF8nW13CORkyj2U5HI95+GPWnAMTjNY2LQQfr3Mp+5mn7dm06ZqYDuKrHxauuv9nXpofW7m++tgvreWNDm7sbAjpgaHa+H0z/z8WiX15As328PrZ/X/ilX/XWNQOq91ShWuekv30gFHPz3kFVJoDzTdDbj+RKGJdyeGTk7a+9dgNKzgMRmaUoXTIdES9uQU0ygNPlyN1nm5u+5Xo/2rVVqN7TiHNOKm9KZCpKd2gQBxPq/rfRL3OfExERERHdj+7hgT8ACUuxLhbAgSbodAZ8eAkIX/ICVJ68bmSKEup1MuBSDeqO9zr/3o1W7Kq5DkSuQsbT9+4dhxGqF5ANoO6QDu1GHRoQjGyp12a5E7kcpW9GAT1NyC9p8ujCzcD5Smjeuo65Cf6423U6ItRSca1C6e+8i6vPWAnNW51A5ArszBs2J+RslTmvLtVgV4uL3BjUieYDrQBkSJtjeSWNP9Yxloa1B1fx9uma0AAgYpXC/FTtBG1HcckFiIMJ2/Ydc3GBqhPN/9oIQ4cMCrkfcjNMibRMAMdroT3v/KLcgL4JW1s68E2MHDPd3Yk9GusEgCAZbh6pRUnRBzC6uGo1JWw6ABkGTN5cMHe2somZKy6NVv37k69tF8FQqlchHNexa2+ri3bSi5aaGrT7eszwlqXv7N6xH9obzr/WdWI/qvWdCIiXe/dUaGQqsjMBHPgAuosG6A4BEVmpUNoXLDYVa5MBHKhCg4vBjoGL+7H7EOzmy7UMHKANnzsbOLh0BO+1eBO4B3ytu2FldTWw0368Hi2QQfkLhXm5UdlX5jmcgUa06PvRfnI/DIhC2tNyu++FImnJQgBG7NK2Ob8wfNeAD7cbYfhGjtkx3j2lVPevrS7OJUwwHKlBO2RIW6K0lGs0YhrNdjoa8ZowcNfddq11Nwo8bd8uWeulDeWNrgYdrOdtdnxtF9bzxl1VaHAx4Digb8IuiUFg68BhS4ezgcN+6A43OuaQr+3fFyPqV300xYSuslqUVLS6yLlg/GwaAPTCo9Od8SiHR0bW/gYuVll+Fy3EluJUy36OQnZFKVQAzpUUom74wKhPuR4M3GpFSVk5Dhtd3FwRPBURAMLvmtwMrhIRERERkTP39sDf4JNsBhRrLBdgVAoPL3jIoMzdgvQwExqys7BN6qJunxHbcjdA2xOM7LLVdnebj1z3WD4ZYnk1Ko5vRWbZKSByue1rszwmQ9y6fTiaF4Vu7SYsSKuErsfZd/tx5egmLE6pR3fmFlTk+vPpnTZ8Y/cjMy7fNi7DLRdxHSrEU8/W41ykAjsP/BYqmycf5VizIxdzYYJ29SIUHOp0fuGnrwMNRRkoOA2EJ2qQrQr24zrG0lB70K7OQvkZxx/jA182Yp2mFd2RC7ElPd5hufFqR5Jil+P1dBnQsgkrd0hd0OzHuR2FKDgtg7JAg6V+mfsnGKrcfMzFdZRnFUIr9QTFtSbkFzSa6zBL4cEA72isExjqO1udD5Rfa0V1jREIWwi1wvs71U0O/dvY5Ip/+9XRqn9/8rXtAgGJBahKl6H70AYX7SQLmVoTIjJL8SvFWDReOTI0SoTDgJzcSpyTuIjZZ6xErqYN4YkFeF3t7aB9MFTpqxAOI8rzytGAYKQnxUvst+nIKM7HXHSiJNPFvs+sxbkwOdZplg57yioUcYnmVzeXb5cYrOkzYtvGKnRH+v9Vpr7V3VBZyzML0XDVsW326cuheasT4YkFWJdi7Q9GZ1+Z53AG6nRV+PDwdSD5BSyNlfhe8mqUJgDtlVnIPyrxNM+P16H9TSGqfelPwmQIP12O3M0GiYvOJlz5fSFy9pgQvqQYRcOO2aMR02i2U//HO5T7dYelBs16cW5XFnKOy0bp6WFP27drU5ZoUJMMdO/Kc1IvvdBtLkRBpxxKh9z0tV3IsaZsFcLRhoJ8J8t91oj8giN4TOrV0zHzkB0GYFc5tkkMRnVpNyD/uEziNbC+tv9hXD7dLL0t7/tVHw3eHFMFjWT7Afou1mLrDgAJq6H0aI74cSiHFId6H0H7M7WhurjW8orPUqiHz3UYuQo7a5QAOrFeUzvszQa+5XpcivnJ3DrNBum6+/E6Wt6tRYvNjRUwl2t5GhYvT8OyA26eMiQiIiIiont4jj+LiHlLoUIbdD0mIDLXuydEpqXiwMkB/OS5TShPScCHy5bj12oVIqb0ouv0MezWGnAFociuPoidS/z4ipboJ7AW9airL0fJNA1SHpbhwUfjETdtNC+qyqBMK0Dcriq0XwXm/s7+tVnemA5VxWFcmLMVmjfrsUzeiJmqhVAnKaCIeQgBA9/i8/NG6D5qhe5qMFSF76D+zVT85PgxP5QjGOEPAUA/ur7vBzB8f1vierwcKzfXY/FMS1xLkpD0cCgw8C0+P2PA4eOncO6qDDNVuThaVQyVxFw4AQnF+OPHMuTk1qKhaBEaqqKQvWQh4n7+BB4LkwF9ndDrj0F7oA1dkGHmsmIcqMq1mVvSH+sYU9NSUdvSj59klmNb2ny0WNuD7Fu0646g7kAbuiLjUVH7ju0FgfFqRy6FQr39MCr6MlBSmQF5ixIZ+UuR8nAobl/Tobn2CLSfATNf/C1qfuX9RUFnAmZrUN/4PXJXNSHniQR8mLMKz6vmIRx2dfjuFts6HON1AkBE5js4+h95WLZvE2Z9egRrn1sKZWIUHhyel5HxKKrS2A2MuxKKmQnTgRYDyt+qhSwnHg8+EIrZiijzDRmjmSuj1K+OVv37la9tF6FQV3+CAw+kIcdlOynFHzan+v6Uh5fC1XvwxxtZ+OVb9VgwpxXp6QVISzbn5smWGhw+2gvEpKKyOh9xPuzegMQVWBfbiJJL/UCCBmlOBkoCZmvwx4+Blbm1Lvd96fY9KJptu46IzFLs1GZgvXYD5t3QIzs9CUkPB6P74jF82NCKKz8vxqGNPXjq+XpfqsgpX+suYLYGfzxiwsqCehTMmY8Wa1lNtstV2S03Kvtq2BzO1ZBBXaCUvmgui8dre/fg5ppC1K1ZgH/XpmJt+lLEhWGwnnVXg6Eq24MKb/uTpN/iD8kG5K7Jw7QWBYrWpCIp5iGg5yx02kbUne5HRHIuanbaznk1OjGNYjsdhXgj1MUoPZiB8h1ZkBtTsS5rKeLC+tF1Ro+Wj1qhw0LUHNKgLy8LJdoP0LBEhrkzlFBGexO4c562b9eikP2/9qFrdSG22dfLZ3o0721EC+JRUbsFP6tdBIPdDXA+t8OkYnxS3YtlRY7L6U83oeH3nXjwxS04mnEZs561e7JPpsC66hXQPt+E8uT5uFhYgLRE+VAbPhOKjKo9iNdmIeesXZ352P6BKMTlADjQiPK3HsKvVVEIeDAKyljnuTKSftU3Mig1h1Hx2bDzwayFlvbcAf3J/ZbyKbFzh+fn4GNfjuGc17tv7U+BB4+/gfLBV3w67r+I9FIc0C1ATksVNO8p8OdC801EPuV65CrsbOwYdl61HOqkJPO5oDVOy+/HIrubIfv0HTAACE/0w5soiIiIiIgmuzt3/iaG//vrX+8O/uvvvyP6+++IcfWdVqwMiRaBMTvFRckv9InmV6NFYEi0eKbmsm/r+HuPMH5UIfKfSxHykGgRGBIr4tVqkb9dK4zdUgv0iMO50SIw5GXRLPm5xacVIjAkWkRWXXD46Oq/VYh81ZMiMMQc+0vNPW6Xcb19T2K6LHYro0VgSIp4r8PF6r0x8K0wfrRTaHLV4pmEaEt5nhTPPKcW+aUfiJNf9A1999MKERgSK7a2Df3p5kcve1BeW1cb083L/O6s+MEfcbny9z7x+Z8+EGUbXxSL1E+JSMv+CkxIEYuee1FoKjxYlz/WIUUqV3zOn+HxSrWHF4Xm3WPi89uuyjkK7cjadvOPiZvOtuuyzH3i6p/2C02uWsTHmOs9MlEtFr1aJt7/S4+LwvgYr1X3BXF4+yti0WAbf1I885yrOrwgtrrs57xdp+ex3vxUK7a+OqydxDwlFj33iihu1IvPv3dTTil3Lov3N6YP1rdkmbzOFc/4v18dxut96orE/h7Ptisc88DcTirE4U+l24m17x6sY29jFUK4y/vbX+vFextfFIsSY+1y86y4+XfX5XHn4rvPmM8b9n7l/su3vxIn964XKwf7b8u+36sXV930ifrGMpFvXS7mKbEod73Y/fFlcVuIwX3uvA7tedBPWEP2te4ky+p+Oe+250E5Pq2w1NnLovk7N4V1yPtoIVepxcqNO0Vzh7fHVkts1mOOfbtPSBnah67q0YeYjNujHc6R7Pm/nfoer7v16W3yyLEvutq83lKOJ8XuNiE8zW9PyuRV+3ZZjj5x8eOdQpNr16cOtn1LP+fnPuyH786K90tfGVouIcV2P7voO253HBO7N744mCNylfm8V9/tPl6f2v83erH11aG8GTpfc7M/ve5XR5ofjueDg+35owvi5oCLlboySuVwy2m9C6/b3zuHKsQzIdEiMOEV1/3tN1rxUoz5d+TWNtsK8ynXHc6rLOeCTn+nWerOy9+NRERERET3q3+4c+dvYvhAoBDC4f8//WnQ2I5G0ugwGVEen4WGOW/jzw0rRuk1S0RERBOZCYbNCVh8KB4Hjh9Eul9e9UtEEwPbNxEREREREdE9PscfeaPv9AfY1iODclkSB/2IiOj+dOsUDu8yITxpBZQcFCCaXNi+iYiIiIiIiDjwd//oQMO7p4DIpXg+cazmWSMiIppY2rU1aEAw0pYpx2zeQiIaG2zfRERERERERMAD4x0Ajabr0B1qQ0DYAM79YSvKz8ugrFgFVch4x0VERDR2unSNaA+aDpNxP8orOxGeWIzs5ODxDouI/IDtm4iIiIiIiMgWB/4mtV5cqdqAkqtAeIwc2WXFqMiTj3dQREREY6rvyypklvUDYaFQZmpQWpqLuPEOioj8gu2biIiIiIiIyNY/3LnzNzH8D0IIh///9KdBYxsVEREREREREREREREREXmFc/wRERERERERERERERERTQIc+CMiIiIiIiIiIiIiIiKaBDjwR0RERERERERERERERDQJcOCPiIiIiIiIiIiIiIiIaBLgwB8RERERERERERERERHRJMCBPyIiIiIiIiIiIiIiIqJJgAN/RERERERERERERERERJMAB/6IiIiIiIiIiIiIiIiIJgEO/BERERERERERERERERFNAhz4IyIiIiIiIiIiIiIiIpoEOPBHRERERERERERERERENAlw4I+IiIiIiIiIiIiIiIhoErgHBv7asG3qDARNzUNLj8TH1wzYVrQIs6bOQNDUGXiitmPMI5zYeqFd7aL+aPI4X4mgqTPw6K628Y5kUuo+moegqTNCaF4AAAAgAElEQVSQ09I73qHQGJv8+95ynJVXoX28Q7Gy68/O7ZiBoKmPY9tF26+Z/z4DQUmVOGfybt1BBa3o9m/U0m40IXOi1e+kYHd+Y63nUdqvE6EfmAgxjNwE7G/86t4pn2/5dO+Uj4iIiIiI6H52Dwz8uWBqw7asPJSflkFZ8Q5OfPg21j4aPN5R0TgZ6OtHX5+nV36JiO4xpn709fVj4EffFp/UfeSlemjebcPAeMdBRAAmeX9DRERERERENMHd2wN/n+nx3iUgYk0pavJSoUxegbWq6eMdFY2LXhxbn4BpUYX375OND4RBmSTHY0HjHcgkFWSu358FjHcgdL/qPr4B06ISkH/cl6d92lAdlYBp82om7VMa7ZUbUH2eAw1E4891fzMlSQ6lfMqYR0VERERERER0v3hgvAMYie6vO9ANID2Sg31EmJ2LE0dyxzuKSStc9TZOqMY7CiKSMjdRjq4zHSh/swaqFg3iZOMdERFJi8faI81YO95hEBEREREREU1i9/YTf0RERHTfeyRnC2pzZMD5Wmhq+cpPIiIiIiIiIiK6f3Hgj4iIiO5xoVAVv4O1YcC5zW+g+iJf+UlERERERERERPene3Dgrxfa1TMQNHUGHl1jAABoV89H0NQZCJqa53p+t1utKJg6A0HyKjdzHF1Hw/MzECTfAN0t20/6rhpQ95ssLH76cfM25fOxePUG1J2+Lv2EwflKc6y72jwok5v4JZnQfaYRJUVpWDDHUi9Pp6GgrBHnbrlfGj/24tzRShQsX4RZU83Lz0pJQ8GOJrR7srw9m/L2o+t0Pdavtl93K67c9VNMlu0FTZ2PnBYAMCBTPsOyb9ztZ9t15LSY583q+6wV24rS8IR8BoIKWtE9+EXpus78TT1011xfZHbIm6kJWLB6A6qPd7p4MsXL7dnlWvueBQiaOgPLDl13HZtuA4KmzsCC2g7bD251oGXPBmSmzcej1piXF2Lb0Tb0uVyjq411Qrdv+DrNZVpcVAntRYl5y3zJJz+0cyndR/Ns8sSh3fa0Qbuj0LFvMLqej8233IBEXT6OJ9KysH6fAV2S7asN26YO5bRNnk+dgVkpWSg51DG0b+9eN68/JcEmLpfl+bEf7cersH718PWOoD9xqx9dp23bSJB8vvN8Go04R7Cu7vNN2OYQezkabOrYst8kj3mPY9tFN9uw5G3Q1AyUA0BPLZ6yrM+2fxtizcnBuOYswuKiSrR86aKf8/e+D3kCFWX5WBcTCgAIfzwfFWW5iHM1LVjIQrxeoUQ4OlFeXIN2X8f+vG5bvrHpU6zHPYdtGl33txJ96qyULKzf4+Y4Oyn6Dxke+UU+KsqS8DMZgKB/gaosHxWJ0+HLVKwDN4xoKCvEYmvMku3RX7EP8awf8ID1GDRY5+YYnJ0zmPNvqA/pPjN0fLU9Z7Uee4fKFiSfj8US5wOe9TeWXHJ2jPY1Ny3r86n/csfXduZrPBMhnwAA/Ti3Kw2PTp2BWavr0S7VGfVZzhWHt5vVG1B9vMPtuaJDrJa6kTp+D5yvxIKpMxAkz0PLDScrvNaEHPkMBMnTsI3zvRIRERER0X3uHhz4C4by1YM40XwQhzbKAQCq4j040XwQJ5oLoHBzUTBjnQzoqUez0cUPwqsGHD4NhKtVUIRY/2j+8Rs/Jw9bjSY8lvFbHG0+iKObl+Oxuwasf34B5GmVMIzKxW0n7naioWg+Hk0rx7EvpmOu5h2caD6IqnwFcLESC2YmoOC4i0Gfa00omDcfC9YcwefTFHit4SBONL+D1xShMNZvwlMzE1CgdTP44MyPX6GlaAFmFe3Hfz70ArY0H8SJhlIs/efraKjcgCeSNkAnNcjpbUyRKyz7/h28lgQA8ShtMOfHib1LEeFl2F0thXjq6Q0oP3QdD8rlUIZYJoqSrOt9qMyIwoC+EsueSMCyfR0SddULQ6U1b/oRobbkzd5VmH3XgJLsRZCn1TpeoPZ5e0PiklYgDoDumAFdTr/VD+PpVgBRSHtaPvjXPn0lFj+dhswaIwail6Pyw4M40aDB3P/ehvfWZGBayibonF14cWLgUi2WzVuEZVVGyGavNq+zeR8qs+Lx4Nl65CQvcD5I6U0+jaid++b22SosTspA+XkZUjR7cKJ5Hw4UKICzrVj/7AIsrpUa+PcxNwD0Gauw2FKXg/vnw9/ipWgTdCV5mDUnDeVn+p1EO4Cuo3mIf64SRpkSxdUHcaKhGMqANlQXpSG+qBXd11pRkLQA6z8yYfYac+4dKFPiwf9jLk+mVmI/3TKgfPl8PJVdD/1AFF7avM+u7S7C+tO+XHh05jq0BfMx6/kqnEM8Mkr2DdZ7wNl65CTPx4JKiUETf8bp67rudqKhKAGPpmxCwxfBljo+iENvLkR42xEUPDsfs4qsF8mjoG52dszbB/VDrkOcoiiwfLcY2QAQlooay/pOrImH7SHThCsthXhqTiHq+qKQXWbuW2uWhOKbQ/XInDcfBTqJ8ozGvo9ciKJCDYpU5jl8I1QaFBVqoIp0vVi4eguq0n1/5efI2paP+o3YtnwBFlS0ISB5HWqbD+Lo3lwo0Ia6kizEp9Wi/UeJWPWVg7HefjjVEuvbWPu4CbqyDXhiTprkk4+Tp/8IxtxMDYoKV2HuFABT4pFdqEFRpn1eu2PClUOFePLnWSg43okIhQaHmg/ixPYCzP3HNpRb2qPT4+iY9AOudek2YYE8AzmHe/FYkiX+5nfwWlIUbh+vxLInXO1TE87tSsO8tErUne3HI0lyPBZkjbED1avM/az+H+OxdvM+nGg+iKObVyNuihHlazIQv6pxsG68628cjSw3fey/3MXkYzsb8/7Uj/kEAPjxOrRFC7Bgcycey9+D4/sdb7y4fb4Ki+elQXO4H48897rN76KS7DTEO/td9ON1aAdjHfr9ckijQHhbI3KS52NWURO6hlVrQEIx6vcqEd5jQGZulcR5cxu2rdkEbU8wsiv24LUETvRKRERERET3uTt3/iaG//vrX+8O/uvvvyP6+++I8XVBbA2JFoEhL4vmbttPbn70sggMiRYvNfd4vrr/qBHzQqJF4EaduO3kKxdrnhGBIU+KsrMDlr8MiItVKSIwJFrIX9WKq3+3X2JAfH7wZREZEi0CVTXi4vDPP60QgSHRIrLqgougesThXOkyOjcg9KWxIjAkViyq0EuUpc8SU6yIjJFY93fHxEsx0SIwRi22nu1zXP33elGmihaBIbEi/2Mv6tdS3sCQaBGpfkM0f+MYt3G7uS4jK87afjSimHypQ9uYVxa/IZ4JiRWL3tSKz20qdFhdV511rOs7X4n3882fa/7UZ7PcUN58ID53aEpDeRP56jFxc6Tbc8i1b8X7GdEiMCRFvNfhpOzfHxP5IdEiMOMDcdX6t68/EL8MiRaBCa+Iww77T4jb/1YmngmJFoGq/eJzJ6t1dFnsVjlfp7hzQWxVSew/X/PJp3bummN/Y825aBEY8qRYufeC47a+0ZpzOuRFu3L7mhtC/NC201z/Turyhy8+sGwzRexuG142S18aEysiY9Ri66f25f7Kki/mPkP+6rGhnLDqPiY0MdEiMGS9OHlbatknRf5H3zoGNdh2XeSilz7fmyICQ2LFS4cltvf3b8VhSxux3b++xSl9rPG1zD2iOd9V390j9L8z58Yz79oeN3w65g2y7v+d4qKzz0LM/W/xx47l+eHTCnPexVQIo80xcOz3/XDG7dGOdWI9lji0AQtrv5Lvr7blxndasVKi7q37MzAkWshz94uLDslgzeNosdIuz4fH+v4XjrEMxhrzik2fyv7D0Q//Vmbua9UVQv+94+e3O8x1EhkTO+79gGQf8L1OaGKiRaR6pzBKHfCsxyHJ/IsVmuL1IjLkSbHy3bPipt357cWaFOdlG3b8deyTPOhv7D4bcW761H+55ls7G4/+1I/5JIQQdy6L3ZmxlnOby+IHmw+t5YsVkTHm7dnnjc3vouHnl/axSp3jDovV/vzH5pzPpv8eOuYvqrpgFy8REREREdH96f4b+BOXxW6l1IUnu88TKoTR+hvfMhASqa4RF51e6xu6kG9zgW60Bv4sAxuRWfY/qG1jMg8g2a97QOh/Z/5B73JQb3AgzosLJYMDNSliq7MLo9bBJpuLPiONaeQDf4Eh0eKZ7RIXDKx1na91Xtd39KI4JloEKmuGyjSYNzuF0Wkz+spxcM7X7Unk2u2PXxGBIdFiXs1lydWYP48dlrN9ovlVy/5zuLA75OrBdBEYEi00JyUGaKW07RSRIdHiGSdxmNepNq9TYjDT+3zyoZ274WrgLzLf/uLUkIvvPuPYT/maG9bB3Bi1y4GHwYuVWcNzaOhi5C8PfuWyjIExL4vm76TXbdxu7lPK/jK0fWueSbYfuzK7Goz1nAft3Tr4u92xPXgbp9Sxxtd1/fAX8yCD5MCIlbV9h7whTg7Lj7EY+HvG6UVTa98QK7a2Df117Pe9LcmBPyHEzWYnN+MI4WTgbyRtyw13A38u2ttgHjuJ1ZN++pm9Xzksd3/3H8NZjgUxL4r3v3b+Levg4Hj3A1J9wM1mywCe0+PxgNCXOr+hITAkVrwkObB3QWyNsbQhF2VbFBItAot10oNDHg/8+Sc3ve2/XPO1nY19f+rPfBLf6IRG5XzQcnj5PP0NMjw3h8fq7Lxp+OCg481ZQzdEmOt3aDDQZfmJiIiIiIjuM/fgqz5HSo6la+IBtKJBJ/G6qUsGfHgJmJu7FHMtb4lpP7kfOsiQlr8KcU7fHCND3IsFyAbQUn8KV0Yn+EHtp2vQDhnSXkx18TpLGZTLCxBn/+c+A1p2mYCE1Vi7JNT5RqalYl3BdKCnHof1Xr7aLPkFpM92UlkhcsxNAtDTgS7r6xnHIiZ3wlLxek68w9xA5roORnaWi1eHBinxfMF04FINdJb5cobyZjXmBjlbMAophcWoKFuIgLv9I9qelCkKFbIBtB82SMyl0wvd0VNAmAIZiebX6aHHgOZDQPiSXKS7eE1SxOIXkA2grsXg0Wuj+n4Mw7qKt1GhjnL+JVkwAOA/70q8MsvbfPKhnftOhuzMhQh38unMWCUAwHB1KA5fcwOXWlF3GghfUoBsZ/UBIGD2avw6E8Dxeug+s/80HupE6f0Q/rDl7/MWQjFNet0RjyoAAF23rO2vF/rj5jz61XOO7WdQZCqyMwEcaILe67lM7ckw5b8DgBHGDievc43NxSed53Ejz/oKW3/G6eu6+mFoaUQ3orB2jYu+O0iB5zfno6JsKjDiuvJGPLLVzsoTjLg5cgAmfPbN0DyXY7/vPTP0ys8qaN5zNceuhV/alo+xZq6Gykl7Q7QcSgDQf4WbErGuddVP/6IAO8vykRbUb37lLfsPRxd12HUJCFe/gDQXr5ENSFqBdbH2f50Y/cAPAXJUVG/B2oRgJ9+QISAAAK6jT6q7TCjAumXTHf/eB4QXFONAWSpmOtv4P/5XPAgAfSbf5/4F/Jab3vVfnsfkVTvzOZ7xz6eBLxuRk1KIulvxqKg/iIolEnkxyPPfIHXHDZa6sY3V2XkTEAp1QQHiYMK2FoPdK5unI337QZQmAOc2ZyFzdRZWVnYiPDEf9RWu4iEiIiIiIrq/3IcDf0CE6gUnA3QmGJpr0I4oZCRZLxZfxxXjdSBMAeXjzi6qWIQokKQGcP4sPh/Vi5u9uPIfJiBMCeXP3cQUq0BamN3fPruAOgARKQrHQUE7cQrzgEbzpU6vIgxXyF38+A7GT+wnehmDmNyRnuvtOq60mYCwVCTFux4hiktYCMCEi1/3wpu8CU/MRVGhBtkJwSPYnhPW+e6kBghv6NHcAoQvWYEk60Xary9DC2C2ap7riych8UhaAkB72cX8gUOmJKxCUd4KzJ3mWKaBvn50nW9Edb3R6fJe5xO8becjocDsGS4uVP43+898zQ2gq+Ms2iGDMtHdXEnBUCQpAXTC+IVdfoTF4zF386Q9/i8uLsjZ68RFLYCfq/A/XK43GHGJCgAGXLnm8cqdrku5Kh9zYUL18vnI3NEEw5f2NwLIMGVKMKZMsda/P+P0dV0dMB4AELkQSodBBNvY45Z5NqedX4UpMNvF9n4SZH9Txnjse0+FQv3mFqSHAefK3nAyB9cQv7QtHykfj3J+kV8WjH+y+5PHsU5TYu2wOe/Yfzjq/roD3ZAhxW2dyKFMs+/LJ0Y/EKHSoCgzFTMl5qod6OvFldNV2HrQ+fJzn1sofd41JR7ZhblIV0x3zE9TP/qutaGhth4trorgIf/kprf9l59ismtnvsczvvnUpy/H4nnl0PYASFqNbIWb3xfe/AY5/ZXlXNHTWIct23LZ8WbKoHi8tvdtpIeZoGtpQ3fkQlRVa1zcSEVERERERHT/eWC8AxgXlsGQhl0fQHcpFzOtPz5NbdAfMiF8SS5UMdYv96LrOIAwOSKc3ZE/KBSPxABoMeLKDQD2A25+cx1dLQDCohDhdhvTETEPGH5lpvuGecDsf0S6upPXYloUFABavriObsR7cTHPOxMipvBQiYs7lv2PRiz+50aPVmO8Zn6yy/O88cf2nF3QkmFu0nKE72rEeyeNeG22YvCTLv0RtECGtSrFYLmt+0FXtABBRZ5svRM3e+BhrpvQfekUTuov4Jy+DZ9/04FzVy0fRUZB9c/TAUg8necrr9r5WPKmT7HVfc0IQIaYR9xfwDQ/fWOwPGk4/Psy54MMvrjxrfmi3OlyzJpa7tEin33XCyR4dxHWXsBsDf74l39BXVUl3qvchJbKTQBkmJmohCp5HhRJC6GOHbYNf8bp67qmWZab8y/4mUdLTXDjtO89Ni0VpZuPwbDGgJLieig/zkeck7Me/7StseFNrL4uN9n7D6uurw0AZIj4Z/fr+9nD5sGWQROpH/ixH1eMOujPGGE434nPOzpwxXIDWnhMPGY/DKdPeT0S5nrwZuBGB3R6HYxGA9q/uA7DeetNFsGYq5qOOEDijQLemYjtz9d25rNxzKcrB/Lw1JkO/JCohHrAgJYDG7Au8c84oHZVdm9+g5jfyBD3ozex2i1rv62QsKF13A3Fg6P1A4WIiIiIiOgedX8O/EEGZVoB4nZVYdfHRhTFmgdDBs7qsK1HBvUSN0870f0nLBU1e1d4lhfhUQBG+DSi19tzLiBxBdbFNqLkoB7nNiow9wEAuA7DsTYgMhcZTzte9FMV78Gv3d3tDQCQ4THXt+eb3TKgfHUhtp0xISJhIZY+twqvx8zCzMen458CgjFFBnQfzcOjZ/w48Md2PraS83GocJ75tW9uPPioJ7nl3pSYVLy2NxWvvduPri/b8O9nz8JoNOBY2SlUoxxIWIGj9W/bvkbRn3GOQ5knpAlcDxHLSlF5ehFytFXQvKfAnwvjx3T75KEJnENujXPsA182Yn1mORquyjBTtRDqZauxtliOx6JDMSUoGAEPAOd2zIDuvLdr7oWhMg85OzrQHRmF7CUr8NJGOSpmyBExRWZ+mvpGEzJ1m0Y88EfDjEM+tZ/pQERmKT6pWIVHvqzC4uRaaFe/gUVz9iHdyxuUxkY/dGWFqO6RISIS6LraiJztKnS8qfDvjQlERERERET3sPt04A9ArBLPx1ahZIcOho0KKB/oh+F4IxCWiuxfDH/qLBQRSwAcd3LHqY1efPMZACgw08unvG56NU40HRFqAC2d6LoFxEm83mnIdXSdtf1L+DQv7pa+0QkjgPAZ00ftab+JGpOZdf8H4GfxCig9fo2QF3nzowl9d01AQDCmyHzdnityLF0tR4mmHieNGsxNlAFXDWg5DURsTLKZt9K6H25PiYLSyTxO3utHS3ketp0JRvbeT1AjNZfQaPG4nY8lX3MDCH9YAcBonhNotut20n3N3KkoPXmKdiSmPWSe/+n2FDyWqHA+F9RokgUjIlaJiFgl0vOKgbpenDvwBlaWNGFZbhQunMzFTH/G6fO6LMtZ5mtz2X+Z+tE3AMgsF+4npImw792ajvTi3+IT/SZoy95A3S8+wVqJb03ItuWEN7EO9PXDBPMgzYQs4zjnUMSjSgAGdH3nvk5uXrN7HfWE6Ac6sDevHA135Sj9+CBe8+iGHc/0HS/H4h0diMh8G5d3rkDEKPZDEzE3fW1nPhvHfJq7bh/++KbS/PaH2RrU13RgVoEBObn1iDuZKx1Ljxe/QcLklqcDvYjVYdkhfbpy5B8wITxRg0P75fjw6TxU78rD1qTzKE0c8cTNREREREREk8J9OcefmRxL18QDaETL/+4HbhnQckBqnrfpmKmYDsAAQ5v9HFJ2bhmhbwGQMA+P2f1I7f7RxXI3LsN4yZvYQzHzcRmAU7j4met5i3DJiGb71zvFPIG1ALqbjW7v0m43nkI3ZEiL9dcgkBMTMSYAwHTMjJcBOAbjf7iu677T5Vi8PAPrj1+HN3nTdTQP06Lmo+R07wi251pE4gqoAGzTt5m3eaYJOkRh7bN2d0c/OgvpAM6dueBm7r4O1K1Ow+LserS7ym0A6DPCcAhAsgavuRj0u3nDv3M2mnnazseSr7kBRMjnIQ6A9kwb+lwu2Q+j3gAgCooZo/2asijMTgdwXo92N3NvtR/IwuLlWahzM9+aW9cMqN5ThWqdk9x/IBRz895BVSaA803Qf+bvOH1dlxyKHAA9rTC46fPPVSVgWtQC7PXq2DDWxmHf++LhFSjdrEQ4OrFeU+84XxQmatuS5nGs15qQG5WA+LdOodub5SZ7/zFM+KNyhANoaHN3/OmAodl+uxOgH7hkwIeXgPDMYhQ5HfTrx02v50Xsh1F/CkA8XtO4GPT7v997NM+vOxMxN31tZ74bv3x65HG5zavuI9JLcSBdBpyvRP6uNgxIru2U+99Flt8g4cnWV3t6HuvgsupZtm9nuHUK5ZpWdIfJsa4sF3EhSpTWrEI4TNi25n9C5zqBiIiIiIiI7hv38cAfEKF6AdkA6g7p0G7UoQHByFYrHeZ5i0tZDRWAuqpGF4McJrT/vgYNkEGdu3Do7tiHzQMpON/h9OJIe0v98Cn4PBKXXIA4ANv2HHFx0cUEw5Eax4G0KUqo18mASzWoO97rfCM3WrGr5joQuUrydZB+NRFjsjDXtQnb9h1zcVGnE83/2ghDhwwKuXlwayhv9qPd6XXKDhyrNwJhCqjiQ0e0PZciU5GdCWBXK3R3O3BsfweQsBTKWLvvhSmRlgngeC20551fXB3QN2FrSwe+iZFjprunAEwm/Ke7+O4a8GGNP1/zOcTTdj6WfM0NxKZibTKAA1VocHHxe+Difuw+hDGaxzAUSUsWAjBil9bZBUKY9/F2IwzfyDE7ZoR35E8xoausFiUVrS5uFAjGz6YBQC9MJn/H6eu6gqFUr0I4rmNXTavz9n3rFA4fBBC5CsrZTgs4AYzDvvdRxLJSVFovZL9pcPzChGxbTgyL1dUgWPvxerRABuUvFOYnayZkGcc5h2arsC4WwK4qNFx1/rUBfRN2OQxUTIB+4McB3ATQDTh/xeHVVjQccvahMyYM3HX/HclzTF9MxNz0tZ35bALk06DpSH9zC9LDgHOb30C1k/LX/WurB79BZEhborTUzbBY97qIFb1oqalBu8P5Wi9a3tqAuh4ZlAWlWDPb3BcEJBXjQKEM6GlCfuUpN4PHRERERERE94f7euAPIQuRsU4GHN+KzLJTQORypMRLXFCKXI7SN6OA81X4ZVGT5I/cLm0hfrm5E+GJBXhdPWwgJiweSckATleivMVxQKvPWAnNW72IiPQy9thcVBTKgNPlyN0hdYGgH1d+X4gcbRSUCfafyaDM3YL0MBMasrOwTWqAp8+IbbkboO0JRnbZaswd9Wu1/ovJ5O4JNG/FLsfr6TKgZRNWOqnrczsKUXBaBmWBBkut+3Iwb2rxS00juhyK1AvD5g0oOS+DsqBgaB4yX7fnUjCSVAsBNEG3vQkfXgJUWamIk/ieKjcfc3Ed5VmF0ErddX6tCfkFjeiOXIgtWR7MpzLYBvajwSixX28ZsW1NIY4FjdJArqftfCz5mhuYjozifMxFJ0oyXeyfzFqcC5NjnWbpmMxjOCV5NUoTgPbKLOQflRjA/fE6tL8pRLVE2+3WbcLi5WlYvLwculuebtB6o0AVNJJtBOi7WIutOwAkrB68yDmSOP1V5oDEAlSly9Ct3YCVm42OFyjvdqLhrQ2o6wlGdtkLEm0UMP0/53G51WNyfkHZB/6s09FlfuWnGsC581JPd03MtiVtKNbyzEI0XHXsV/v05dC8ZT4nWZcS6rDcRCrj+OaQHGvKViEcbSjIr8Q5icGuvs8akV9wBI9JvP56PPsBAEDMPGSHAdi1X3J/DnzZhPX5lbgS6W2lhSIuMR5AG+oOGyX6jF6c25WFnOMy1znicX8zEXPT13bmu3HPp+GmpaK2Phdx6ER5psSTdGEyhJ8uR+5mg8RAm8n8G2SPCeFLilGkGjq/G4z10AYX57hZyNSaEJFZil8phnK3u+UNaLQmhCcWoCIvftj5pwzK3+zDa7FA974NKLG7gdCn8wwiIiIiIqJ73ESdOWiMyKBMK0Dcriq0XwXm/m6pkwtKMsStO4w/IwsrN2/CrE+PYG32cqhmPwT0nIVO24i60/2ISM5Fzf/Kt5kzDZiO7DeLcfj/VEK7egG69auQkZyECNm3aNcdQd2BTsRVHMTrfWlYVull7L9pRs3/zUBBZQbkLUpk5C9FysOhuH1ND522EQ1fBCO74jCyv1yABeftFp+WigMnB/CT5zahPCUBHy5bjl+rVYiY0ouu08ewW2vAFYQiu/ogdi4Zo9eZjSimUMxMmA60GFD+Vi1kOfF48IFQzFZE+eHJrlCotx9GRV8GShzqWofm2iPQfgbMfPG3qPmV7YWIuHUHcWIgDzk7yjHr02ODeTNgs9wW1BQOX87X7bk2JfkFvBZ2Ctv2NAJhCqybJ/2kYMBsDeobv0fuqibkPJGAD3NW4XnVPAWkfJUAAAboSURBVITDmrNt6IqMR8W7W6D2aC7L6cjYmIuG0/XY9mwCzr2Yi5eWzEO4qRN6/TFoD7QBmaU4+m4/cp6tgvYP+5EWkITHkvw135On7Xws+Zob5v3zx4+Blbm1LvdP6fY9KJo9RgWVxeO1vXtwc00h6tYswL9rU7E2fSniwoDui8fwYUMrdFeDoSrbgwr7tnu3BwZ9B4BQrPV4QEsGpeYwKj4b1kayFiIp5iGgpwP6k/tx+GgvEKPEzh25Qxc5RxKn38ocCvX2ZtQ8kIGCXVmI11nbd7Ddcvsc+rnwGU8gDga0VGxAtawAcVOARx5XIMKjTi4KcTkADjSi/K2H8GtVFAIejIIydoT9uz/rdLQ9vAJbak6hpUDiiT9M0LblRMBsDf54xISVBfUomDMfLdZYTZ042VJjyf9UVFXbnpNMyDKOcw4FJBXjk+peLCuqx4I5rUhPL0BachQe7OuE/nQTGn7fiQdf3IKjGZcx61m7QeNx6Adst69A9mYlGtYYkPNEApoLNchIjkLAYD/Yj8c27sHRx4/hiexWNDc2Yub3ciQlx7utlwh1MUoPZqB8RxbkxlSsy1qKuLB+dJ3Ro+WjVuiwEDWHNOjLy0KJ9gM0LJFh7gwllNEy+NLfTMTc9LWd+Wy888m+/AoNqooNWFDZhPwSBc7WpA491Zj0W/wh2YDcNXmY1qJA0ZpUyzHY7nfRzlV2g7ShUFd/ggMPpCHH5TluKf6wedj2brSiuMSA7jA5KspyHes7SIHXK3Ohe7YeDb8ph2rOHqit0y74dJ5BRERERER0j7tz529i+L+//vXu4L/+/juiv/+OGF8XxNaQaBEY8rJo7rb95OZHL4vAkGjxUnPPCNZ/WexWRovAkBTxXof7b9/+Wi/e2/iiWJQYKwJDokVgQopYlLtevPenr8RtVwt2nxXvl74yuFxkolqs3LhTNHf0CSGEMG6XLqN7A+LmXz4Qxa+qRXxMtAgMiRZylVrkb9cKo2VdLtf99x5h/KhC5D+XIuQh0SIwJFbEq22X98qnFebyVV1w8aUecTh3FGK6c1m8vzF9sB4CY3aKi36LWQgh+sTVP+0Xmtyhuo5MVItFr5aJ9//iOgcl88btcl5uz4NyGLdb8i//mLjpprSi+4I4vP0VsUj1pDnmkCfFM8+9KDTvHhOfu0x2Z+s7a1sHMU+JRbnrxe6PL1vazreieaNlnyfUmPedP/JJCOFtO5fi2N94sl3htgy+5YYQ4vZX4uTe9WKl+ikROXz/7NWLq5L7x9KXumoXHtS3y37Xoe2a+6PhfZ2z9fnW/zm2EWufvPujC+LmgJPFvIzT32UeXO+nWrH1VbV4JmGofbtebkBcbFwvfmnNlZBYsbXNdQ3Z+EYvtr46FGfgYD/gQW6I0auHkTAf37w5D/jW0m6Hl9+O123Lje+0YqVE/Xp2DuNm30jG+ooobjwrbv7dxWonSf/hTz98Z3ueZu6LK8ThTy2xWso3nv2As/q73XHMZh0Ox5E7F8TuTPO+jnzVnPce5d/fe4TeJk9iRbza9jzgavN6y3afFLuH90e+9jejkZueltcZr9rZ+Pan/sgnW5fFbpV535u/ZymfdX/anytaj8EfXxa3XfVBTmK1aXODvhWH82NFYEisWPTuBfGD0zUOCOP2FIfz3JGdZxAREREREd2b/uHOnb+J4QOBQgiH///0p0FjOxo5lkxGlMdnoWHO2/hzw4pxfHUXEY0atvOJzViJoNy/4ujZt6Eaz8kXiYiIiIiIiIiIiO5x9/ccfwD6Tn+AbT0yKJclcTCAaJJiO5/ITDh35hTC58zGTA76EREREREREREREY3IfT7HXwca3j0FRK7A84njPPcQEY0StvOJrO9MFUrqg/Grg0s5KEtEREREREREREQ0QvfhwN916A61ISBsAOf+sBXl52VQVqyCKmS84yIi/2E7v2cEzMKvPyqAOkY23pEQERERERERERER3fPuwzn+2lA9JwMlV4HwGDlSMopRUagA3zBHNJmwnRMRERERERERERHR/ec+HPgjIiIiIiIiIiIiIiIimnz+y3gHQEREREREREREREREREQjx4E/IiIiIiIiIiIiIiIiokmAA39EREREREREREREREREkwAH/oiIiIiIiIiIiIiIiIgmAQ78EREREREREREREREREU0CHPgjIiIiIiIiIiIiIiIimgQ48EdEREREREREREREREQ0CXDgj4iIiIiIiIiIiIiIiGgS4MAfERERERERERERERER0STAgT8iIiIiIiIiIiIiIiKiSYADf0RERERERERERERERESTAAf+iIiIiIiIiIiIiIiIiCYBDvwRERERERERERERERERTQL/H/BBzFuL7uRB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 descr="data:image/png;base64,iVBORw0KGgoAAAANSUhEUgAABv4AAAOBCAYAAAA5v9ebAAAgAElEQVR4nOzdf3hU9Z33/6fAjKEDLMOPEEwiv6NBNjH8SKqE+k2sjdWmdcXu4r1Vv13t2lLrrbZrtbe11dpqrVW+/UHrVtvb6l7SVbzRrH5NtcmqAQsBIilNNPwIGCIhApMCI3EG5P4jAUNIQoAgMD4f18V1zcw553M+58xxjtd55f35nBaN7t63b98+utN5WU/vj2Td3nwuSZIkSZIkSZIkqXf6HekGp512Wrfve1q2/33nzzp+3vmfJEmSJEmSJEmSpN4ZcLgVTjvttEMq8rr6rLtl+wO8rj7r/HlXbUmSJEmSJEmSJEk6vAHQc5DXG53DvZ7Cvq5CxJ44DKgkSZIkSZIkSZJ0eIet+IPeV/0dabVf52Xd7VuSJEmSJEmSJElSzw4Ef4er+jva8G//Z9B1yNdTsLdv3z4r/iRJkiRJkiRJkqRe6FXF3369DfV6Gtaz42e9CfWs+JMkSZIkSZIkSZIO76Dgrzdz/XW3zuFCvaOp9pMkSZIkSZIkSZLUO4dU/PVF+He4kM9KP0mSJEmSJEmSJKlvHdFQnx11DP+OZE6/jss7ssJPkiRJkiRJkiRJOnpdBn+9qfrbr6f1DhcAdrWuJEmSJEmSJEmSpCPXbcVfT+Ffx897E+51DvWs7pMkSZIkSZIkSZL6Vo9DfXYV/h1u+M4jqe7rTbAoSZIkSZIkSZIk6fAOO8ff/vCvt2Fcx+q+7uYAPJI2JEmSJEmSJEmSJB1evxPdAUmSJEmSJEmSJEnH7rAVf/ur9Xo7lGdXy7ur4HOoT0mSJEmSJEmSJKlv9Bj8dRfidfX5kYR1h1vXoT4lSZIkSZIkSZKkI9Nt8NcxnGto2PiRdEaSJEmSJEmSJEnS0elyjj+H2pQkSZIkSZIkSZJOLV0Gf5IkSZIkSZIkSZJOLYcEf1b7SZIkSZIkSZIkSaeeg4I/Qz9JkiRJkiRJkiTp1ORQn5IkSZIkSZIkSVICOBD8We0nSZIkSZIkSZIknbqs+JMkSZIkSZIkSZISQD+w2k+SJEmSJEmSJEk61R224s9QUJIkSZIkSZIkSTr5OdSnJEmSJEmSJEmSlAD69VTRZ7WfJEmSJEmSJEmSdGqw4k+SJEmSJEmSJElKAAZ/kiRJkiRJkiRJUgLoNvhzmE9JkiRJkiRJkiTp1GHFnyRJkiRJkiRJkpQAugz+rPaTJEmSJEmSJEmSTi1W/EmSJEmSJEmSJEkJwOBPkiRJkiRJkiRJSgAGf5IkSZIkSZIkSVICOGzw53x/kiRJkiRJkiRJ0snPij9JkiRJkiRJkiQpARwS/FnhJ0mSJEmSJEmSJJ16rPiTJEmSJEmSJEmSEoDBnyRJkiRJkiRJkpQADP4kSZIkSZIkSZKkBGDwJ0mSJEmSJEmSJCUAgz9JkiRJkiRJkiQpAfQY/O3bt++j6ockSZIkSZIkSZKkY2DFnyRJkiRJkiRJkpQABpzoDhzeep7+1mNUAGMvu4mb8sNdrlX3zPeYvwQYcynf/UYuw7tYJ75tDeUvLmHp2rfZtnMPAIFQmOQxmZyXn0t+RldtR6j4+Tye3gicfw3zLh/fdTfrnuemf18G5DL3gUvJ6Ljsg13ULfkTL79aQ/32VuIH9juO7Jw8zstOYXB7BLut4hF+sKihh/NxcPu9Oe4P+5bOFd+5jvxhXayzs4Gl5a/w6uoGmtv7SHAQw88cT17ep5iVPZKBXcTEH/a3i+M+xIff5cEGMHDYCMZOmUZBfi4ZXfWvO9uXMe9Hz7MByP/Xu7iiQwcOnBtgcMF1/ODS9C6bOHAMnc7hkX4X+x3ddXZwfz+0/9zk8bkLp5Ia6v74ATKvvJ3rpyV12+P4qoX82+PV7e96uB6ADc/dy7xXW4Hu/9vrus9dO9BGD9/ZAR/sYsOKxZQuqWVDU4TdcYABDB5+Jhl5OVyUl0VK53MBB5+PwCSu+s6XmDa4q958eC122wdJkiRJkiRJkk4xp0Dw1xda2fD87/hleVNboNVBPBqhsWYJT9csoXTKbG66OovhfVkHGWvghV/8b/74zp4u9huhsaaBQOoNFCT34T6P0LYVC5j3ZC07Oy+I7WLb2mpeWFvNS+Xn8/W5RYztPlM6BnvYvb2J2lefp/bVUlIL/pkbPju+y6DxaO0sf5Y/TruBz6T0XZuHOh7X2f5z8yy1r79K/pe/yhUZ3X8JtW/UsXtaFgO76V/18uoulxzigwZWrWg98HbDn2tpyj+f43r69ttWzW9/tZDqls4L9rBz23pWvLCeFS8tpuBfv8wXxvVwQcbXsOC5Wib/c2Y350OSJEmSJEmSpMTysQj+tlU8cSCMCaSfz5wv5jJ52GAG9t/D7sg7rCgv5dnKJnauXsh9Twa4uw+DgqbFz7aHfoOY9k9Xccnfj2BIvz3s2dXChpqllNaPY3qXoV9vKuiO3e665w+EfoFhmVxyxYV8MjXMwIGwu2UrNctKWfTyena+s4R5v0jitlsuIKUPArmDKsg+2MO2phqW/v9llNdGaCx/jB+9fw3fuXx8HwY27/LCU0uY9vXzjzzY7amasoM+u8467i/WStPaP/H448tojEeoeG4l+d/qIoAbPpKUHe/SVFtF9c4s8rqqcttZw9JaIJTEwGgru3s4lnjNMiqiwJhJZG5dQ23TMqqbziel044zLr+LeZd3+KA31aU9aV3P0/tDv0CYrM98nktyz2D4wCTYHaG5ropnn3+FupYmyn/5CAO/1XOYG69axKKp47gy87gk1pIkSZIkSZIknVQSf46/nSv5w6KGtjBm3KXc9o0ipp0RZmDSAAgkMTB5PPn/9DVu+3zbMJDxqkX8sb6vdr6LtTXvtr2ccRlXzUhheNIAAsEkBg5LITP/C9x0VRZdjkT4UfiggT/+x7K2Sr+huXzlljkUZIxkYGgA9BvAwGEpTLv4Gr5z7dS2gKqpjGdW7Or7fvQbwPAzsrjk2q9y06fbvoedS/7A83V7DrNh7+QVnN92jjf+icf/HOmTNg9xvK6zYBIpky/lq/uHmG2qYe32LtbbMZoxWQOA9ax4s+vvaOebf6EOGD7rfKb1uNM91P6lhjgwPPPTFE1LAiKUL+tp2NO+seGPf6CiBWAQ+V/+Kv9SMJ6UUBKBfm3DpabmFDL3W18iLwTwLi88t/LQSlWAMedTkDkAaGXpwj9RFzvuXZckSZIkSZIk6YRL+OBv26qV1AEwkku+mNtttdfw/CIKQgCtVPy59pChGo/OAAbuLzTas6eP2uxDa6vbqroYwLTLiuhuBMmBmRdyWXvpYd0r1TQdtw4lkfqZDt9D5Zo+OWdb/m4qV+UPAvawoaSM6tbDbnLEjvd1NvjvRvS8QjyJc6dNJQDUVdV1EYZFWPXn9cBI8seG2dZTW9EaXl+xBwiTNyWFsWdnEQB2r6hhwwe97PDR+GA9y19v+3IC0z7HF7q7IJMm8bnPtQehdUtY3tzFOhv3kPkPRYwNAC3LeObVd49LlyVJkiRJkiRJOpkkePDXyoa32quUzphKVk/z6PVLJ2Ny28v4m2/T2Cf7TyJ1/Mi2l1VP85vyJnYfz+DkCG1YU90ePGUxfXJPo74OYuLZ7eMpNq2nMXocO9Uvnezc9sBn9Xr6pvhyABkXf45pASBezZPPrulxmMsjd/yvs51/29r+KomBp3e9Tv+JmeQFgLqVrOpcFdhcS8VGIGUqmcN6HuZzZ00VtQDDc8hKAfa3G13GazV9U4XZpYY1rGhPQqeem0mgh1UHj59EKgDvUtfQTZI7LJc5F7b999f04rOU95h2SpIkSZIkSZJ06jul5vjbsGgeNy06ki12s/u99pepIw87R1tyajpUNkB0FztiQPCounmQlAv+mStqfsHT9Xuoe/5X3P7SSKZddAmX5I9neE/JBsuY/61lh3x60Nx4HW18nh986/kj6lvs/fbA5IyRJB8mAh6ecibQBGxl204gdES7OiKD/24k0ADxzTS3QMbQPmg0KZPLrphE9ZNr2F25iOen3cwVE/vq8j+O11m8laY1f+LxZ9YDMDj/fLK6O/f9xpM1YwAVSxpYXhMhv8N10lS9jCZg7CczSWFNDzvcXxkIw2dMbptL8EC7e6j+yxriU3oO5Y7a+3vaA8kUUnoKTwGGpzAOaASaIzuBrqsDUwq/QMGfH6G8pYEXFiwj6+uHn6tRkiRJkiRJkqRT1SkV/B2TQP8jWDnCjl3AsD7Yb78w+V+7meH/tYDfv97A7ti7rHj+MVY8P4DUT83hq5+bxOATXXcZOJLLIMKOHUDK8epMJ31YITl42qV84c+/4On6XVQs+BPTv1PE2N6c+25C1S5D2L64zrrc3wCGZ3+BuZ8f32PolpGTy8AlS9jw51qa8s9v/5oaWPpaBBjPedlhehxfdH9lIGHypow8pN3dK1ZQ/flMph3H4BcCBE7r/drbduwERna9sF86l8zJZfmvl7GzvpSnV0zm+mmD+qSXkiRJkiRJkiSdbE6p4K/bajeg7pnvMX9JDxvH9x7BnsIM6ctsoN8gMj9/Hfd+NkLd0ld54aVqNkT30PjqE9zdcCm3fa2rOeFymfvApWT0dh9jLuW73+immqnueW7690OrBw+IH8nwjWGGDDmC1Y9J98NaHp0w+XMuZPm9pWxoWcKCsqnc9umRfGJgN3PJHY3jdJ2NveyGbq/9g4yZzCdDSyhvWklt8/ltlXP1Nfw5CmT8PZMHA52HAe1gf2UgQzMZO7iV3fuHdR1xJllJS1jauoalNbuYNuN4hmdx4vt6v/bwIYN7XB6YeCH/Y0Y1D1e2Uvt0KdXnzCYrKUAgBBzPYWslSZIkSZIkSfqInVLB35EbzJBhwEZg/Ts0ManHQrXmxvZ52kKDGNIHw3weIhAmI/8LZJxfRGPZE8x7sYF4/fM8XZXF9dP6MHzqpSFDwkAE3tlMYwyG93DM25rebn81guE95yzHbFvz5rYXoZEM7+vKsuHnc1nBYuaV76LpxWepmHod+YMPE6j1FKoCfX6dddjftlcf4QfPNbDhpVepnf4FMg93mfRLJ3taEuWvvsvSv75LQfJINvxlJbuBaXlZ9PjVfbC/MhBoWcL873WdpNf9uYZtM47DkJlDBrUdM01s2rQHhvfw87St6cD8j8nhw12QSWRecimZbyykNl7Nky/kkHl5mOEjMPiTJEmSJEmSJCWUEz3I5HE2gNQx6W0vt/2F2uYeVv2ggbqatpeBs88k9cCCgQz8RPvLyK72OcgO9WEw1gv9kkj99Be4qD05WdvwTu+37UMpZ05qHzayhlV1PVX97WLtm03tG40n9XgO89hay9LKtr4Esicx9jjsYuxFs8kfCtDAs/+nmp3H3GJfXGddG55fRMFQILqS3z+7ptvrr6Ox2VMZCDT9uYamD9az/PVWCGSRnXmYnH9tNRW9CcI2LqO6p2M8WsnpZLaPY1pds6bHEUl3rl9DIwAjyUjvRWg+OIsritMJALuXLOSFjcfcW0mSJEmSJEmSTjoJHvzB8Ozc9jDhXV54ahnbupkzrvGPz1IeBUgi/5OZHeZRSyJ1fPv8YbXLWNHVMIkfvMuKZe3BWGY66UfYxyGDjnMJXXcmZrUHYHtYsaiUutauV9tdVcrTdW2vMy7IOn7T+32wi+r/81+siAOM5KLzxx+f/QTHc+nstnAsXvssiyqPPfo79uusG+1z1A0Gdlcu4vm1vRiWdcxkPhkCtlWx9MUqlsYhkDWZzB6rWPdQvWJlW9iWUsRtD9zFvM7/fjSHae3HWFH97uH7caT6jWd6ftsQovEV/8Wz3V2Q0WoWPbO+7XXG+UxP7l3zwz85m0vGAOyi/Kky6ntKFiVJkiRJkiRJOgUlfPDH4CyuuLSt0ide/zz3/byUFe9E2N26h3isld3N6yl/fB7zXm4LMgaf/098ZtzBTaRM/1R7qNPA0/MXUF73Lrtb90C8ffvf/29eaAIYRP4Fkxl4YMv1PP29X/DwiyvZ0NzK7vagIR59l9pFT/PStrZtsiaNPO6noUv90vnMP7aFSrQs4zcPth9bdA/xeCu7tzex4rlfced/VBMHAuMu5Z+m9f3cbvFohMaaJfz2vof47YpdwADGXvbPfOa4JYwwMLOIK3MGAHtYUVV77A32wXXWncDEC/lizgBgFxULSqmLHW6LdLJzk4AI5WXVxBlA3rTDhIyxNaxa0RYqpkzrZqjSYCazzmurrtv22ko2dBNuHouxF+6vxtxFxe9+zW/L19MUbSUe38PuaITGqlJ+8sOFbeFwIJ0rZk/tefjSjvqFKfhiYduxNVWz4sQU2kqSJEmSJEmSdNwk+Bx/bYbnf4mv7/odv3y5iXjDEh5/sKu5ywYwPPsLzL1sfIfgrt3gLK7+cgMP/G4Z21pqefbfa3m2i+0zLr+OKyZ2OqXRd6l9+VlqXz50CxhAasEcPjOmq14vY/63lnXxeS5zH7iUjK42OQoDMy7lpit3Mv/pWrZt7+7YIJB+AV+/Npfh3UbF3fUX8v/1Lq7o1OENi+Zx06KudhQm69I5XJl/mHn3jlkSWZ8tYuzq59nQR5Vfx3yd9dTXz3+BzNULqW1ZxuMvZfGDS3uuKx077XyGl5exDSCUy/SJPe9h56plrABgPAXTuw+ix/79VAa+uoTd0ZWs2ljE2F6Gl72WNJ4rvjabHQ8/S/X2CNXPP0b1812sF0zhM1/5EvlHOtFgykwuz1/G/IpdfdFbSZIkSZIkSZJOKh+L4A+SGHvx1/hJ7noq/vQa5TVvs21n+zxyoTDJY7IovDiXaWd0X802MONSvnvHNJb+6WVeraqnscP24zJyKPjsBWQO67zVGeT/y6UE/ryC6oatB/ZJcBCpE7P41EUXkNeb+cmOs+HT5vDds99lxWullK1soHl7a9uQj8FBDD8zg4LCT5E3MUzgeNWHBpIYnpJO1rQ88nImkXI85xDsaFguV322mh8819BHDR77ddatwVlc8dll/OC5BnaWP8sfp93Qc0VkymTyhpfxwjYYOG0yY3v87nZRU7V/6My/Z3JPJXTjJvPJ0BLKo61U/LmWS8b1YrjSIzU8i3+5LYOmVUt49tVqNjRF2qtlBzB4+JlMnjWLz+SNZ/hR7XgAGRdfRl7VEyztzXyGkiRJkiRJkiSdQk7bteu9fR0/2Ldv3yGvGxv7KhiRJEmSJEmSJEmSdDwk/hx/kiRJkiRJkiRJ0seAwZ8kSZIkSZIkSZKUAAz+JEmSJEmSJEmSpARg8CdJkiRJkiRJkiQlAIM/SZIkSZIkSZIkKQEY/EmSJEmSJEmSJEkJwOBPkiRJkiRJkiRJSgAGf5IkSZIkSZIkSVICMPiTJEmSJEmSJEmSEoDBnyRJkiRJkiRJkpQADP4kSZIkSZIkSZKkBGDwJ0mSJEmSJEmSJCUAgz9JkiRJkiRJkiQpARj8SZIkSZIkSZIkSQnA4E+SJEmSJEmSJElKAAZ/kiRJkiRJkiRJUgIw+JMkSZIkSZIkSZISgMGfJEmSJEmSJEmSlAAM/iRJkiRJkiRJkqQEYPAnSZIkSZIkSZIkJQCDP0mSJEmSJEmSJCkBGPxJkiRJkiRJkiRJCcDgT5IkSZIkSZIkSUoABn+SJEmSJEmSJElSAjD4kyRJkiRJkiRJkhKAwZ8kSZIkSZIkSZKUAAz+JEmSJEmSJEmSpARg8CdJkiRJkiRJkiQlAIM/SZIkSZIkSZIkKQGctmvXe/s6frBv375DXg8eHPpoeyVJkiRJkiRJkiTpiFjxJ0mSJEmSJEmSJCUAgz9JkiRJkiRJkiQpARj8SZIkSZIkSZIkSQnA4E+SJEmSJEmSJElKAAZ/kiRJkiRJkiRJUgIw+JMkSZIkSZIkSZISgMGfJEmSJEmSJEmSlAAM/iRJkiRJkiRJkqQEYPAnSZIkSZIkSZIkJQCDP0mSJEmSJEmSJCkBGPxJkiRJkiRJkiRJCcDgT5IkSZIkSZIkSUoABn+SJEmSJEmSJElSAjD4kyRJkiRJkiRJkhKAwZ8kSZIkSZIkSZKUAAz+JEmSJEmSJEmSpARg8CdJkiRJkiRJkiQlAIM/SZIkSZIkSZIkKQEY/EmSJEmSJEmSJEkJwOBPkiRJkiRJkiRJSgAGf5IkSZIkSZIkSVICMPiTJEmSJEmSJEmSEoDBnyRJkiRJkiRJkpQADP4kSZIkSZIkSZKkBGDwJ0mSJEmSJEmSJCUAgz9JkiRJkiRJkiQpARj8SZIkSZIkSZIkSQnA4E+SJEmSJEmSJElKAAZ/kiRJkiRJkiRJUgIYcKI70KNYC7UVS6nZEeDMvFnMGB3odtVITQUVdRGCaXkUTE8m+BF2szuxTVWUL99EbNRUCs9LJXQiOxNtpLJiKas2NLN9a4RYMMywEclMODeP/KxUQv1PZOckSQfsqGdxxWqaSCb3gjzSu7t57I2y7vUK3tgKKTn5zBxzQu8y7eI0Vb/G4vVxhp2TT8Gkj7ZPsa2rKX+9nl2xXm7QP3gSnTtJkiRJkiTp2J3cwV88wrJFj7Jg/VCKzpjKjNFDu1uRpuoS5j9RT7gojdycZIInQZAV3fAav3mkgnhumBm5Jypci9O0vIR5Dy5g1Y4uFi9cwG8mF3PzjXOYmRb4cJtjfnB7Yh/+StKpKrajjpJHHmdVvxyG5UwlPdTNH73sbaGm9FEeqQow86YcZowJnfg/etkbY8uyZ3hkUTOZ101h5qSPtk/x5ioWPFxCU6+3CDDjZDl3kiRJkiRJUh84uYM/HbPY+heZ96MFrIoBoQyK/mEW2RNTGfZBC2/Xraa8pIzamhLuuSfG3fdey4wwffPg9gQ//JUkffwEknOYc/3Qgyr+4rvqKXuqggZCZF9SzIxRHYLU/kFSvD9JkiRJkiQpgRj8HUehsbP4ynXjiI0ax+ATVO23pXppW+g3upC777n2oAee2bn5FF+cw7xv/5TSTaUsrLiY7OLUgx+A7u2DbvRFG5Kkk1//IKNyL+e6EXGGnTP0Iw/UgiOmUFQ85eAPI0t5u7SChh3JnHtRMbMndT9suCRJkiRJknSq+5gEf3Eia1bzxsYIweHjmDAhjZQhBz/4i25ppGlHjOCINNLDnR4KtrbQ0BAhFgyRntZhGNFYCw1r61n7TjOxfkMZdkYak8enEmp/0hkcksrEc4bCoKEEgNiOZhq2RGFQMulh2N5Qz7qNjezqN5RhKWlMnvjhtgfsjdO0/i0atrSwfUeMQclpTMgYx7D+Eba8EyU2MEx6WjcPV/fG2L6lBYCUnDwmj+jiYeeIqRRfNI7SJ+qprXqLLXkQ297M21vbyiUiW+qpfTPGoL9LZsLo0IE+RTbVs7ahme07YgSHhElJH8eEMW39iEUaadjSTRvD4zRsbDuXKWnJhwx/Gt1cT9MuCI5KI73DdxTdUs/a9e3fUTiZM8ecxYRRPryVpO7EIo2sW1fP2y0wLG0cE8emEk7qsMLeOJFNm9geCzIsvdMyILajkYYtMRjU4fcfYEcztXX1vL0tCqEwZ3b4/YcAg0edxbkDYwRHtH3S8f46qn+Ehg31vL05SiwU5syxGWSmdTEUdGsL6+rqadoaYXs8SMqYcUwcm0xoVzMNkRjBcBrpXd3TemNvlKaNzUT3Bgmlp5KSdOgqsUgjDVtjMDDMsL0Rtu8NMiwtlTAtNLz5Fms3RwmOPotzz+7ivn1AnOiWTW33rt0BUiacxcS0oc6pK0mSJEmSpOMqsYO/1mYW/+HXPPTUaqKdl43O47qbr2X25KFt8yT9513cWdpC9tyHuPuSg6veYu+8xkM3P05tWjH33X8V2aEo68of56H5ZayLdWo3rZBb77iWgrQAkeoFfPu+CuK5N/Lw/8qH5Y9zy4NLiQ1JJaW1kaZO2wYnX84dt85mxv6HmTvqWPjgvTyyvHPvA0yYnMy6mkbIupZ//34R6d09eGx/wPg+EAMOfbwaIGVyPgXTQ8TSk9j62q/4zu/qDixteuFn3PYChC64kd/ckk9oaxVP/vQBFtTED2kpnH8tP/hGIcFXfsUNj3Tdxvwrojz0rUepHVHEfQ9dS/aQDg3sbeGNP9zLPS9HmXHTQ9zx6WTYUsWTv/oVC5a3dNpbiBnXfJNvXz7Fh6iSdECcpmULmTf/GVZtPXRpePrl3Py12W3V3631PHf/HSzYOI5rHrqHOQdVwsXZvuz33DKvitCnv8kvv5FHON7I4id+xUOL6g65p7b9/hcxISnK2pJ7uW1RM5nXPcR9xaED99dQWipsauy0bdtv+c2XTyHc/lseXV/GL3/4a8q3dNpJMJXMtGZq18eZMOceHvxSxtFVFO6NUvufd3N/RZTML/+Y+2aP61Tp3kLlY3dxz8tRsq+bS0bZ/8dTG8dR/MUM1paUUtvp4IPjC7npm9dSMKbDPLkVC7j/5yWHrMvofG6641qKxjjvrSRJkiRJko6PxA3+Yi0s/s3d3FPaTOjsQq65KIcJySFikUZqK0pYuGwpj9wfIuXHX2XmiCNrOvpWCQ/NK2NdOIfZ180ie3SIXZvfovL5Eso3ljHvtxlk3lbI6d01sKORpqRxFH2piBkTw8Q2r6TkiVJqa57hx79L4ze35BPe20z5ww+0hX6hDIqvvJgZY0LEmldT8lgJq2oaD9/R/iFGTcogRDORF37FQ8HZFOXncO6kgyvtQlnF3JpVTNvDynXMzIG36+poiALhcWSmDyVl7FCCsWbKH/kZC2riBCflc/lFU5k8AppqV1JaUsG6ikf55aTx3DzqrG7bCBDp/YmONbP4dz9jwfIoEz59FbPz0hhEhLerKlj4wmoqH3uUJ8+6h+uyfIAqSQCxTa8x/6fPsCoK6RdcTnHuWZw5BLZvfovKF0soX/4M9zyczC9uLST9iFqOs+6lR7l/UR1MLmLupVNJCcXYvraK0v9TRm3Fo/xyUgb3XZbcbQvRTY0wJo85l+YzORma/lLGkwurqHzsp/wy/GNu/XQywa1VPHZvW+gXnFTI1ZfmcObwINvfKuOxJ0Fo/QMAACAASURBVJZSu/5YzxAQTObcwjzCFWXUvrKUdRePI7PDbSS2dTXly1oglENBVpimMmBvPSUL6gmOz+eai6cyYXSI2LZ6Fj+3gPL1Zdz/82RS7rqczFD73LoPllAbg1BWEdcUTSVlYJS3q19j4aIK5t0eh3tvpGiMVeuSJEmSJEnqeyd98NcWnrVQ/psHaFrU3d/2x9i1of6gT6JrX+Sx0mYYU8x377yqQ2XZFGbm55D+4LeZV1HGk+WFnPvF7h9UHirK2yuXsg6YcOkcrr6kvVIgJ4eZ54TZfvOjrKpeyqpts8jtto1xXHPPncw5e/+Txhxyx4S4+TvP0FC9mrU78pm8uYwnX2mBpBzm3v8tig88IMxhcnKA7373Gdb1orcp583h65+u4/6Xm6lc9CiViwBCTMjNJz9vKtlZGUwYHTowRFtK/lXccV6UVb/7dlvFxmU3ct/stgrI2KYyFq+IQiiHm279GgWj2/uUm09+ZpCv311G7Yr1cGcPbWys76anXYjUsbgqCqE8rvxS8YGAdkZuHmf2/zZ3ljSybEU9V2ZN6aKSUZJOca1V/P7+eykd2M3yPVHerunwfm+U2uefoTIK4aJv8uO5eQeq6MjJoSD3LILfvpfSZc9QsnoqczOPpC/N1Ly+mhhDKb5yDsU57b+60/PIHh3jhp9UUPv6ahouLuy+jdFF3HfPtWSH299Pn8rk8L3c8MhqKpesZvunZhGtWEjJZuDsOdzXHqS19T+DiYEot/xuNZ0L7Y9G+Ox8CtPKWLi+gsV1xWTuPx7ibP/LUip3QOiCWWSHB9DUof933HUtM/b3nxxm5mYw7Pa7WfhmCSVVhWSeB6teLGFVDELnfZWHvllIevtQojNy88gd+wA3zFvKY8+tJnduzoffjyRJkiRJktRH+p3oDvRWbHMdq6pXd/OvjnU7Oqy8N0rNf1fQAGRfXEjmkE6NBZPJ/XQ+YWDd0tU0tR5JT4IEB7Y9IFy3pIzKzR8OeRkcNYWCohxm5CQT3NtDE2fnMWPswVFVKP0sJoeBHZto2vEe2+tW0wCE8wvJTzu4KiB8TiGzL+hl1BVMpmDundx3fRHZ+4M6oqxbVspjP7+XW77yZf7HrY9TvvGQwVAPtRdSzs1h5kWzmNhpHsRgINAW0v4twq6ejv1IBEMMCgLR1ZRX1BHd327/EBNzCymYnsPEQW39kqRE1LSmu/vealbV1B9cQx2tp3J5M5BK0YVTDg2VRmRQVDAOaKbyjU0f/qb2Rr8AwaQA0ELlK0vbqrnbDTs7j4vzc5gxJtjj73FKXh4TD7ofB0jJGEcKENvaTCQaYW11PRBgxsX5TDjoNhdiQuHlFI1uexcDDh1w+ggMOYuCCzOAZsoq6ojs73cswqqKlcQYSv4FU0jp8PdGEz5T+GFo2bGdwgwgyhvL64ns2ERlVQswjuLZeQdCv/3Hm/73s5gRgsiypaw9ggJ4SZIkSZIkqbdO+oq/9wEYStGd93NT7tBu1opTu+AObnmivZos3sy69c1AMhMnDO1yDqBQ6llMTCqlcssmmnZxBPMEBUjPK2Tmf9axeH0p93ylgsyiIgrOmcKM86dQdP3tFLWvGdnQdQvBcDKhziN89Q8wKARE4sTiMZq2tM1pNyw1+dA57IJhMnMyCL5S1bvKh2Ay2cXXkl18LbFII+vW1bP2zdVUvv4alRvjRGtKuP/G1az7X9/k6tzkbs9FcEwhc+8shFiUhvVVlL/5FrVr6mmKtNDw1/oPqyL6ypAMCgpTKV3YyOJH7mDxi3nMviiHzKypzMy5nFtz+nqHknQSScrh1p9/68Pq6s5ijZT84GbmV7W/3dHM29uA8FlMHt3VH4eESMkYR5h6tm9sZufetN73JZhM7kWzCC8ro+nlX/OvFaUUFOeTfc5U8nPyuO62vLb19kZZ1U0T4VFhAp3uZ4GkoW0V27E4sfejNG2NA8mcmRw69F40JI3sc4ZSsrnznK9HI0D6ebOY8WQdla+/xhv/mEPBKIhtrqK8Og6j8yg4eyjQ3L7+UCZP7Or+GGBYehph6oi8s4nI9hBN2wCiNCwtZeFfO313uxtp2gtE6nl7R/zDOX0lSZIkSZKkPnLSB39HZW+cXbsBQgwKdB1jBZMCbdVksSi74nGGHabJjgFbMK2Qm++BQfMfpXRNlNrSZ6gtfQYehNDZhVw553KKp3c/fGggGOh+/j8A4hBr2+OgUFf9D3D6kDChTv06tNMtNGyKECNESloyoSAEw6lkTk8lc3o+xV+6lsiapSz8za9YWFPPwnmPM+GhGynods7DOE2vL+D+eSXU9qJAsGu9j1jpHyL7ytu5e+CjzH+iiqZNS1n4u6Xty5KZcdnlXHNZIRM6V2BI0sdRLMquGDA8RLCbISSDSSFOByLvR4nvO7Lmw7lX8eN/C/HLR0pYFamn/Kl6yp96nHkEmJA/myuvLGJmD1lit3068CreXjEYYtDALu4V/QMMC4eAFoLAsUZmweQcCs4LUfnKUsrfaGRmUTINVa+xKgbp+bPaqhMP3OtChLoZcjU4ZCiDgEhrlFgrbd8BzSx+agGLu917lEhrrA+OQpIkSZIkSTpYYgZ//QMMGggQZfuurh+sxVrjbQ/ngiEGBXp+8BZvbaFzzhWaVMhND83iK5s3sXZDPW+vq2NxeRmr3izjke/XE3/gzgOVf0cuQLD9oeeu7V0nbO/viB7Sp85izSv5zbd+TWW/HG6a9y2K0jofZ4DwpHyuuz3ErpvvpXTrW9Q2RCnopgIhsuz33P7DUpoIMKFwDldePJXJY1IJhyC25hluuXlBr+Yd7NbeGLt2dDqqpGRmzLmd313WQsP6etY2bGJddQUlr9RTufDXrI0EefCG/IOGY5Okj6VgiEFJQDTSHj4dKtYa5X0g+IkQgdN6bi76tygx+HAO1f4h0i+4ivvyL6dpYz3rNjTSsGYlZS9Usa5iAfesi3DfvXOOvv/9A5w+ECDC9r91ce/eGz9wj9g/1Ocx/fQHkzn3gnzCr5RS+cpKGqZNobKiDhhH4fmpneaOjRLd3XUzsR0t7AJICkFSiGAQ6DeFa26d02F+4U677h8ilO7stJIkSZIkSep7p8wcf0ckkMyE8clAM29UN3YZkEUb32JtKzD2LM4cFID+bY8PY108LN35bjM7D7ypYt7/+4989vK7KdkIodHjyD6vkOIvfZX7fvZj5uaGgHqW/bX56Ocf6hdi1PhxBIF1b6w+aC4lAPZGaVhXf9hhPoNJYYaFgNZG1jX1EBP2DzDocEUHe1tYu3wpTcCEOd/jx/+zmJmT20I/gPjfImw/TBMH+tWftmHdOs8FFW9pH+YNYA+bSu7gs5/7R748v4poYCjpk3MoKCrmun+7h4fvLCIdiFR1cX4k6WMoGE5jwhnAjtVUru9qOMwoTXVt8wKmT0xjcBDoDxDj/XinO8reGNu3NB94+95bC/jXz/0jn71xAbWtIVLGT2FmYRFzrr+dX/yyvVJ8cxWVTe8d/QEMCDNhzFCghTfeqD90DsLWCOvaj6svKv4AwufMomgMUF1GaXkZZW8CWfnMPCSUa6FmbXMX99042xs2EQFCI8OMGpbMmWHgAwidMY7MszMO/jcqSulP7uCGm3/Gfzcc0yyFkiRJkiRJUpcSM/jrH2Jibg5hoOGFhZSt7/RwLdbMspcriADZ501hVCjIsGFtD/ma1m9ie8cne62NVL688sPwMJjc9mA1Vs+qdZGDHwKGkpk4pm0ewtgHx3YIwzJyyA4Cby7ksZfqDnoAGl1TxsKXmrvd9oAhqWSfEwKaKfl9CasiXayzt4Xal0p4cTMQHMeElIMfdsY++PAIY61t5zE4KHTwPE2tjZS90HY+u9KxjWBoKMOSgEg967YcnNhF/voa/71+/7sBDBo9jjDQ9OZbvH3QqgGGpZ9FShKwN3ZogChJH0ehVHJzxwEtlD5dRu2OTsu31lFaXg+kMmNqKqFAiGF/FwCaWbeh5aD7Way5itKKD8PDwNA0zgwBm+pYu+Xge2pwxDgmJAPEiL1/DP3vP5SJOVMIAQ0lC3i6umN4Gaeh4hmeXnMM7XclNI78wgygkZLHSmkgwIwLpjIq6dBV1/2x7ND76I63KC+rAwJMPmccoSFpZP/9UIitpnz5poP/H2FvlNqXF1K6BZicz8x0h/mUJEmSJElS30vMoT6B8JRivlK4lPvLqph/+71s+VIh2WOSGdS6iWUvPcOC16Nw9uVceUEqQSDlrCmkUE9T2a+Zf0ac2ecmw9Z6Kl9eyMKqDg85T0/m3MIcgtVVLJ7/M34fn83MMW1h2a5NS3mypBFIZcY5yQR6WwLXheDoPK68soJVj62m8pE7uOGVKYwaBLwfZW1N/WGH+WxrJJnc2XOYUfUoletLuO2rqym4pJCZWeMYdnqM7RtWs/ilEsrXtB3fhOJickcHoD8M+ru2Y1r3/AIe2TuFCeOzmDQ+FcrqqH3iUZ4MX05uOE7TxtUsfv5FFm9qP0cbK1j4dDKzPz+rizamUnBuGtkZAcqX1/PY/McJXV3IxGCUpjVLWfgfZTR16P7QjDwK00pZuP4Z7p8f5LpLpjAsCMQi1JQuoLIVQjlTmNDNUGqS9PESYsLFcyh+/V5KahZw2/eaubo4j4kpIWJNqylftJDyLZBefDWfnxiCYJDJWeOgqo7K3/6K3wfnMPMM2PVOHaV/WMDiDsFhYMQUCs4byuKXVzP/p4/CNYVtc+B9EKNpZQlP1gDhKWSnfQKqjv4IwtNnc815Vcx/vY4F372VyslpDDod2LWJVWu6qmI8VgHS8wqZ8WQdla1AaCoFWcldDyG6uZR7vhfn6tn5TB4J29+pY/FzCyjfCKQVUnxeKsH+MOMfZjPj9UepfORnzOt/NcWTQsQim3jjlRIWVDQCQyn6hzzSuwgXJUmSJEmSpGOVsMEfSckUzP0eJD3A/S+sZuHDq1nYYXFo+lX84H8Wk9keGoXOKeLqwqXcX9ZM5RM/o/KJD9dNn55DfHlVeygVID3/auZWNTLvlToW/vzeg9qFEDPn3sgVk0PEKo6h//1DZH7xdh6eWMaCJxdSWrP6QCiWXngVXxlTx29+t5R4MNDjcGehSUV8+6dDefq3j7NgWT3lTz1K+VOd10qm4Pob+folGYT6tx9jbiEznn6Uyq1VlDxRReiCG/nNl+dwzRs/47Hlq1nwk9UsOLB9KkVz5zCh+lHmVzSzuGQpMz4zi4JD2giTOy2f/H+cTenqBdSuL2P+98s+7EY4gxnjG6l8s71GYsgUZl9/OTU/fIbaigXc0/l8ji/m29fPcn4/SWoXHJHDdXfeTuinD7CgpoxHHuzwG0uAzC/ezq1X5hAOtr2fUDCb4v++l5KNdSycd3eH+1ky2bkhapfVt73tP5QZV15L8ZqfUrKxjPl3d2y3bf2CL89mxgioPZYDSEql+N8eYmL5Qp58uozKmtUH2p8556tkR55hfmkznN531XLB0VMpOn8olWUthM/L59zkrtoOkD4pmS1rynjkJ52OfVQ+N91+NTPC7e2NKeLbd8GPf/go5Q/fS3mnlibM/hrX5Cb3Wf8lSZIkSZKkjk7bteu9fR0/2Ldv3yGvBw/uPNfNRyTWQm3FUmp2BDgzbxYzRnf/oC9SU0FFXYRgWh4F0zv8tf7eOE1vraSyuo51DRGCyePIPGcK52aNa3/w2cHeOA0rXqSkbDVNsSDDxkxhxqw8ZoyKUvnKSrYHx5H/qSnt28WJ1CylbOlbrNvSQixpKOkTzuLc6Tlkj247X7FNVW1DfY2aSuF5qbCxirKqTQTPmEpBburBFQWxFla9upS1u0NMzs8nM9hMwztRYgPDpKcNJRiL0tQc5fRwMuFQnHVP3cENj9UTLrqdX87NIdyfw4puruONv77F2rp6GnbAsNHjSB+bxuSzpzBh1KHnNrajkdrqt3h7a/TDPu+N0lBVQdmyt2iIBkmflEN+/lQmjAhAazO1VXU0BVIPnN8u2wBikTrKnytjcX2E4JA0Jmbl8P+cdxanb1xKRV2UYTn5ByopiTZSWfYaqzY00xSFYaPSmHBODrnndvEdStKpbkc9iytW00QyuRfkcch0c/vtjbLu9Qre2AopHX8zAVpbWFe9kjf+Wse6rTBsfAbZWVPJnjT00Gq2WDOrXi6ldPkmdgXDnHn2FGael8eZH6ymYukmSJtKwfT2e1ashXXLXqPir400bI0SHDKUUWeMY/L0PGaMCQFxmqpfY/H6OMPOyadgUpCm5a+xeFOclKx8Zo7vdDCROsor3mLXwLb7a2hHIw2RGMFwGukjAsSiLWzfEWPw8GRC/Vso/8nN3F8RY+ZND3HHp3sZnrU2U/nKUt6Ohdvur+HOx99IyY9uZf7yEMXfv5+504d+uCxax2O338GC9anMeeB7fH5gPRWvraR2U5TgqLb/n8jNGke4i+q9WKSRVVUrqXmznoYdQYaljSM7L48ZXX0HkiRJkiRJUh85uYO/j7HY+hJuufFx1oXzueOBG5k5qsPCSBXzb72Xks0BZnzjfu4oSvUhoiTpFBen6eUHuH5eFUy/ll98p4j0Dje32OYK7r/pZyyOjuOah+5hzqS+qfqLLHuUW+4upSmtmPvuv4rsjsNHHxT83cM1Z/v/Q5IkSZIkSTq5Je5Qn6e44BlTKJgM62oq+OXDacSKp5Byeozt79RR/ocFLN4MjJhF0bmGfpKkRBBg2Dl5ZIeqqFz+ex76jwBX5qUxqB8Qi7Bq0e9ZHIVQbhEzxxxj6Lc3Sm15Gas2rKZ0URVNBMi+tPDA8N+SJEmSJEnSqcrg72SVNI6L/+UqVt39OJXLFnD/sk7L0/KZ+82rDq4ElCTpFBYcPYuvfGU1a+dVULvw19x58CS6hM+7im9fP+ugSsCjsjfK2xULeGx5HICUT1/L1y/yD2kkSZIkSZJ06nOoz5NcLFJP5bIq1m5oZkskxqDRPcxRKElSAohurKJi+Vuse6eZ7a1BUsZnkJ01hexJyX0UzsWJrF/NG2siDBozheyzu2l3/1zD0RCT8/PIDPfN8KKSJEmSJEnS8WLwJ0mSJEmSJEmSJCWAfie6A5IkSZIkSZIkSZKOncGfJEmSJEmSJEmSlAAM/iRJkiRJkiRJkqQEYPAnSZIkSZIkSZIkJQCDP0mSJEmSJEmSJCkBGPxJkiRJkiRJkiRJCcDgT5IkSZIkSZIkSUoAA050B3pj9+7d/O1vf+O9994jFoud6O5Ikj4mAoEAn/jEJxg6dCgDBw78SPftvU+SdCKcyHufJEmSJOnYnbZr13v7On6wb9++Q14PHhz6aHvVQTQaZcuWLQSDQYYMGcKQIUNOWF8kSR8vO3bsYOfOnbz//vuMGjWKUOijuR9675MknSgn6t4nSZIkSeobJ3Xwt3v3bjZv3kwwGCQtLe2E9EGSpE2bNhGLxRg9evRxr37w3idJOhl8lPc+SZIkSVLfOann+GtpaeH000/3wack6YRKS0sjGAzyt7/97bjvy3ufJOlk8FHe+yRJkiRJfeekDv7ee+89Bg8efKK7IUkSQ4YM4b333jvu+9m9e7f3PknSSeGjuvdJkiRJkvrOSR38xeNx5zWSJJ0UhgwZQiwWO+77icVi3vskSSeFj+reJ0mSJEnqOyd18CdJkiRJkiRJkiSpdwz+JEmSJEmSJEmSpARg8CdJkiRJkiRJkiQlAIM/SZIkSZIkSZIkKQEY/EmSJEmSJEmSJEkJwOBPkiRJkiRJkiRJSgAGf5IkSZIkSZIkSVICMPiTJEmSJEmSJEmSEoDBnyRJkiRJkiRJkpQADP4kSZIkSZIkSZKkBGDwJ0mSJEmSJEmSJCUAgz9J0klv27ZtLFy48Ki337hxI6WlpX3YI0mSjh/ve5IkSZKko2XwJ0k66S1ZsoQ//OEPPProo+zbt++Itq2vr+f73/8+//Vf/8X7779/nHooSVLf8b4nSZIkSTpaA050ByRJOpzi4mJaW1t56qmnaG1tZe7cuZx22mmH3W79+vXcddddDB06lLvvvpvTTz/9I+itJEnHxvueJEmSJOloGfxJkk4JX/ziF0lKSuLxxx8HOOxD0DVr1nD33XczcuRI7rrrLgYPHvxRdVWSpGPmfU+SJEmSdDQM/iRJp4zi4mICgQC//e1v2bNnD9/4xjfo1+/QUatra2v54Q9/yOjRo/n+979PKBQ6Ab2VJOnYeN+TJEmSJB0pgz9J0inl4osvJhAI8PDDDxOPx7nlllsOegj6l7/8hfvuu4/09HS+973vMXDgwBPYW0mSjo33PUmSJEnSkTj0z0UlSTrJXXjhhVx//fVUVlby4IMPsnfvXgCqqqr40Y9+xNixY7nrrrt8+ClJSgje9yRJkiRJvdX/O9/5X98/3Eqnnx78KPpyiK1btzJixIgTsm9J0slt/PjxjBw5kkWLFtHQ0MAHH3zA/2Xv/uOiPu987783ZL7R/RLDUDtgAM0IoiBHxAjcruOmcNpDTrvsIyune+s5NT56Ytquab3Nj03iHZNsrbsm5oc+ktYmJ9quSc6RbYt1y715hFNvWI/D5gZMEA8FRYeJAnGctQylTGK+s7T3H4MKIz9mUNRMX8/HI4/IzHeu7/W9rut7XfO4PnNd3x07dig3N1dPPfWUbrvttmt+zusxLjH2AQBGcyPGPYlxCQAAAAA+a9jqEwDwmfWFL3xBt956q1599VU1NjaqoKBAjz32mGw2243OGgAA1xzjHgAAAABgIgT+AACfaS6XS4ZhqK6uTo899pgSEhJudJYAAJgyjHsAAAAAgPEQ+AMAfOYVFRWpqKjoRmcDAIDrgnEPAAAAADCWW250BgAAAAAAAAAAAABcPQJ/AAAAAAAAAAAAQBwg8AcAAAAAAAAAAADEAQJ/AAAAAAAAAAAAQBwg8AcAAAAAAAAAAADEAQJ/AAAAAAAAAAAAQBwg8AcAAAAAAAAAAADEAQJ/AAAAAAAAAAAAQBwg8AcAAAAAAAAAAADEAQJ/AAAAAAAAAAAAQBwg8AcAAAAAAAAAAADEAQJ/AAAAAAAAAAAAQBwg8AcAAAAAAAAAAADEAQJ/AAAAAAAAAAAAQBwg8AcAAAAAAAAAAADEAQJ/AAAAAAAAAAAAQBwg8AcAAAAAAAAAAADEAQJ/AAAAAAAAAAAAQBy49UZnYDzTp0/X8ePHb3Q2AACQFB6Xrsc5GPsAADeL6zH2AQAAAACunT8aGPj498Nf+P3vf3/Fv2+/3by+uQIAAAAAAAAAAAAQE7b6BA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hD4AwAAAAAAAAAAAOIAgT8AAAAAAAAAAAAgDtx6ozMwLqtP7e4GtQWsiY9NMJXlWqH8mbapz9eUCMl35LDqu0NKXeTS8rnmjc7QdRXobFbbR5YS78pTfvpnU97oWgAAIABJREFU9NovttegqVxXsXLsn822GDzbobaObvUO2jU7J1s5sz6j9TGawaC6ftWqM0FDsxcWKGPGNUjzgl/tx7zqvcWh3EVOmf5m1R3plpWyRKXL0hRd6YXkO3ZY9Z0hJS90qWTeDSjzwaH2229T1rIp7ktH3Csu5din7lQ35HzX1dSOHbH2zcHTDapt9stIX6KSpWkyxjt4MCRfZ6s8pwOyzHRlLcyO/p6MuO/sv4v4e9wTX8nqnsx9i0mz+tTibtCpi/fk9Kurv5tZXI+pAAAAAADgpnRzB/5CAbUc2KO9ndEc7FBFdnGMk9U3aLI96FX9oVb5EtK1/J4CpU5TOCDxXqV21/Qpf32eCuea40+YXgvXaqL/atMZDOpM7R5tPeBXzrodei79Olz7VAj51Xhgjyo707RqXsFnMvAXPLlfTz9cqfahv1Pve0bf/3qezIQbmq1rJ+RX/Y9f0t6TDq3a/rzW5l79PW+db9W+515Tk1mqLa98S1kfHtYbu90KFdlVWJQWXdkNWjrXuF+7D/iVsy5Py+fdgHvgYn970qFVmbH2peMYrb8L+dVYtUeVp51au+A6BMmv9/mup6kcO2Lum0P67cla7d7dLFupQ0UFaTLGbP8hdR18Ud9+tVnhn/aYKntqhzYuS4oqa5H3XX5w5N+FY2Z09HE/OJn7FpMX8qvpJ3tU1R2+JzOnR1t/ny1xP6YCAAAAAICb0s0d+Bsm456VKp1raszp2gRTWY4YZ4pu0GS7FfCqZvdbajJLNbtoaCL8RggF1FK9R3uPO1RxNRP91yod3FiDfWp7993wBOWMPJV/uUAZ2XbZmKDEVbhp+jvcXIJe1f4iHPQz5rm08k/mKyvlOowdN0OQHX8YGFMBAAAAAMANctMH/j6VJCUp9557taooupUAkzI4dUkDnwmhgDyn+yQ5VP7Io1q/lO3IJsO8a4UeXOeUleLU7dFO8CYYSilaqXUzQ0pemHRjAhE2u/Lve0Dr+m2x/4gCiJHV3y3POUkzirXxyQ0qSbkBmRg27k/qvgXGw5gKAAAAAABukJs+8Ber4Lke+fotGTPTlZIQUNeHXp05G5Rl2jX7rmzlDD2jyAr0qOucX2fOhzcZC5zzqv24pcQ7HMoc/vyVC33q+tCrU90BGUnpysx2KnXG5VUJVr9fXeeCMmY4lJFihp/l4vFLKXnKnxcxgT8YlO+0X+e6etRrSbrFrzMnO5RsN5V858gJoVC/f8y8R7L6/eryeHXq1yElpzuVdVea7OOuqgkpeLZbZ3xe+X4jSUH1fuhVu81U4sx0ZYzYBi+kwMlWHT0dkPE5pzIz04ddf5TpXOhT14fdOvORX70hKdnuUOrc+cqMeUvQkALd3eq1DCVnOGT8xq9Tp73yBSwZdoey5s0fkffhbSEjcmu/C33q6grIMkxlpDuk4LB6tEu+bq88H/plTXdo9lynMlPMS2Xt6fDqzK+DMuzpyprnvDLti6w+dR0/oVNngzJmzdfiBWkyx4qnDIYU6PbqlKdbvdMdyprrVEbKsJUoF6990FByeprsGkq731RWQZ4yJpxPnKAeu7t1xtehM+cvZt2r9pOm7Hc6lTpK2qO2+6FnGGUtzFPmOCt3YmmvVqBHHo9XZ/o0+rFjlUs0ZR5pojqIkjEjTVkLk6TEJFlnvfINSIY9XRmjtfdh7XDGzPlaPN2SMdOIua1fKq/+Hnk6uuXrC8q6xa7UTKeyZpmy/N3q/UQyx6hPSVKCqdTMbBmfGEpOtIXb7+lw3lJn2WX5w2Xju2AoeVaacrOd4/cz4/V3nxt+nKXgueiuL3yNsfZ3kfmK7Xzj3zuKqKsr82L196jrnCUlRowt/X61D/UlMu2aneFU5pzRg76xXHMsY8eE1zaRoF/tv+rQmX6bkuc4lT83iocnDgblO92jcx965bsgabo00NUhTzBJyTOk3kDwyrKSws8D7O5WcKicJxNCGXfcH3bf2hTRx12LMWGy/YvVp67ugKwEuzLSk6RgjzzHvfLd4lRRwdCWpNGmPRiSr/OEus71qbffUqIj/J0mOSGgcx8FZU0Pn+PS56IYu6P7DhRS4PQJtZ30y5qRrqwFTmUMy9ZEK+Cibv9Wn7pOeXXqI7+sW5KUfGe6cueOMgZEe9y4ru2Yekks35cu9MnT4ZXvfEC9IUOpc5zKusshc8CvroB15bhzjcY4AAAAAABw84uvwN9gn9p+8l09U9MnMz1N6u5RcMQBpgrXPqqHV87XwKEf6tu7Oy6943vnFT35jmTes0FvPOKSPdihql2vaLfbH3ESm/JXbdITf5knuyH1NlfqiRfcuv2La/RnCbXaXdMjSTKKvqXXnypV6vAJrf4OVT67TTWBob8vtGr3ls2SnFr70mPKHHr51C9e1NpdY+U9T/ahNIOdtXpj5x7VdIZGZjHBqfK/flTrXI7RJ3QGA2p8Y7O2N178XFB1u7aoTlL++h3a8uU0GRf8qv+H17Tjp60R+ZA0q1jrHn5AFfOtCdMJHqvWjufeUlN/ZCKm8tc+qqdX5kU/gXvBq19s36zK0zalzjHlO9038n0jWxVPbtD9RQ4Zw9rCpWsadqj10WHtePgttaeX67nta5QyVI+huQXKCTar5dzIpDPv26DVdxzWjr3NEeWRpvKnNmn9Msew14LqOvSWHnm2Vu0RhWfMLdXGRx9QyZyhyTirT00/+aF2VDYrMPJQ2Zet0dPfKVfOjKFrf2mzKruztWpdnjxv7x8qU4cqtj+vdWM9qy6aesyy5N69WTuPXKxHv2p2blGNklT2zHZtHGWl7cV2byxbqbIEtyoj7xN7nlZ951taXXS5DUbfXkPyNVZp5679ajl/5SXZl67Uw39VocIU2+VyOe1U+Vezdaq6ZuIyjxRtHUQpcKxSTzznVqjoIT2Vd0jP/qhVRsED+v5TZcoYMVkdUtcvX9E3Xm+V+aff1EN3/Fzbq4eepfalYPRt/WKZHXpTz7xQo67IDKVkK/OTDnn6k1T+NzvGXnVyoVs1Lz1x6fmHq80G7Xhsj9oHk5Qxs09dkXUxp1SPb3pAJeljlOt4/d3frR16sVs1rz6svRNe31X0dyNEf76o7p3cpGH9klNrd2zVqnkjfzjR2/imHtnZLPOLj+oH3ymWPdSj+rd/qB0HOq5I1+56QN/7Tpkyzcldc7RjR9TXNgbrbIPefPU1VR2L+HR6scoX9MmSxt6Wu79Db27eprqLY0KgQbv+pkGaVqBv/Odb9fc/apLtnkf1xiPFl/MrScET+n+2bVFVt1PrXtmq8pijFSGdG2fcf7H4Az2x3a1Q0Qa9/pRLulZjwlX2L9bZBv3gsT1qSS/T+hV92r+3QT5JmlGqLTtXSf8zyrT7O1T18jbtPhJZ4zZl5jrkaeuRFj2g//Y3ZcowpEA0Y3fCBN+BNjrV8qNXtOtgz9BzHIelUeaScUXjGynq9j8YlKfuLe3YVSuPFZFIeqke3zzUT0V73HimaEyVoi/zi2Xzg799TXUR7VJGmnLS/WrvDClz1Va9/LVsGdd4jAMAAAAAADe/+Ar8DRPs7pHmFGvVV1zKdUi+/12rfVXNatr7kn5g/1utnTlfywukMx0d6gpKsjuVk5Gk1LuSZAz2qenti0G/NJV8rVwlWXZZv/aq/t0q1VVu0dOhZ/S9+/Munc938C3tHvq3MTO88uG2yEwZpjLuLlDOaa/aT/ZJsiljwXwlz0hTyrCAwPh5f16Pf9Eho79DP9v5mmo6Jc0s0KrVpcr9nNR7ulU1VTWqfm6LrCef0fpRJ8MNJWcvUf6AX2favApIMudkKyvZrpyZpgyrT/VvbNHWGr/MBaVa+6UCZTpMWYEetburVdXYoN3bTaX+3arx0znfrF0vhyexMpaVq9yVp9QEv9qOHFb1wQ617N2jffO3at3CWGs3JN/pPqUWlWvlPXlKnR6Qp7Zae90dqnruFdlffFYVc2JNM8zqbFbLpTo35Wus1u53OuQ58Iq2KhxEWldRrNkJfrUdqlblez2q/lG1Chc8oMJLBd2n+upaGXNdWnvvEmXOMsNt5xeVquus1fZXHUr97krlmCH53Hv0fGWzgrIps2yVKoqdSvykR23vvatK91t6MhjSy0+tvBQUltWhyl0XJ65NpebmKWOsZQqx1GPWEuV/3K1TbeGggX1utmYnpytzgtU/gff2q1I25Xx5jcoL0pVsC+rM0cPad6BZlVtekv7uGa1dZEoxtFd1H9aul/arJRh+tmd50XzNniH1nj2hpnerVXdkv7a+7tD3Hy+9vGpk0KvqSu/EZX7FypIY6iDmJUYJmnW3S4X/o1VNxw6r8aNSZcwdVp4XutV4uFVSklzLc5Tc/vNR0oiirc+1KXisSluHgn4ZrpWqcM1XqhHUqeZ3ta+6Q55Ysz5Cn7rOm8r/8kqVFaQr8ZNu1R+oVE1nrbZvT1Ly1lXKH23SeLz+brp0Jobri6X9jB8PivJ80d47z39LyxNjKcuQPL/co+0HOqTcMq3/yhKlmpZ6TzWr5ue1anfv0Q/mZeu5Cmf0ffyyy1cc1dgRy7XNHOUSAq16c+tLqjot2YvKtbo0T7OnWfJ5m1X9dq2quycoggRTmUsL5PvQq/bOPkmmMnKdSv38fCXZvLEUZsxs44z7Y/V0VzUm2K9h/9JZo12dQ/+e5lBOQao+fX+PdkaTts2vutdfDAf9zGyVr75XhXNMWf5WVe+tVktbz8hznW/W3mjG7kWXM33Fd6C7puvMP76mnQd7JMOpsv9SruVzk6T+HrXUVamqpmb8643hng+dqNaOnbXy2AtUsW6F8meZGjh7Qk3/VK2607Xa+aNs5TxZqttPRXdc6lidyFSOqbGU+flm7d0WDvoZ80p1/1cKNPtzhnpP1Grv2w1q7xye8FSOcQAAAAAA4GZ10wf+wsGzPtW98aJ8B8aYjUmwKXlxhR4qH7bqalaZntv6gPIv7jy2dIly7dv07d2tavqX41r35BptXhZUy4+f0JMH/Mq5b4OeqwivCrNO16iqJhz0q/jes1pXcPHX2QVavixbyY9vUdWBStXe86yWD8/HLJc2PvqAyhaMMXtiZqti4yaVd9dq64bX1GSu0INPfUuFdkmDfWqKKu+t6v3TUulItao7JaWUavPfPaDlF7dWXFqskkUOPfnwW6rZV6OyRWuu/CV3QpLyVz2q/Pu8qtz8hPYed+jehzZdWjUWbKvU3hq/NKdcTz+zZtikfp6WuwqU8fIT2umu1b7/VarnVz2q58ZIJ+A+LPd5Sblr9PSj5ZdWOxW6XFp8x2Y9WdWjxmM9Wr0wbfTyGoe9dIO2fdt1aYKucHGe7HpCO90dqm/uVvmcKLacG1WSyp56VhuXDdX5onQZ5x/XzsaQNLNUjz9zeTK8cFGaQl1bVNXdrJauoAozhyUzq0ybv/tAuG4lSQVaXpSt5E1bVHW8WtXNpcop8KvmQIOCkvK/vlVP3+cc+jV/ngpdxcqa9ri2HqzSvvdcenzZ8DzalP/Vx7Tx/yxQ6jhbHAZPvRt9PX7tURUGO7T70c2q6nbqz7/zbMTKpbHlfP1Zfe++7EsrEfKXFmtxxov69qvN2n+gQaULSmWLtr0uXCnrn/arKSjZyx7V8+uHrfopKFBJ0XwZT2xTTeN+Vbcu0fqcGMt8aWQheaOvgy9Gs6JsJJsjTyVLTTW5O1T/frfK5zovpWF1NauuTVJKsZbPv0NqHz2NCdt6uil3dY08kjLKN+n5dQWXyiy/qFiL79ymR15vVeQClxiuQoXrt2rzpVWzBSpclC49sU01nW41fViu/EWj9Hnj9XfBDu2N9vrmOtV7Nf1drOU516lQtPdOXakWl8dQlBf8anuvVZaSVL56lcoLzEvXkT/L0rdfcKv9vVZ1fcUpM+p7ZlgGohg7bo/l2r4a2TeH1OXer+rTkunaoJcfuVyO+UuXKN9h6ZEX3FesKhphRrYqHtmk8s5qPbnhLbXPKtVDm8P58NW+FENhxsqmVNfY437AXTvG565iTDB6rm3/kuBU+SMbtNaVJvNCh/Zu+h9Rpf3QnbXad6hPmlag9dsfU/ml1c8FynXY9PTT+0f8OCBwPMqxe1H2yPwN+w5knXVr+0avJKdWbX1Gay+tSs9T4VKnEp/drL3Hx75UX9T3/ErpgwZ5JGV+ZZXu//JQH1tQoOUL7ep9eI9ajjWo5ddLNDuq41YoddboY99UjqnRl7lTPneVqs9KWrBKz313pXIuFm1BtrJsQT3y42H9/RSPcQAAAAAA4OZ0y43OQLSssx1qOdY6+n/NzWo8HRgxsZ1aXKysERPANqVmO5UqyTrvVyBi56jLQjp3/AO1D0qmq0J/tjBiS6YZ87Xc5ZQGw5PEl5Nxau14Qb8YTJj3C33yHA1vM5V/X3l4y8NhjDlLVLJI0ukPVP/hBHtpRRoMqu2f3eqSlH9v6ZWT6IZDRV90yS7J09AafkbTqEL6NMGuxUsLVPaFPCWPCFAZSpwenl4a6A/KGowti5KpxcvyRv4q37Ard154ktp3rk+hmNMcMqdUZYuG1bmRpNkZ4YCyfXGxcofHE6c5lJFqkxRUb3Bkg8r8D6WXJ98vmjFfJaXZkoI6esQrf3ermjolpZSpotR5KXAmSUpI0mJXsewKhSfshzVue+lfaePq8YN+164eJ2B3qcKVPTLvsinj7lItt0vWUbeOnv3X6NvriXY1HQkH3cv+fd7Irf4kaWa2ykqckvxqOtqt4LB6jqbMAxHtwvpocnUQNcOhxfcUyy6p/XCDPJdux5A874cnoVOXFSt3zGBVFG29v0ftx4OSslX2pcgysymzqEzLr2Ybt2l5Wr4oYkJ4Rppy5oTbvi8QYx8zQhTXZ13L/i6a88V473waw+XeYpMxzSapT02HGsKrzoYkLyjWva4CFc4xpFiu+fTHl16feOy4yn7hgl+Nh8OBy9LSiHKUTanF5arIjaE8PguuYky4tv2LTYXf3KB194Sf6xd92i36sL1VXZLsrlK5IraytC8sVcU9w7+3THbsHvkdKOj5QEeDkha5VDo34nuRma2yilKN+fOcwVju+ZCM6eH0Pf9Sq6azl8diIyVPJWUFKixwyBg0ojxurDxN5ZgaQ5l/EtCpY15JNhXe64pYpWcqs3SlymaF/7IkBad6jAMAAAAAADelm37FX5hNhV9/TKsXjhFUS7DJSHTInnB5IseeYpctImhgm5YUfp6cFRo72DRoqbcr/DwaW+8J/XN1IGILsJACneHZ2jOn/fo4eejlXJeW33Vt9kmaMO+fBtQ1NGM84Dms6qqI8/4uKM9vJMmvM2eDshaZ0f+KO+SXp9MvyaGszKRRP2emzVfWtBo1neuWb0DKHHWrO5tSl63R5mWS1e9X1xG32k555fF0yxfwq/340NZikwrQJSnFfuUv5213DF2nZU16dZPxeYdGJm1ItnApJNpNGSMmzSTj4rHW8DMmKTdrtF/O25SckS67OhT4qFv/+lF3+FlNll8tB6t1JiIMHzofbodWV4/OfZp+Ke0iV+SE+ygmU4/TJ0hzNLOcmn3HKK8npitzllTX1i1P91kFo2yvH37YI/1akn2+cmeNdj+ZSs12yi6vek/79dvBy+USTZkPhEYG8oPnYqiDC5q43EdhX1AsV0qtqjsb1Hi6XDm5phT0qvFfvJLS9IU/iZiMHWHith78bZ98QUkzHEodbRu5RLtSZkq64rlRUUq0K9mMSDfBUOIMU1JQVig8wTy5lSJR3Muha9nfRXO+WO+dvFGOGIPhUNGXVsjeWCvfwdf0DXeNSspdyl+4RK6CYq17sjh83AWvmqK+5o91cbfkiceO2PuFEd37QLc83ZKMdGXcOcr9OS1duUucUtvUbtl5PV3NmHBN+xdziUruHvbMy2jTPtOlk/bwMy2T0xxX9jWGXTkF2TIONQ+Nm5Mcu0d8Bwqp92x4i8vUOU4lj9It2efmKdesVf1osfp/i+Wet5RSXKrlP+lQfWeNtj7oVk5ZmUoW5qnwT/JU9s1NKhv6mKXojhvVlI6pMZR5KCjf+ZAkh2Y7RunrZqQrf2GSqs+G6/zj6zDGAQAAAACAm89NH/gLL6YwlZzhVM6CpPEPHuy79E9jjIn0iec0QrI+CU9/BdtqtLdtnCMHgpcCTEayXYnR7Yw4oQnzPhjSwNCJPQf3j/P8rpAGBsZc2ji6wZAGPpEkU4m20UvLmGZToiHJCmogNE76Vp9a/vGHen5v8/hbv8XM0G0JVz87NWpwcJqh2xIijwofadymMZ8DNZIpc4wJP2NGkhIlBS78VsGPQ+EVo4FmVe1tHju54PCVFabsEzx3T9Lk6nESgT8j0ZRttOzYbEpOtEkKyQp+En17/e1v9UeWpM+ZY98H00zdJinwaVCh3198NZoyD8r63cjzfXphMnUQoxnZWu5KU3VVj+obvPpP8/PCK1U6Jc1bIdeccABtjNxH0datcN6mm+H6jJRgKnG81aHjpBv+vG3Murh6UVzfNe3vojxfLPfOv/3bBOccyV60Rs//takf7K5WS8Crup96VffTt7RTNmW6KrR6dZmWz4zlmi+fP6qxI8Z+YXjgzwoN5ctmKnna6P1QOCAcRyY9Jvzbte1fpptKnH7xbDH0XR8PKPRpOL+Joz4P1qbbZthlatiYOImxe+R3IEvWx+HUzDvMK4LR4etJUnKipKCuXKEf4z1vpJfq4a1S4q49qjkZVHvNfrXX7JdelswFpVq9aqXKlzqiP260U031mBp1mYeGgq7mpZWAIyTYlGw3JfXJ0L/pd9djjAMAAAAAADedmz7wd/3ZZAxNpqSWfUsbv5Q+RrAwvMrQ8LRez8yFJQxNLsnU8vWPqmLu2M8+TJwZ4zNbEmxKnC5JQfWGZ3ivOMS6MDQpZ5hKHDXqE/58+0+26clKrySHlq9apfIV2cqa5ZBphNT1zjZ9Y9cNKLshoQt9Y4Zarl5QwU9Gf8fq79OAJE27XbY/Pi+bJGteuTY/WKzkMTbeNYwkpd7ep3Fi0Fe6ZvU4PmsgqFBIUuTEbiik3oGQJFOGOT3q9npb6JT+vkZSMHBp4vfKfAf1qSTjj03Z/ujiq9GUuRmxubFNt02zRV8Hk90uM8FU1rIVyqyqlOdfGnSqPF36lwZ1Scq5p0AZpia58nXILWZ4wn2gT72fSIrM52BQA1PX2KfeVPZ3Y6UTy71z6/jDaPA34R+IXAqHJZjKuGeNnnOtlO+0V54Pe9R18gPVvtMsj7tSWz0BPfe90uiv2Z4o374puraIfsGw2ZSYIOnC0PbGM0f5fP8UNbbB0GesHd86hf1LDH3XrYbO13VIkgZ6Ry/AT/uDw8bDazF2GzJuC7fZYG946+0rgtJWcCiQpisDg5O45415pdq4Y4UePNutUx96dcbTofq6WrUcr9Xuv/Eq9OIzWrXAlBnlcaOea8rG1BjKPMGm26ZLUkC9vxklH4MhDQzdg5Zu1S3XY4wDAAAAAAA3HQJ/kRIMJac4JPklw6GseZHPLwupq3qbvvF6q8zSR/W3BTcgj7falZJiSiclY0b6lSshLb/qXn5C292WCr+zXZvL0qKfDLc5lDnXIR336+ixHgULshU5BRbsOaFTFyRlz9fsUbf5lBTsUWOjV1KSyp/ZqvVFI/M41gTktWOThlb2WKMEkH77r379dsrO3ae2U35ZBc6Icg+pt6tbAUnm5+1ypISULCkoU6lzsiOe1SMF2yr18OP71TWrXM99rzi2LEymHicTfOr26tRvQsqIXP0z0C3PWUlGujLTZykx2vb6jfW6606pqbNVTZ19Wj4zcpVvUL4OrwKSMrPSdfulAo6uzCO3nDNmpkdfBy+tUf4kJ0bNu4pVklspT1uD6t53Su/1SEaeSgrG+mFB9Gz2dGWmSE2nT6jppF8lKY4R71sBr9rPXuVJbiTbFPZ3o54v9nvnVIIkWfo0FDERP2ip95z/0p8fn6jUE4/vV9fclXp52yrlzM1T6tw8qbRMK7/i1s7Nr6jubLOazv9HZUZ7zQ89rf8Y7bXdGvu19Q5/c7pdyTMlnfaqxRNQ+ZyRbU1WQKc8fk1aQrj0Qp8E9emgRvygwOr3yzfZ7WpvkKnsX2JJ+/H7nDLkl+doq7r+IuLYwaC6PN7Lq/2u0dhtzgxvh+k7fkJnLhQoJzJ/fq9OjVWfsXzHefDrSvr5f9Mv+/O0fscmlc9xKn+WU/nLSlX+F2WqfmmLdjV61fjBYX303I8mPu5Xfq1cEDmOaGrH1FjK3GZX5pwk6Xifjh71KliQN/I76oWAPJ3h3S8MSX98ncY4AAAAAABwcxnjt79/eKzfXZz2sillYYFyJPnec6stYs8l62yDqqpaJSXJ5ZqvOyZTggkKl/ygNbmtlRJM5SzNlqGgGg99IF9EYCtwrEb73MHwM4EWRbkC5uJucQmmsooKZJfU9U6Vajsjts6z/Go86FZAUv6yPKVEbiF4MZ1BS6FPJMmQEREUss5+oJqDU/wMqARDycnhGS5fZ7d6h5fRhR41HfxgClf8SZ7/WauWyP26+k+orrZDkk25C536fHq2itIlnTwstyciNxd6VPuzGnVJynAVK+v2GDNwtfUYrX63qn55QsER7TikrvdrVR+QjMUuLZ6VFH17LVyoZUVOSX2q+Vmt2iMnhs93qKYu/Gy8wiVpIyZeoynzyOdbmXfGUAdXMyE6zaGiLxTIUJ9qXn1NNefCZVM46xrsDzwtTYsLHJL6VPd2terPDatry6+mX1SrZbIPvbwWbsb+boLzxXTvJJpKvsMmyS/Ph30jthC2/M2qcV/egtqWlK7ZpqTuDp06NzJdY6ZTmQ5JsmSF/jj6a/53n4v+FzxX2y9Mcyh/QZKkoOrfdV9xfwZ+VaOq9ybfs94+I0m3S7K6vDo3PJnBoDyHa9VyjbcivDzuT42p7F9iSXtxfoHyDUnHq7T3lx0j+uvgyVpV/XJYsPaajN02Jc/NU2aJ6mj9AAAgAElEQVSCpM5a1Rzxj9xa+0KP3D8P529Usdzz+fM0705JVjgYPeJQ06GsOeEgmvVHds2N5rgR20GPzNOUjamxlHlCkrIK8mRK6qqu1M+O9Q07OqQu93797OSwS4u1DQY6VLN3j3a9Xqnqtj4BAAAAAIDPppt+xd9tkqQ+tR16V5Vd5tjP00kwNbvg38WWeIKhxDvCoQPPP1Vq92CeMucuUcndK7T6vlo9c6BWz7+cpIe+ukSptwXl6/hA1T+pUXu/ZCwqV/nCJOlI7Ndk2IaexdXfoH1vVso3L125y/JiSMGm1KIKrc5t1d739mjrbmltaboSPwno1NFa7asKPyMm894yFTnGCSzcYsqeGJ6wfvftt2QrdiqrwKXleeV6sLRB22ubtWvTNp37Wqny5ziUeKFbjb/cr8r3gtKClVp9z9DKmtHSyZuvzExTOutX1QsvSX9ZpvwUydfRoJoDbnkuhLMQaHxXVbMHlXnNny1jU+r8PKXKK1/ta9p1Z0gVix3Sea+aDlapqjnGZx/G6myNtj4b0v0VLuV+Xur9qEP1v6hU3WlJ6aUqX5YmY4ZDf7a6VLUv1Kry5Vd027py5c+UBj7qUH11lWpOhqQZxar4906Zij1Qao+1HifJU7lNT/Tfr7UupwzLrzNHD2vfgWZZcmrVfcXKMGxS1O01SbZ7V6n8vW2qbqvUk8/6dX95sbJSTVm+VtUdqFLdOSmj/H79eZYpDa/GaMo8shxnzI+hDq6GTSkFK1RoNqs+KEmmCu/JU+rVP6oyPEn+lVUqe+8V1XTXaOuGVuVk2mUkSJbvhNrPTnFbn8Co/d0Sx4Sfu+wa9XcxiOneMULKXeSUmjvU9KMf6k1jlZbfGW5DNf9QqfphwTHbzDyVLEtS/cFW7Xppj7S2NDzZ/jtLvg+qta9Nkj1P+RlJSs2M/ppj2QY4tn4hIlCQkKTce8uVf+gttbRV6umtAa398yXKSrap1+PWvh/Xjh3MiYJ5Z55y7DXyna3Rzt0OrSubr2TLr1Pvv6vd1dfoxyJjjPtTsnh/KvuXGNK2z0rT6tVutextVdPuzfr2oTylJEr6NKhTbd6RtTzNEf3YfZdNxX88evaMOSu0uqxGz7zjV80LW2SdXamS3HQlWn41vvOmKhvHCxDHcM9n3Kne0gIZx5pVv+sVvRmq0PI54dIc6G7QvuoeSWkqzJ+vuz8fxXELx/7xwJSNqTGW+Z/dU6G1y5q1670OVT79uJpy05V4m6SBbrWcjAjWxdgGrWC36qtr1HTBpsK7VqgsN+nqf0wBAAAAAACuu5s+8HdR16H92ntovCNMlTz+XZXElKpNGUWlKvzZHjWdb1b1280y77Gr6G6XCu/fpM16SVsP7Nf2Y/tHfsxerPXfvFeZpuS7lFIM7PNVUpqmugM98tTul6fWqbXZ85UZSxozsrVq0ybphW3a+85reuadkW8bBav0UEXeFSucRh5kV35JsexH3Aq01aqyTcqfnqfCuWkqWf+sNO1FbX+nVVWvt6pq2MfMpWv0vf+rXDkzxkln/Q49UbFKyz17VH82Io2ZxVr7Lafa3qhUU6BZVf/LqQ3ZsVx8dMyFZbq/tEHba/1qevsVNb19+b2MpQUKHWm+VH/X+MzKzE2Sp61Wu1+oHflWiksbN92vQrsk2ZR6zwN6PiQ9s7NWe59rjkjHobJvrlFJuk2TWp44zRFbPU6G3anMQa887+wZ2QYTnCp/8lGtXjQ0nR1Le51ZoHXPbJL50ouqbKvV7peHl6FNOV/dpMdXF8huaFjgz6aMeQ6dOzlBmV+IvIAY6uAqGY6LQZ8+yV6gkoWxBL8mSHuWSxt3pCn/5/u1750GtR/rCb9hz1PFd1zSP72mqk5Dxo2YwR2tv/u7tbGlcS36u1jEdO/YlFlSofJ/3qbq0x2q2rll2LEO5ReZam8cClolJKlw9QMqP/mSqk/XateWiLYqh0q+XqHCmZIU7TXHuConlmsb5QcZ5rx7tfHxPm19rlqethrtaqsZ9m6ScnINtbdNcrvPlCWq+MsCNb7eLN+ht7R12JhvzCtQfqBZLecnl/Rlo4/7L8a4m3K055q6/iWWtMP95utZtarcV6WattZLY19G6Ro9OKdDb/y4QSHDJpvhUFG0Y/eh+Vp078XcREhIUuHaR7W+f5t2uf2qe/s11Q1720jPVkagQ5GL0C6J4Z43XfdrfXOPdh7qUNWr20a05/BzAjfoP+UmyZwbzXHjhGCnakyNscxLvrRS5X+9Q1l1Vdr3s1o1tV185qJDy1d9S/mB/dpV45duC9f99RrjAAAAAADAzeOPBgY+/v3wF37/+99f8e/bb7+6tS6TZvWp3d2gtkAU23ElmJq99P9Qhu//U313SKmLXFo+NyLfgQ7VuU9oYLpTrj/NCwcOJFn9PWo/dkJnzgdl3LlEJUVDv9YeDMl34gM1HeuQ50O/LNOh2TkF+sKyPKUOJR3sblbtkW7pziUqK4rhV96DIfk6W9V+slu9g3bluopl9xyOOe+y+uQ5+oGO/qpD7ecsJc5MV+aiYpXenRb1JHjwbIeO/sor34BGnnv49XcFZDicylmYp8WLnJfPP1E6F/xqcbtV3+rVgBzKXFSs5X+SrdRpknW2Q03tfhkZczUn4ZxOfmQp8a485aeP0d4utoegqVyXSzn2iPOfblBts19G+hKVLL1ch13vv6vq2lb5LEPJc/JUuKJYhSlBNR36QL1GuDwN/1j1GFKgrUHujqASs4tVkjv82TshdTXWqvEjm2YvXaFCRzCcvwtJWuxaouRAq9yHP1B7d1BGSrjsihY5ZR9lC7Bgd6sam1vVfrJHvUpSxpz5KnIVKyfFNsq1FyvHHsMkXbT1aPWpxd2gU2OU73C+Q6/o2y+4JdcGfX99tgLNDao/5pVv0FRWdp7yC5YoZ7RtLGNprxf65DkWPtZzXkqem638RUuUP2/YCoRgh/Zu2qzKzjStevFZ/fl07/hlPhhU17FWnQoamr2oQJnDJmgnrIOxXPCrpdmrgQS7chdny/Q3q+5It6yUJSpdNnI70uDpZtU2d0spS1RaNPyaQ/IdO6z6zpCSF7pUMicUQ1t3KNjdrd5PDJl3pinVlKyAX+csUykzTRnBVu16eIuqz2dr3Y5nVTF3jOsZHGpj/TZlLVuhfKNbdYda1TvdqeV/Grk6MSTfkaH+qsB1aeXMmCL7u+I8qTXGe1mafH83mb7jYr6j7QMtv1oO1qjmSLcGDLtmL8jT8mXFmv27VrkbuqXhaVt98jQelvtXPeo6H5QxI0kpdzqVu7RYhZFlOeE1D6uLWMaOqK4tpEBnq9pG6Zut/h61N7fq6PET6uo3lDEvT0XLCjT7d165G7wjr3c0Aa/q3K0amO5UYUT7CnY2qPqf3Gr7taXEWU7l371Crrwk+RrcOto/VIfTR9539t9F/D3BYBw57i+/06/6YfetxhzbYxgThgVTJt2/9HtV726VzxjtPowy7aBfXR8FZU23KyM9SYYVlM8f1G12h+xmSJ6fbta393plL9ukH6wvkD1BUY7d2cqa3iP3eN+BBkPynWxVy69a1d7pl2Y4lXN3cbg+j7h1NDBGfcb8HSdcL7UNJ+Q51ydrWpIyMudr8dIC5c8yJ3HcOKZgTJWiL/Mce0jnApYMe7oyZtpkBfvU22/p9s85ZCb0qe6Fh7XdbWn5xh3a/MXLPzCJqg0OjWe9g1Jy5hLlX4vtqAEAAAAAwHV3cwf+ANyULgb+Qq4N+vu/doUnim+EEYG/rVq74A+wrxrsU/2rj2vrwT5lrn1eL3/VOWLyPdD4mh7aUqvArHI999Ia5V/NCk8AnzlWZ7Ue2fCWPHaXNr+4QctThr0ZaNaux7ep+qxNhd/Zrs1lV7f1M6ZaSL6DL+qbO5ulpQ/o+/93mTKGVZh11q3tG19RfdCptTu2atU8AncAAAAAAPwh+sxs9QkAGEVCknKLl8h+sFaet1/TbnOVSi6u+ur3qvqNWgUk5fwHV/h5cgD+oBh35qkkV/K0ufWD19Nllecp9TZLvR91qO4fKlV/VtLMFSpbTNDv5mdT8sJi5ZvNajrypnb8d5tWF6cr8RZJVkAtB95UfVAyi8q0fA5BPwAAAAAA/lAR+AMwaUwr3hzsd6/UQ+UntLXaq+pd21Q94l1T+V/doI3lTv0BrocEMM2pe//rGrVseUtNjZXa3hjxfrpL6x9dM3IlIG5axqwVevDBVp3a6VZ71Wt6ZuTDCmVftkZPfHPFiJWAAAAAAADgDwtbfQKI2aSfbXmtXc2zD+PNYFC+XzWr/phXXX6/Bm5xKCs7W/kFecqJ9tlVAOKWFfCqqbFZpz7061wg/PzE8Z7bi5tb8HSz3EdOyPORX70XDKXOzVb+ojzlz3OwchMAAAAAgD9wBP4AAAAAAAAAAACAOHDLjc4AAAAAAAAAAAAAgKtH4A8AAAAAAAAAAACIAwT+AAAAAAAAAAAAgDhA4A8AAAAAAAAAAACIAwT+AAAAAAAAAAAAgDhA4A8AAAAAAAAAAACIAwT+AAAAAAAAAAAAgDhA4A8AAAAAAAAAAACIAwT+AAAAAAAAAAAAgDhA4A8AAAAAAAAAAACIAwT+AAAAAAAAAAAAgDhA4A8AAAAAAAAAAACIAwT+AAAAAAAAAAAAgDhA4A8AAAAAAAAAAACIAwT+AAAAAAAAAAAAgDhA4A8AAAAAAAAAAACIAwT+AAAAAAAAAAAAgDhA4A8AAAAAAAAAAACIAwT+AAAAAAAAAAAAgDhA4A8AAAAAAAAAAACIAwT+AAAAAAAAAAAAgDhA4A8AAAAAAAAAAACIAwT+AAAAAAAAAAAAgDhw643OwLisPrW7G9QWsEa+nmAo0e5Q6p1pmp3hkH1aFEmd86rlaLNaOrrlC0rJs5zKWbREixemyW5EeV5JSpCMRLuSkxyanZGmjBRz0pcHAAAAAAAAAAAAXCs3d+AvFFDLgT3a2zneQTZlfvkBPfy1UmXOuPJdK9Chmr17tPugVyPDeG5V//QtaUaeKr65RqtdTpkJsZw3LOOL39ITD5Yqk/gfAAAAAAAAAAAAbqCbO/A3TMY9K1U615RNUuiTPvUGAvJ1daipzS/PO6/p2++3auMzf6WyObZLn7G63dr13VdUc1aS4VDhn7qUn+fU7CSp19uhlmMfqL65VVUvPKG2Dzfp6dUFV6z+G37esJAC57xqa/5A7WdD6jr4mp63O7Tja3mXA4cAAAAAAAAAAADAdfYZCfwlKfeee7WqKOmKd4LHa7Tjb/eo/pxbu348X7lPliljmqQLPap5/YfhoN+ClXruqVXKtw/74NJilX11jayzbu3c9IrqfvpDvXHXVm28x6HLsb+xz6vBoNp/ukWPvO1Vl7tZp/4iT/mjrDgEAAAAAAAAAAAArodbbnQGrpa5oEwPP7VKOQmSdaRa1a19kiRfQ5X2NockI1vrvlkxMug3jDHLpfvXlcquPtXtq1F7f5QnTjA1e3GBMiQpGNDAKI8DBAAAAAAAAAAAAK6Xz8iKv/GZ80pVUfKuth70q6nRq+DCNLXUNSgoKfWLFSqdaxv386mLSlU2p1aVpw+r7ni58hdGeeLfDf1/uqlEY9wjAXyGBU83q7a5W1aiU8tdeUqdNsaBF3rUdOgDnbHsynW5lDPGDw4AIHYh+ZoPq/50SMlzi7V8UZL46jE2q79HnuNenemXkufkKX/eeOUVUuB4g2qPeHXO75dvQEq0O5RyV7ZcriXKtI/+PdI616p6d6s8H/nlCwSlGQ6lpqYrf5lLhXNGPvz5eowjVrdbu/ce1sCCcj1032hb0Ifka2uVp1dKTk/RwIn3dWYg+vQT5xSrKNWvtg+DMmbOV/6CJBlWn9rdDWrrl1IXurR83tgPvQ4cd8t9PCAjfYlKlqbRfgEAAAAAmCJxEfhTgqnMPKeMg83ydXbL9xup3ROS5FDhsmzZJ3r2nulQ7oIk6XSf2jr8Ci4cP1AoScHTbu37UbW6JJkL5itlrAkcAJ95v/XUavfuBlmyqeWTrdpc7hx9wnKgW3V731Jdv1PrFhYrZ4zJYgCI2aClrsb92l3tV8ZXnSq6EYG/wYtBHpuylq1Q/sxJ9HGDfWr68Xf1zIEeZa59Xi9/dYz+9GoEWvXmpi2q6h76e8EqfX/rSmWO9l0t6FXNG69o58GeUZOqfN2hkm9u0ENfzr4cSBvsU3v1Hm3f3SDfKJ+penuPMsu+pYf/a6kyh+JgUz6ODAbV/v9Wqfq9oMq+lD76c6etgFp+8qJ2HpEKH1inpJ++pV9Gu9OFJPsXPyfHrH/U1re8Mksf1RvzimWE/Gqs2qPK05JmdWvLtgdUOHO0T4fU+7+rtWuvV2apQ0UFaTJ4NjYAAAAAAFPipg/8fRrVUTbd/jmHTEnWQJ+CvzXVG5Q0LU2ZqVFMJyWYSk61S+rTwPmgrMGLz/TrU90bL8p3YHgalnq7OtQVGPpzTpkeXl2saE4D4LMupKa9b6l64SZVTLCSODR4nbIEANdLKKCW6j3ae9yhisziSQX+Au9XadeB0YNs10ZIvvdrVN0tSQ4Vlpcq/65smaNtbj/Yp6YfvaSdB/2SpNSi8v+fvbuPi7pMFz/+EZxRGiSGECFAGlCUhxxRkSXGJTgWHjdaV7IflsbPIz2sliezTTs+tJltaevDsTRbYf2RlZxazI3W47QuaEKGmIghKAqoQDyoDJIjMCP6+wNBHgYEU0G93q+XrxfM9+G+viD3fOe+vtd985jOm8FqJaazJeR9pydpXyWpH73JeesVLJroihIz5bvjWRzXOLOE0lPH5EdG4etmDzWVFBxO46vtORToN7DYrGTVi7o294g36X3EkE9qail4RBI23MLa1G0pnAmOmY5Hy4q/S9Vk/yOZzDOgHhvJ4372tIzQ1uMBbIo6OWeZnvWfj2LV8wHXfuhOCCGEEEIIIYQQN02vT/x1WT8l/QDMJkx1xsY191RKbK26NiilVDTuZ6ozAlcHTExl+WSXdXyc80AlpgYTIJU9QtwV6nL4OG4HIxdGNldyWKKQQU8hhGjFVJFBwnq9xSq5G6bBRMWJIkyA17Q5LIr27riisKaI9B8qAQXa2GUsnqTharceQMj4CYRte4cX43LITNpBdvBMAlUGsvcewAiodC+w+uVw3FtUEgaGhhOpS2Tuf22lOCWZXRMDiB7e5s3ihr+PmCk/mELqGfD5jQ4fuy4coriP0RE+BLd8zVSJ7eEdZJ6BIUHhTI5oOx2nmYLOEn9A+fZ4EgKW8HKwU1eDF0IIIYQQQgghxA125yT+6k2N1YH9lSj7X1lzr8HE+UtmupKUM9WZAVD2bzkCoyBwxqtM9Ws9KmMyVHLq5FGyM9JI35/MihNGlH9+gRCLUxsJIe40pkObWbfDn7eiWg4St9a2UsNUU0lxQSmnzlZyHhXOTq64e2lwbjpBgxlDSQlVDUoc3FxRGUspKCjiVDU4uGkY8oAr6v5AgxFDSRHHCyqpQoWzu4Yhnk4Wp3VrbLOI42fNrc8hhLhrXLPvaammkrz8Ik6dNYJKzWB3DV4e9igxYywr4VR5EeXnAIxUnSgiT6HC1tEN965MR2mqJP3jePRnfsnFGCkvKaLgRCUmGycGe2pwH6RqTk6ZDKUUV1RyvMTY+EJtJQVHFI0xWqhONBkNlNcA1sMICXCz0J8r8NJFEPZ5DqkVWWSXGQn0MGI4YwZUjAz2b5X0a6IaPo7IgGTWZxWx70g1k9sm/ri+95EO1VWSnpKBqX8AEcFuPbx2XiX6j7YS6DmTkEHyUJwQQgghhBBCCNETen3ir1+X9jLz89lKjAD3OqG+V42DCjCUUlBuApdrDDyYDJwqaJzmydZR1WLNERUO7hp82k2Z5I02WEfkpHCSlswnLncP+oOTCRzv1MODLUKIm8p3Mi+PyGF9Yj55H8eT7Pd6+0qOthqMFOjjWbY+rX2Vi1JD1IJ5PDPWCWVdCV+tnE9ioT3asWry9jVWrDRTBxH7fAAVn28gubD1aVRjprP8D1crR4yFKWxcE4++0Nx6R2sNkX+YR6xO+ioh7nhd7XsA6kpJ/+RDVm/Lx9hmV7VuJm/NCuDUxkWs2NfUpxhJXb+UVEA7azVLJ7atDGvLTPG3m1m3uxplQDSzhh1gTWJ+16/FWETyxg3E7WzTLwIoXYl4fg7PjnejPGUtL266WpJWkLSWV5LAfcoyVsd4W0ywNcbd7qxX2boRGBpAVZkKtRXQfI9ogo4Sc0p7fIPHEYgBZ9s2267nfeQajIV7SD0EqtBxaJ16KtlmT9jzUSi3xaOvSGHdFn+8ZrWd5lQIIYQQQgghhBC3Qq9P/HVJg5GCnMbBIGcPVxwGOOHjpUC/v5KDB0sxBlge7GlWU0TmkcYpPn29nVBh6GzvqxRODPF2gtxKykurMSOD6ULc0fqq8Z0wk2eOLiIuK5+EOD3aJZM7nVbNeDiZ5evTKMeewMhIQka4YVtTRGbaDvRZRSSt34rW8wUCbZqOqCZ7XzWqEZHETvTH2VSE/tNE0isyiHs3A1ChnRRN5EgnTMf3sOWTNIr3J5Kwe1Tj+lM1+fxtzQb0hYBjANFTw/G9D6pO5qBP0pP87lJMC5YwS5J/QtzRutz3OJop+Gc8K7blg28Es34zCmeViarjWei/TCEvLZ51Xot42nsU2vOVnMotwgCoPLwZ4qDGx1F1zb7EdDKFjRszMKoCeDk2At9DB7p+IQ1GsresZf3OUlD7EzlJh9bDCaW5klOH0khKzkH//lpsnd7gMUd/AkcoKM7Pp7wOcNSgdbdnsKvK4twPSrUbXm6QWZhP3MoPMU4KJ2TEsNbVgf1dCXv+dcKa43HCa6gTHKsk/aO1rK+ZQMiYAHzcWv4cVHhNfIGlEy00eh3vI53/fKrJ3ZVGAU5Ehvn3aKLN1iWIyc+XkL1UT/nOj/k4wJuXQ+W9RgghhBBCCCGEuNXuiMSf8VgKSanVgBOBo91Q2dijHR+Ean8axTuSSAl9lUjPDp6AbjCStyOZVAPgNo6w4fbQ1cQfZs7XND4br+wnq/wJcVew1RA54xmy8+LJPJLIuq/8WT7V2+JUmzQYOb4vjWLAfcqrzG+uOAkgJDQA90XziTtygMwT1QT6XD1MOWI6y5vXfgrAV22kYHEy5YDXlHksnubf2N4Yf4aoqnnuoxyy9x+larwr7E9urAgcFM6iP7WYam1MEGEjnFgwdzP6LXoiRky//oFmIUTv1p2+x9ZI7t4cTNgTOTWayIArj0qNCULrYuLF99LIyziJ/bJ5vDupiMRF80k44sSE2a8T69uFSjVjEclxH5NpVBHy8jOEeSipONT1SzGVpbFleylYexO7ZB5RQ6+2GRg8jpGDGtfgS/57BhELprNUV03m+6+xZKeRwKnzWBTRSeJJ5c0TL0STtySR7MI0ElalkQAoXfwJeSiAwJH+jPTRtJ4i2VqF9smZRB15h6TCfJLj8kmOA1SuBAYHEThmFCP9NJ1Pf9qd95Fr/XzO5KBPqwTPyYT5tJ2h4tZzHh3FrMgcliSXkhqXSKD37wm71swbQgghhBBCCCGEuKGsejqAX8RUTZ5+A/P/K5G8BlDpJhM5onHQw3lMJDEBCjBmsX7pWvSFbSevAhqqyd66ksWJ+YA9YVMjuj4Q3mCm/Idktuy+UinoKU80C3G3UHqG8+x/BKAEChLj+dthC/0LAGaw9SZwjI6IANfWlcdWSpS2CsBIVU3LaeYUBI4Pap62E0Dh7HplHSkNuoeGtRgcVuDgocEZMNVUYzRXU3AwByOgnRRJYJv1lZQeowgbAZw8QPqJjmIWQtz+utH3WClQ9lcA1WTuzqC4RdfgMDyICboAAj2UHU9r2SkjeTviicsyow6dSeyvrzUlaPvrqDp8gDwTqIInEOLRNtGowD04nBAVmA4dIPeM2eJZOqPyncziFXOIDr261p6pLIfUpM2sWDyfp554kWXbcjC06KaVjgHEvrmMlycF4N50kLGUzJ1bWf/uIp6b/jQvvp9CXifPkXX9faQzZip+SCGzBrTh41q9b/QYa3sCn3yGSDfAkMa6hD2UdzKTqhBCCCGEEEIIIW6826Tir5rc3TtILFahwMx5QyXF+Uc5mFvavBaN0ncyi58Px71pRKm/hojnf0/Bm2vRl2WwZk4RqeN1BI7QMNgOqk7mk703hdQjjWfwmfJ7ng1um7xr2W4TM+fPlJCXlUF2SeMAk3JsVHPCUQhxN1DgHv4MsfvzWb+viMS4rYx8czratrtZ26ONnoMWMFYUkZ1WRN6xfI6frKTqdBF5J820rxVW4+zYevRWaaVsXHu0vz2D2q4XpVQ0nsEE1BsovjJqf75gD8lJbUaBLxkpOAdQyakyI6YR156iTwhxG+pO36N0Yuwj41DvS6F85waeS9MTFqlD6zcKXUAQsQuCrp63rnthGHP1rPs4Hxx1PDstqPvTUDaYqCguxQR4DdfgYOF45b0afDwgPbeU4ioTuHSzDUDlqSPmDzpiXjFSfrKIgmP55B06QMrufAxUkh63lNzDM3nr5YiryTW1NxGxrxMRa8ZYVsLx/HzyjuSQtjuDghoo0G/glUP5vPbGTMLcLFW8dfF9pDPGItL/mYNJFUBYUC96AE0dwNTnIzm4OJnitM3EjRnGa2FOPR2VEEIIIYQQQghx17hNEn9QvHsrCbstbHD0JyIygqgJQVefur5C6aZj1jv2OH+wkoT9lWTv3Er2zrYncCJs1jxmR2gsTrHUYbsA2OMzMZpnp4ZfqcYRQtw1+rsS8R/TyT68gfTCZNZtC2C5pfWcDPkkx61l/e7KLp5YgaKj0VtrJVh1MmVag5nzVyorCnZupaDDHc2cP9/9yhghxG2kG32Peux0lv9Bxbq4ZLINRaR+UUTqF5tZgwIvXRRTp0ZYqLa7Vvs5/G1DIgUN4BM6CodzReSdAzBR/lPjAwrG8iLyjoDtvU54uVg6v4oIBYsAACAASURBVBlTrQlQYGtjYTOAlQLbexSAifN13evXjBWllNeYUKrdGtf1s1bh7OmPs6c/IRGTiZ1VSeaOzazflEH53nhWe2h463F7qiqMYKPG3c0eJQpULhq0Lhq0oRFExxop3pfMxvVbySxLYc1HGoYsjLA8HXxX30c6ij8/A/0xUI8PZ6xT75pOUz1iMrOjcliQVET6xo9JHfp7hvR0UEIIIYQQQgghxF2idyf+FGq0k2YSa2gzR5C1Elu1E4O9NHi52Xf6hLPS0Z/o/1pNyJGj5BaWUlxcQrkRHAa54e6hYYiPNz5tB5s6arepbUcnBj+gwcvFvrEKRwhxV1K6jSPm2SwOrsmgOCmeLYPCMbWcDq+ulORVb7I+ywyOAURNnUDYSG/cHVUoqSZ91VyW7b6Bc6BZK7BVAqgImTWPKM8OekdrBbaOvag6RAhxY3W377FW4R46nXd1kxsr3k6UUnzsACnbsyhIS2RZgYF3V8xE21HyzQJjWRa7Chu/zktay4Kk9vuU6zewQA/K4Dn8vwU61O3uqRQobZRANVWW7skALpk5f+HKDAwKBdDF5F+DkePJ77BgWyXOk5bwwQz/9g+AqZwIjJrDIus3eTEun4LcIn5yPcobK9MwDo/mg2WT8Wr74Je1CvfgaObfC3Nf20pxfg7Hz0Xgg2XXfB/pMP5qDqbuoRwnosL9Lfzsepi1Cm3UdKKzlpJYmMXGTSk869HTQQkhhBBCCCGEEHeH3p34U9rjE97xYEl3zuM+Igj3Ebe4XSHEHU6B+6+nM3t/DivSSklen3h1izWYKnJIPWQGVRCvvTOHMJcWFRkmI1UGI+2n+vwF+qoZNEgFx0Bp54bP8DZTEJsqSV01nxVpJgJfWsGiiO6utyWEuB10p+8xHklk7qtbKfaczKp3ovG5UvFGeASTf5PGmkVrSS3LIrPMiNaz6zEoVK5ox/ozqN30oCbOF+dTYADUGnzc7XH27uAhLmsVg4ZqUFFJwYEcKiZp2s2wYDpXRN5JwNqJQQ5Kupz4s1Ziq7YHKqk6WUqV2ULi7wqVTeO0yKaLoBigZgBg/KmIU+don/hrun6FssU1dRZT5+8jHTGVHUD/XTUMjybMuzcs7meBnT9PxE4m87+2UrA/kTVZPR2QEEIIIYQQQghxd7Dq6QCEEOK20rbXVDoREjOTMDW0G9w1GRsrN5SqK5UoVxkOpZB86AbHZq3CZ4w3Sozs232A8jYFMoZDerakGUE1irARUvEnxB2rG32PQu3GYBVQks/xitZ9mNJRg5cTgAlTfZs2LnYegtIjnJeXLOHdP7X99wbzn/QGwOvxF3j3T6/z2pSOk24Ow4MYqQJyk0nKqKR1t2ameG8K6UbAwx9fx+48SKHA2c8fL8CUlUjC7lIs1hQaS0hPy8EEOHu74vqAP4GDgJoMPv48o10/23hMEfptOxqnW75fw+B728TVnfcRixqvO7NOQeAjQb1ouvn2P3+VXySzp2kav+lKJaMQQgghhBBCCCF+sd5d8SeEEL3NpfYvKV2CeCZWx8H30jBcec3c0DhoPsQRCs6ksHoFlE8IYrDSQEFWCn/T59O4ypWZgzu2kmQVcAPGRBU4j41iqm8OCXvjWRYHMeFu2NYaOH4whS1JWRgArwkRvW49KCFE11X8mMLfko5i29EOfS/heh8UnL1235Pc72HGBduTvjOH9SvjISacIXbAJRPlB5LZkguo/dG6q8BKhdpWAVSy45PNKII0DAnQEeJ58yrOlIMCmDotgIMfZaF/bxFVJ6KI8NPgoDRwfJ+eLdtyAHsiosLxUtGt5JLKcwIxkRksSS4l/f25PL83ggjdKHzcVHDeQPnJHNK368msAOyCiH5kGCpHiHxaR9qqNMr1K3n+SBCRjwSh9XbCtt7AqeNZ6L9KIc8A4ERElA73/lDVsuFuvI9YVHOU1H/lg1pHxMjeVLltIWlprcInciYx+xeRcOTWRySEEEIIIYQQQtyNJPEnhBDdYbFOWoFzcDTPjs9hxc7qxlesAbU/Uc+Ec/yDFApyU4jLTWk+QhUwmdfGm0l6L5mC3BS+1gwh5PINiM/Om+jXX4f33iFh+waWbG+9WRkQzeyojqtrhBC9n+lIComdJVEcH2bOk+GUxneh7/HWserJmUQeW0nyyRTWL01pczInwmZEEegIoEYbFoR6fxqG3BQSc0Fr40+gp+omJp9UeE2cw3JlPMveTyPzi3gyv2i53Z6wl17nWd11VDEr7Qmc8Qar3JNYl6CnYL+ehP369rv5RvLa3GhCrkyZ6h7+e1bZafh4UyKpJzNIisug3RKG6gBiXvk9kwMsTGPanfcRCwyH00gpAefIcYx07Mb13nQdPFCi8iYyNpp98xPJk6o/IYQQQgghhBDiputz/vyFVkPNly9fbvf1gAG9dO0QIYS4BYwns0jJKgFHf8KDNR0nzQz5pKYdpQo1vjodPurGl02GfNJTMsgurMRkp0E7NgjdCFdU1o3n3ldgwnmIOxz/kVyjCl9dED7qFgOoxlIydx/gFG6MDQ3AvUWXbDqTT/reo5y3G4Yu2Bt10wizqZqCgwc4eDifvAoTto5ueI0IIny0qyT9hLgtmSnP2kN6ofHau9q6ERIagENtF/oeH398XFSNfca+PaQdLqX4jBGlnT2D7tfgOyaIQI/W94HGsnwOHi6i/Dw4j+h+xZ/xWBoph43YDg8irO1apJ0dV5LDvqwc8o6Vcr6/K17DhzFyhD9erab4NFO+fw/pJebuxWaqpuBQDrnHiygorsTU34nB7q64ew5j5HBXVJayig1myo/lkHfsKHkFpVRdssfZ3Q0vDw0+ft44t2j6l76PXG3TSPa2eJIOKwmZNp2Ibv3szZQfOkBeDTh7jcLHpU2irsFIwb40DlZ0/Hs1nszh4AkjykHD0A63R2mqJi8tg9waBUOCxqFte84WbRfv38O+k0ZsPUYRNqY3VSoKIYQQQgghhBB3Fkn8CSGEEEIIIYQQQgghhBBCCHEHsDjZkBBCCCGEEEIIIYQQQgghhBDi9iKJPyGEEEIIIYQQQgghhBBCCCHuAJL4E0IIIYQQQgghhBBCCCGEEOIOIIk/IYQQQgghhBBCCCGEEEIIIe4AkvgTQgghhBBCCCGEEEIIIYQQ4g4giT8hhBBCCCGEEEIIIYQQQggh7gB9ezqArqqqqqKmpob6+nouX77c0+EIIXpAnz596NevH3Z2djg4OPR0OEIIIYQQQgghhBBCCCFEr9Ln/PkLrbJoLZNqTV8PGKC6tVG1YDQaOX36NEqlEnt7e2xsbOjTp0+PxSOE6DmXL1+mtraW6upqTCYTAwcORKXquf5JCCGEEEIIIYQQQgghhOhNev1Un6dPn6Zv377cf//93HPPPZL0E+Iu1qdPH+655x7uv/9++vbty+nTp3s6JCGEEEIIIYQQQgghhBCi1+jVib+qqiqUSiVubm49HYoQopdxc3NDqVRSVVXV06EIIYQQQgghhBBCCCGEEL1Cr0781dTUYG9v39NhCCF6KXt7e2pqano6DCGEEEIIIYQQQgghhBCiV+jb0wF0pr6+Hhsbm54OQwjRS9nY2FBfX3/L2qutreXcuXNcuHABk8l0y9oVQvQuCoWCe+65p3nt4VtJ+iEhRJOe7IuEEEIIIYQQQvRevTrxd/nyZVnTTwjRoT59+nD58uVb0pbRaKSiogKlUomjoyN2dna3pF0hRO9TU1PDzz//TFlZGYMGDUKlUt2SdqUfEkK01FN9kRBCCCGEED3JalxkT4cgRK/XqxN/QgjRG9TW1jYPtsuao0IIOzs77OzsKCkpoaKiAhcXl5tebSP9kBCirZ7oi4QQQgghhOgNLvsO7ekQhOjVevUaf0II0RtUV1fTr18/GWwXQrTi5uaGUqnk3LlzN70t6YeEEB25lX2REEIIIYQQQojeTyr+hBBd8mNuETl5J5q/n/jIWO616/6UUudqjGz/577m7x/01eDv88ANifFmuXDhAgMHDuzpMIQQvZCdnR1nzpy56e3U1tbi6Oh409sRQtyeblVfJIQQQgghhBCi95OKPyGEuAaz2SxraQkhLLKzs8NkMt30dkwmk/RDQogO3aq+SAghhBBCCCFE7yeJPyGEEEIIIYQQQgghhBBCCCHuADLVpxCiQxcvNlBdY+RSwyWMF+pabasy/Ex9vbnb52x7HuOFOipPV2NlbYW9nYq+fa1/UcxCCCGEEEIIIYQQQgghxN1KEn9CCIuycwrIPXqqw+3f78+7Ie0Uniij8ERZ8/d+wz0Y4ed5Q84thBBCCCGEEEIIIYQQQtxNZKpPIUQ7xwpKO0363UyHj5yk8GR5j7QthBBCCCGEEEIIIYQQQtzOJPEnhGjneNFPPdr+sYLSHm1fCCGEEEIIIYQQQgghhLgdyVSfQoh2fj5/ofnre+1UuLsOvOltFpee5lyNEYAqQ81Nb08IIYQQQgghhBBCCCGEuNNI4k8I0c6lS5ebv77XTsWDvpqb3ua5GmNz4k8IIYQQQgghhBBCCCGEEN0nU30KIYQQQgghhBBCCCGEEEIIcQeQij8hhBBCCCGEEEKI21hNbR1fHTrM7vwCsopLKDpTRfWFWi5dvnztg28Cqz59sL/HBo2jAwHuboR6e/H4CD/sbPr3SDxCiFvHZDJx8uRJysrKOHPmDD///DMmk4nLPdQf9enTB6VSyYABA3B0dMTFxQUPDw+USmWPxCOEELeCJP6EEJ06VVLJqZLKng5DCCGEEEIIIUQbP5aWsTZlD39NzyDwgcH069uXOvPFng6rWZ35IvkVp/mxtIyYTZ/xHyFBzAkfx4OuLj0dmhDiBquqqiInJ4ejR48ycOBArK2taWho6OmwmjU0NHDu3DmqqqrYtWsXw4YNw9/fHwcHh54OTQghbjhJ/AkhhBBCCCGEEELcZv6QlMxH3+5l9GA37O+xIaPoZE+H1OzS5ctUGS9QZbzQ/JqD6h6OV54hZMX7PP/rYN6LiuzBCIUQN1JGRga5ubkMHDgQpVJJZWXveYD88uXL1NfXU19f3/xav379qKmp4e9//zu+vr4EBQX1YIRCCHHj3eWJv0qS5rxI3PAl/O8sf8u7NFSTueVDNm7PobjGDChQefgTOeP3xIyx7+Tc1egXP8dGj2X8LdYbAOOxFDZuSiT1UDUmgP72aEOjeTYmHC+7Tk5lSGHB9M0MWbGJWF+gwUhB6mY2Juwh22AGQKn2JyxmOs+GaVBZ/7Jr6FacDUYKtsezfEtG63M/+QxP6FzbxyKEEEKInle5m7ff3QkT5rDw0YE9E0N9HTUmsFH1R3Gdq07X/riFNzblcu9NvI7avK9Z9XEG5fWA03gWLgjFucO9L3J2/w4SdmZTUllH411aX2ycXPALHs/vxnliZ+FazWcOsW3LLjKLT1N7pUhDoRqIm89oHosMwXtAy71ziXtlC9lWLjw2bxYRnRRMZCcsJi7bl9hVU9F256Kr01m+dBfuzy7kKZ8O9vlxCy9tykU74y0eK1vL2ztOd/n0zhPmsPDR043XoZ3K+zG+AJR/03geG+1U3ozxxaajE/SG/79CCNGDfiwtY0bCFmwUShTWVuzKP97TIXVJlfECu/KP46C6h+8LTzLmT6vYFDNVqv+EuI01Vc/17dsXKysrfvrpp54OqUvq6+v56aef6NevHxUVFWzdupWHH35Yqv+EEHeMuzvxZ8ghsxAY3sH2hkqSX5/L+uNuRP7nMpYGODGgtpJ92zaw5o+zyX5+NasinSwfW7KHpCxXpj5/JemXFc+zi/UQPJ2lG8IZYmekPEvP6vc38OIPWby2fB5hgyyfqjglmWyPycz2BTCS/dFcFmyHkBmv85dHNDjUVrIveQNr1sxnX8YcVi3UXR2Q6uY1dCtOS+emmuP/TGT5e3PRH17Cxln+qLr1SxG9Qct51/v1U3DvgJv/Wzz3s5H6evNNb0cIIUTvUL77L7y9Ax5bMIeIDm6nOlWby6ef51IL3Hujg2tWyJefZFB+byivzP4V91n1p+NnterITlhJXPZFnMeO54XpWpztgHoDh3f9L18nb2JhyghiF0xB2yKj1ZS8vOg0msdipzDGZQBg5uzhdL783x28fyCNMTH/ScyDbdZEulTG15/tRjs3FOfrTJx2pGRPBiUOo3m6o6RfG86hz/F2cJtp5Q5/ycLP8/F7cj5P+bXepFDaAh0nCmuzv+TTHz2JbXvN4s5nqibv4FGqGlQMHuGP+028BTWezCIlqwTl/aMIG+vKrV/lx0zxvj3sKzZiOzSIsBFOtz6GukryDhVRZeWE7wgN6roi0tNyKLd2IyQ0AOfb4U/QZKRgXxppR4qoOGPApHTCfag/4eFBN/X/T09KO17Eb9fH43+/C98eK+jpcK5LlfECaccL+fVQLx5euY6/z5qJboimp8O67RhLcjh4wojScRja4fa/vA8xVZOXlkGuwdT6dWsltmonnO93ZbC7E+q2fUPDleNqFAwJHofWUfFLI+k4NqMKX10QPuprtNFgpPhwDqeMSgb7BeDe2cP21xFLdloGx40qfHU6fNRNr999/VF5eTl6vR4HBwfKysp6OpzrUl9fT3l5OS4uLiQnJxMREYGzc8eP+QkhxO3i7kz8NZgxnMxgy5p4sjvZrXjbO6zPVRH51hJmBVx5l7bTEPb8Ehwa5rLgo3dIClhNlFv7Y/N2bKU4YDrhbkBDPlve02MYPp1NCyJxtgZQ4RU6nQ+8nXhldjxrknIIs1R12JCPPqkU7X+Mwx0gdytvba/GJ/YDFk1yuhpT7HJ8Bi3i+Y8+ZGuWjlkB13EN3YzTkLqB9blOxKxbTrRHU8AqtFHzWGW9iBlxK9kSvonYjhKrotfq06dPc/Jv0EA1IUF+1zjil0v7Pofi0q5XCwghhLib1bE/8Uuy6Y8NdTevmcpiimrBOVSLZoBt5/vm7eDT7Dr8ohfywtgWI2IDbAl+4jnGBO9kxcrdxH02jFUzR6AAuJTPl4m51PpMYsWzo1tVuNn96jFeGTOar/+8Hn3CF/i9PZ0x/VrsYAWU7mRDsid//K37DbtkLuXz7fcG3B7VYeEW17J+/bHr1+Y1VePHjL4qW+wGtD+kU1Z1ZCd8wd63phPcYdmfuCPVHCV5zUpSazTErF5G9NAbMHjcwYD0zwUpxMVloAh1YuxoV5S3eqaSMwdIen8DegPgaWTwO9H43OKBYdOZHLa8u4FMVThL176A1liEPm4zmapwBo/tLYk/M+WH9pBeaMbBT0fY0BY/JEMOiatWkpBlbH1Iip7EbTpeXjiTCM87a7T9x9Iyfrs+nuHOTrdt0q+lb48V8JDXA/x2fTy75s2Wyr9uMVO+dzPLEopQhc9j49CgX96PmQ1kb4snobCznRR4TZzJ3GktZoRqOu6YE9FeQTcn8WeuZN+2eBILXYkeGnDtxJ+5kvRNKxtjWrGcGN8b2BeYK8n8PJ6kEg0xw68kIe/C/qiqqgq9Xo+9vf1tm/RrqaysjEGDBqHX64mMjJTKPyHEbe8GPx/c21WS/OqT/Ptvn+apOWtJLuysuqgx4UZANFMD2r45q9BOjUZLKVv+md/+0LoMkrebCJs4DjXA4T0k10DYpAlXkmktuIQTFQymtCzyLERh2reD5DodkbrGKTmz9+zAiI6oCe0fjXd+JJIQzKQcbIqpm9fQrTirSfsmB4ZP4GEP2nEOCsILI7nHes+c3qLrWlb8tXWuxkjl6ermfy3V15tbbWtbwddy27ma1jfEffr0uXEXIIQQ4o5Wu+8LEn60ITw2Eu+eDuaK/B8PU4svY8ZYHilXuD5MhB9wOJv9TcuLHM/lYC1oR4+2PK1lXxcixnvDpXz2Z7epqPML5TFXOLv7Yz6zcDt6vcwHMthb782//eoaic6bZiC/ftQXm0v5fBaXQU0PRSHuIGYD2cnxxH20lcxK07X3vyXMlB9MI9Vw5dvCNFLzjZ0ecddqMFGxbytxcfEkH76yFAVAg5HspPgrg+wqfCJn8tqS11n6ykyidK5QkcaaNclk32GdyIyELfjf78J3BSd6OpQb5ruCE/jf78KMhC09HYpowT10MjEzphM7Yzox0ZFERugI9HUCzBRs38CLc9eiPykz9gB3bX+0a9cuHBwcqKio6OlQbpiKigocHBzYtWtXT4cihBC/2F1W8edE5J8/5+ry0Tmsf2wpyZZ2LTvKwRoIDAtCbWm7ehQhvpCddZTyGd6t1noxpOlJtZvAqrGNTyCVnyzChAYvL0tPJCmwVQE1Jtp/DK0mdXsaqshlhPQHqOTUMTN4avCyNKbUX4UtYKw1Xdc10K04K6kyOOGs01he58ZkxggMVltsWfRyLSv+2voxt6hVZd7UqLDmrytOG0jPONz8fUiQH4Pdriap//VtVvPXg92cWlUSdpZsFEII0dPqKNr9JZ+n5FPy85UEVN/+uPk9zJNPhqBpmbX6uZCUrTv415EyauoB+mLj7s1jT07h1659m9eGa/L1u4v5GtDOeIvYB7sQSnUGH36ej9uEOfzO4zRx3b2US+fJ35PMlzvzKTE2XotC5YLv+Ak82bwG35V19JqO2bGWl3YALdaja8t8sQ64iNkMtK1+A6Av2onTiQngaiWd2UwtcPHiRTq6LVc8OIEXpmmhbRGE1f1ETB/PwRU72bv5C7SLpuBnsd3uOM+ePfnYjJ3RurrwFrMbOYWYM8vZsP9rPvyXJ/P/TdbxE3eYukoydx9o8fmvkrTdOUwdEYS6B9dIV9ppiIidjtbaDffeWG3b0OLrmnxS00oBBYGzlrFo4tXpWgMf8kZdNZ+4XD36rHC0odczn3Tv84ekZGwUyl5f6fe41o8po0fykNcDDHZoHA84VWXgu4ITfPHDQb7KPtzumG+PFaAb4skfkpJ5Lyqy3XZxq9njGzqB6LH27bYYj+hZ/XY86RVprN80DN8FEbgr1GgnzSS2RsEQp1s/cXKPuwv7o4yMDPr27dtppZ+Hhweenp4MGjQIW9vGB8rOnz9PRUUFhYWFnDx58laF2y1lZWU4OzuTkZFBUFBQT4cjhBDX7S5L/HVDeSUFKPB17KgU357BXgpIrqQCWqypl0/SX3PQ/sccfK58aHMYE83SQeBuMQdWSl4WMGYYQ9puyk1mY5Y/z77S9Cy7msBnXmcprlgsOD+ZTyYQOFxzXdfg0604vYnZ+AExHZw5L2UH5UodsWNuwhQPQgghhLiFLnL4s5Vs2A/eYVOY//Bg7ICaE7v4NGEHq85cZOG80MZ7odpc4lZsIdtmBE+9MBU/BwXmqqN8/ek2vlj9F2rnzSLC53e8/WYk5Sl/4f3dED7rOf5tECi6NMh8Gn381xS5jGfh+IF0tk6cRZdOo1+9lq/LbPEObbqWnynatYPPkzexcP94Fs4NxdnKm6ffnM+TFWmsWp8OoTN4JdwJ+nY87523tzfsz+fLT37AO2Y091m4y1a4eDOmZQJvyDD8rA5xOHkLez2nEuxo4aB+A/Eb1UHiyymU3//2KAu/PERCoh9vxvharhzsqryd7Ch2YcIMz19ylhugL37RUwnO28Te//0Cve8sImT2N1FTSV5+EafOGkGlZrC7Bi+Pzta0MmMsK+FUeRHl5wCMVJ0oIk+hwtbRDUWL/errqin/qYSCk6Wct7LHwdkN3yGuqCydvK6a4hNFHC8xoLR3w8tbg7Nd9z7zGE9koM8yw6BwXntGxZb3kinem8bBqaMIG9TiXKZqiksMmKzVuLvZozSWknekiFM14ODpj9azzfV3d/+2+qsZPNwfZ1QMaHdJZgzHcjhYaMCkUjP4fle8PJzaTy1YV03xiRJO/VRJlRkc1E44ew7Dq8XUf8aKUsprTCgd3RhkbaD4RBGnyoyN533AGx+3xs+vJkMpxRWVnDrTmCI1VBSRd8SE7b1OuNeWcPwM4DiOyOA2azQqnBji7QS5lZyqvDMqKX8sLeOjb/eisO69kzaN9nBj5RO/JdTbq902T8f78HS8j2lBo9mdX8C8v/2dH06WtNont6yc7JKfeOZXY2TKz1/MjKHwKMdPVFJ+SYnDfa6NfdUNmGlSNTyCuQuNVM1PJG9/Msk5Qcwao8LZyxtlrRIH29adh7GiiOOFV/7m1U4M9hiG16D2faaxoojjJyspN1SDwh7n+90Y4tlBPwyN/d2RoxwvM6J0GcbI4Z3s21aDGUNJEccLSqiycWKIpwb3QaoO+kczhpNHyT1WicnOjSHDNbScYF1hDSbD3dUfVVVVkZubi5WV5f7I0dGR4OBgXFza/x3b2dlhZ2fH0KFDKSsrY+/evZw5c+Zmh9xtBoOBs2fPMnToUJnyU3SJwtqaCL9hDHcexAWTiaxTpewtvHOq88XtSRJ/HSgvKQI0uA/qeJ9B92uAIk5VgPbKfk1Tc76mu/pklNLFn8AO7lvLkz9kS5mCsJgAWt+DmUnfsQNz+BzCmhNxCpxHBFiusGuoJHldUmOyLUh1fddwXXE2tW/GaDRBbSX7kjewcb8/L6+dc6VSUQghhBC3rZ9/QL+/jvtCn+OlyKtDHXYPPsbvI0+x8O/fs/dkKL/zgJr9aWQbbQmPnUJw01TgA0YTMxdqF2/j629yiYjxxW4AXLBpvA29x67ra8CVf/MFX5e58NhroThfx9hn/t/+wtel/dHO+E9iH2y6SbFFGzkD7we28Mamnaz6mzsrnvTEZoAtNrU2jckBmwHYXWONP8WYKbxw4i/Ef7eNPy74GjtXT0b6+aL180Pj0h+FpXj7jSBm5ilWbcrgsz+9yRcDXPB+0A/tCG9Gerhg04WqO7txz/DUkbf5LPtLPv3Rs8V1dddF9n/3A7V+UxjX/gH/W8/Kk6diQ8j/73S+/mw32rnX9zsXd4C6UtI/+ZDV2/JpO2Sq1s3krZci8LL0AaXBwL6Ni1ixr2kqOiOp65eSCmhnrWb2lT8VY1YSr09fS3mb6VeUvpNZ9FoUgU0J+h6btQAAIABJREFUq5p8ktavJS6t7VIGCrTRrzP/SX/UXRl0bjByPG0PBYC7TsfYMSoqhieTcOQAqT9UEtKiUsRUlsG6V+PJvk9HdJAR/bYsDG1O5x46k7nPR+Bj1/392zJVHmDjq1fX/AtUA3WVpP/PBlZ/kdPu568cMZmlr0Q1r+dlOJTM6nc3k9luOjsV2ph5LJ7sj4pqcj9/kyX6alRurlBS2ua8KgJj5jF38jDO7/6QF+OuzmVcvn0tC7aDKnQO//3v1Y3HqZ1waPfEg5EqgxFQ4HzfnbGm1tqUPYwe7Mau/OM9HYpFj2v9SHphBn07SAS0FOrtxfcLXiZqw6ZW1X9Vxgs87D2EtSl72Dj9yZsZ7h3NkJvMutWbSW9biKXUELVgHs+Mder8AYAuUA0NJypsB8t2VpK5rwijjz36lfNbradnqshiy4cfkri/uu3RBMbMY/5kf1TWQF0pqX/9Myu2l7ZvyC2c1xbNJMytZaLQSPHuzbzyRgp5bTolpWc4L8+bSZhHBw9jmKrJ/PxDVie27xvVwdNZ/FLk1b7RWIR+41rW7yxtMzuXCm2EDmWLts11d1d/lJOTw8CBA/npp5/abfPw8OCRRx7pMCnYkouLC5MmTeKf//xnr6v+q6+v5/777ycnJ4df//rXPR2O6OU8He8j6YX/y0h311avf5LxA89u/h/qzBc7OPKX00TPozDMFS6Vsu6NlbxoYcWtea+8zZ+HdfB4qPki1TUlpHyfxqtfHaCo1cb/Q+5HQfh00HbdhZ8pKs5lXdL/sK6Lf8Jxb65ipsXExhWXaikvzmPZp580n7PT+FupIP755cReI24AzLWU/9S6nSaawMf54LEgwp1s6N/UlV26SLWhhO3/TOLpVAvvVwC4Mnva48z2d0Nzb4tjzbWUny7hH99+RWzbY8f/HsOUodibK4j/y3JiD3UU8MP8a/XjhHOMV+d+yMrOrq0FSfzdUI1TcyomLutSwsuQtpZXPspHNXEJs3VtbgAMe0hOURK5IujaN2UN1aT/9yLW56qIfGsmITf4XqLTOJucSWHxzPjmdQqVdgryjhShc9NYThSKXq2zaTcf9NXg7eVmcduggWr+7dcBzd/fa9f6t99yW79+rW/GZY0/IYToparhvjEjGDPKvd0muwFqoIyzrQZ5L3L2bB14tLgZstEyaaaCMQzEDFzXfABlu0n4pgzNb+cTcT2zJF3K5dt9deA3hRgLyTGbB6fwpN+bJOzLIPsJT7TdTjL1x++JOSz/TRm5e35g7+HD7P0mn293bKNxulNPgsdN4LFRA1slAW18HmPhn8ZTkpfB3u8Pc/CHnRz+bief0TgFqfdYHZMeHYFzh0nA/gRPm8LhZV+Qnfgl+4dMZcz1lP1VZ/Cvw/0JfnbE9f1+bgaPCbzwaD5vf7OT+G98WThBpvy8+5gp+Gc8K7blg28Es34zCmeViarjWei/TCEvLZ51Q715N0pj4TOTEgfvUWjPV3IqtwgDoPLwZoiDGh9HFYrzV3arKaW8v4aIaREEDlFjKjtA8id68nK3snyTGxtf0aGmmsxPmpJ+roRNiyRsiBrT2SLSdySRmriUxeYlvPWM/7Wn6jQ0TQmnITxYg0qlJCTUn4QjOWTuOkBxuGv7ZR3K0kjcBu66yUwdO4zBaqg6voctCWkU745ntdqJ5TNaPKDZ3f07YqomfeNSlukrUQ0PJ+aRALzuU3K+5ACpyXoyD23lrTg3PnhFh3NNFgmrGpN+7sGRROr8cbauJHf/HpJ35pOdEM+WYcuIvTrTP8aSUvAIIvo3OnydoPzHFLYkZZGZsJJ16reJcRxGSACcys+n2AioNfi42+P8gD32PtPZ9PV0i/9nyn/Qs2W3EdQ6Qvxu/6Unamrr+Gt6Bvb39Mb5Vxsr/bqa9GvS18qKpBdm8Kt317Sq/DtU+hPfHitg5ROPY2cjTxF325kstqzcTHqFEyHTJhM2xAllTRHZaXqS9hWRtH4rPp4vEOL4C9uxVuHlr0G5M4vywhLKzW2eGDJVkr5pLYn7jXiNn05UkBu2GDiVlUbS9hwym/qDEUoKdnzYmPSz8ybi8XACPdWYinNI/WcymSUprEnwxucP4S0egK8mPTkFpaeOmAmj8HJRNfbFXyWSWpjCivedcH5zcvMMXFeZKU+LZ3liFkYUeEVEExWkwba2lNy9O0hM28wCo5lVCyfj1d9I3pcbWLOzFJQaIp6OJMTTHmpKyU5NIkmvb3Vmle/d0x+ZTCaOHj2KUtn+XdfR0bHLSb8mVlZWPPLII2zbtq3XVf6dPXuWsrIyfvWrX1m8XiEArK2s+Py5mOakX8Hpszio7kF9jw3TgkZz8qyBRX/ffpNaH8oyvyvJRitXJj4+FOKOdbBvLXu/SeKDVnknBx4aMZRwn6FM/s0DTAzwZeaHn/BZ2+Rh5SGe/kfrjJTaeSgTfX0JHxbEBwt8mfz1X/i3f3SUEGuriq2btpPU7nUHwsf9iqeHjOKDOQPov/xDVjbHYin+9teY1/JbC3G3a+cPg9AsXcmrV9rRPPp7DkQNxd5cxd596XyaV44B0AwJ4unRQ3kqeh7h2q94aM2u1klSj/H868WJhNtBdfkxtup/5B/lF4B78PV5kMkjhjIzeh6/CdjOxFU7yWobkmIQT0f9H7Ye+h9u5P8WSfzdSCV7SMpyZerz3p3v11BNZtw7LEsuwWH8PFY979/uQ1dxSjLZHpOZbXkZmavOZLF+6Z9JLlETsWAZswJuYJqtC3E2GxTBqq8jADCV5JCcsJa4NYs4fm4FH0S5dnSUuA21Tea11K+fAqeBHZcJdLZN1vgTQoheyj2ImKeurG9xsY6a2ovUlBVSXmXgYEpuq13txj5M8M7N7P1kOW//EETwQ35oH3DhPlVfnH1GWJ61oCsunebrhJ2UDJvEinGdV951qPgURZdA4+3ZQWKrL97e7nD4FIXFoPWwuNM1KWxc0D76GNpHHwMuUnumjMLDh9mzN4OUz9aSsjuEV16cgKZlIq9vf9weDGXKg6FMAcy1BkoKczn43Q/sSf2Ct3enEf7Sc/zOo4Nbd5sRPB19mPxNuSR88gN+z47u9pSfJXsyKHEYzdOdPhp56zk/OpXHDq/l628286XPK/zuOn8v4jZVV0nu3hxM2BM5NZrIps86Y4LQuph48b008vbmUPwbC2ugW9ujjZ6HdlIRiYvmk3DEiQmzXyfW98rsKClNO2qIWbaE6OFN97gBjPVQMfe/tlJ8KIfjNTq0NRkk6RuTflFvvUFsgH3zviHB3ji8tpSkbYmkhL5BlGdnqXMz5YdSSDsDjAgn5IHGNgcF6Ajsn0NmbhppJ8LxGt7+flsVOoel/6nDuWnsMcCfIXZm5r6fQfGOHeyb4E/YL9jfEuPxHSToK8EjksVLpqNtqoQZE0DICCeWvLqZ7L07SC8LIrx4T+N1+U5n8bxI3K/8PgJ1Okbeu4gFSaXsO1TKVL8WT264RPDusplom8bCx4zCV/0OL8blkPndEWIXTGdRsJHsTfNZsK0Sn0lzeDfKtdMHYw1ZSSx7O5liVIRMiyLEwpSCt5uvDh0m8IHBZBT1roqYJiuf+G23kn5N+lpZsfKJ3/LwynXNr1UZLxCk8eCrQ4eZFjT6RoZ5VzCcOEBaBRAQSczkcNyVAP4EBg3DdtEiEo5lkHksmhDHjj+X13epJQUD7nNCBZjOV2O61DaQfNKzjKAKYuq0yOZEY+DYIAZbz2dJcin7fihiqreKzN35gD0RL7/Ky01rCo4NIOQhV5a9tIHMQ1nkGcJxbnn75xLBojdnNlYlAxBAyFhvHF5fStKRZJKzwvEZ0yYmYxH6bRkYAe2MZSyepGmsOMSfQF0QQ/q/xrKdSWzZq+Nlv3ySkhtn0IpetoQY36Y+2Z/AMRps31hEwpFr/5TuxP7o5MmTDBw4kMrK9mVFwcHB3Ur6NbGysiI4OJjk5OQbEeINU19fj5OTEydPnmTo0KE9HY7oIQ/c58AD9zlQXVvLweL2Waffav0Z7dFYHBGz6TM+/n4/Cmtr/hoTzbSg0bwWEcZy/b/4ua5rvWu3PPQw4U5QV3iMvAeGEjDsYWZyjPgOdq89d4DPvm/92mff7wRcWfjScyzyH0X8jCr2Lt/eOql1qZbPvj/Q5mwHWLcNNIGTSXpKR/jjM0gqXkZUhxVrLZkxfH+Azyxs+ez7nWx9bhH/GD2U2Y8PZWWLRKal+DtlMe627bjy9JRRvLruABDEB48Mxb7+BG8vW8uilt3c9wd4+5tRfPrSNJ7ymcinv9nFQ/9o2vgw/5ozkXDbWrJSP2FUYl7rxr5PYxE+fLBoGrOHTSTl5Yuo1+xqF1N/5yA+eO4Qnn/Ja7ftesmEOR1wdmucArO4ouN9Kn5qvBEYfGUqzbwdWykOiCTccjFUo5IUlj03myV6I2F/WM2mly0s4N6Qjz6pFO3vxtH+2fqrineuZMZz76A3juO1Dz/gZV3rm7fruYZuxdkBpZs/UQuWETvcTMGnO8huuPYxQgghhOitLnJ2/zaWL36Tl157mz/+eR2f7j7K4dN9Cda2WQuunzdPvTGf+dMexq0un3998hf+eOW45QnpFNVeXwRFyZvRG32Jndb9hFazGgM1gJ19x4lDO/sBwPk2FYy/RF9sHN3xC53ACwsWMv9RFyhNJ+GbtvNvtaawUaPxC+F3z85h+bxQ3CgjZfNOSjo5xubB3/G0tj/kbePDPec72dOCS/l8+70Bt3E6OruN7RFWA4l4ajxuVgZS4raR33ZwUdzZrBQo+yuAajJ3ZzRWfV3hMDyICboAAj2U8Es+bwwPIvCB1ok2lfswfNVATQnlNReoOHKAvAZQ6aJ4zK/NgLndMEJ0GmjIJz2rpM2UcG3UVZKZegAjCgLDAxh0JTmmdPInLEAFFJGeVoSx3fU4MWF8wNUkHgAK3HWRRA4F6nJIP2Jo0XZ397egwUjurjSKAe2E8HZTgyrvH0WIH9BQSsFP56i3VjNyTAARD/vj0CoJq8TWpjGQ8zVGTC2uzTkoiCGtzqvA2VuDM2A6U4nBTLeYSlJY995WChrAZ8ocZo/vPEl4u9idX0C/vr3zme3HtX4W1/TrqlBvLx7X+rV6rV/fvuzOL/ilod2VlEol/QDy9pB+uPrq37jKlcDwcALHdKEquav6XWnLbGr1d90YiApbJWDMITUt/2qfZq1iyNhwwsYEMMQWMIHCI4BAXTghHq37YaXiyjnqDJyva90ZeD0afvWBgSZ2wwgL9waMHNxfhKFNTKafcsgsBAZFEBXelPRrisuekbog1JjJ/C6H0qMHOGgERugI92zzIIbKm4iocK5Vu3en9kdlZWVYW7f/T+Th4WFxTb+ucnFxwcOj9z3dZW1tTVlZ5/ft4s72fx8KJHXeLNY8Ocni9sAHGkfud+cX8PH3+wEwNzQw+7MkLl2+jMLamrEPDL4psS0MGYozP5Oy53/4rhSwc2PyQ9dzplLefv8TPi2H/p5BfNCNcxRlbmXUP45RjQOTH5+M5nqab2P7thMUARrXUTfgbJ20s6eEIsDZ6Upi/1cjGGUH1ScOtU76Nak8wNPfn6COvgT4T2x+eebsMMJtofzQV+2Tfs3yeHHZV2yvAXsfHUkjWm+tPnmMPDNoRkfzj+v6HVrWO+8eewNnJ7wwU37GCBbr3Ko5VWAGTycGAdRlkLzdRNgfxnV4A2BI28Arq1Ko8pvOB6sj8bKwrgJYXiewlYZq0t9fxIqdBnxmLOeDSW1uWq73GroTZ1Y8T3yQReS8D4ixVJVo7USITkPckSJOnbm6BqIQQgghbi81e/7KH78sxi10Bm//xhO7lnePP55qf4CVLW6jQokZFQpcqV7L3knC33aw6vhpXnpzEt7devTsNPl5BjAaiFu42PIuO9by0g5AO5X3Ld6YAHZq7ICa6vOA5eRfTfXPgC33dXCP1qHK3bz97k6YMIeFj3Y0HWVf3CZEEr7vL6Tk53OWvux/dy1fM56FC0I7rIZUuI7nyXE/sGp3IYfPgFuH03P1Rxs9hTHHN7P/7x+jHzaryxWW5gMZ7K33JuZX11lNebO5hBLz74d5+x8/EJfoy9vjezogccsonRj7yDjU+1Io37mB59L0hEXq0PqNQhcQROyCoF/ehNoJVdsiDGsFtirAYMZkNlFV3LjGk6LqKLuSDW2qhs0YChszkv+fvbuPq7q+/z/+SOSIHkRAOxwC5UpQkLhQAS8w48yGXxNnUFNL50qdfXPul9mWLW1b1qZtat/KlrOLOd3UHK7EnGwGuVATS5ShKIpXSCAzcMZJ5YT9/gCVi8OVF6Gn5/1263azz3l/Pp/359R5+/l8Xu/363XieBnW6gAMTbxYryraSXqODZwCCHI5Q+GBK7WvDL4+QAFFWVnsTwmvs5IFMAYQeoed5zmjD7ERPqw5VExp8RlswW1s37eZL+arMgqPlAEmege5N35h7eJD0vx3SLq8YRJzB0PV2TKKPsli/+GjFBaepLSijPwDtTPkG7yI9/DywLnBd+Xs4l7z5FplaxxMaE5VGdveWcm2s2BOnM3PJkRfvwBHO8spOnlD6wNdiwcGRF2XY9St9fe51UpO0Q1YGfEtYAyKZ3TYZt7YX8CKeT9iQ3QiYwb3ITI2jtCkR3kuqeVjtNqFqprVgS6GxmOeWwgJFh/SU4vZ9sZctm2OI+WeaEIj+jM0OpmfXakAQsrjT5NSbaPi5FG2bTnI4fyjFJadofxYHoVngUa/Y3fCeturU+iMZ09fPCig4rOTVDZIP2o9dZJSgKoy9m5J40SDe1Hb6ZpxvqqoiCO1tUfNfgF42lmk5xEYTpgxg20NC59e4sDj0enTp6mubjw4BwYG2mndNoGBgTddrb/z589js7VxFop8q1xKXnaxQRaz6q8vYquuplPHjjemtJEpmZTAjlB2iEXby8nwOMaUnv5Yho6A7Vuu4oCHmPrpMR6615/+0f1hu/2VcnZt2UKGJZhknwBmAE9exdntutHL1T6vvbey1c5O7twRF8DFuUvT+7y/k0WmcgIqPq/dcDcP9u4KF47x5tKdLZxwJ/d+FMe5e/2xjLgbcuus+jufz48/duP9YV6MSvlfZm9vfR2/5ijw1xTvPkS5QWrmTiosdmbzVOxm234wpvTBDFRkpZPpMpLFsfaX7pdueo7prx0kaOJCXh3fXN27FuoEVpeR9stZvLYvgMlLFjI+uJnUnm28hjb109ODrqfK2FtYBmH2C+3YzluBEDy7Nd1FERERuZlVsCO7CHoMZ/L3AmkYDztbXlHn386zb3Man1RHct+9IZfbOnf2IGDQAzxFJT9751N25I8lpB9tcDuWmU8x2O5Kr4P85RfvUjr8YZ6wmKBjM/WAevYioMM29hYcwTbMXh27rygoKIIOYQQ2l3LBnh4eeAF7j5/Axu0t18gzuODM7XT3Av59gqMXaKaG3yUd6dxSm04hTJ40gH2vf8rGlVtJ9GxN5yv56KMCOg+cxMAW+9B+zN/5AQ/sX8i6T9axokdke3dHvkEesZNY+FMjS99IY2/FUTLXHSVz3Upewpmg+BQmTEhstFKkLZwNzjT/v76NqnM162as+9NZsb+ZlpXWptPkVVvJz/qIQoDqo6xZMJc19tqd3klmbjIxw+s8YxmM2C8vZMDVo+babeetcLGN7ZsLrFXbqDwHYMTVuRXrVKrOsPe937NwRQ4VLbeu6U0TL8KvZlVMVVkemVlWMISTPKZ/g9WOt7ajp8vbuwtNGhLkf92PUfLf67bs/tvHGEDSz56Gt9/kT1uLqchJZ0VOOrwG9Agn6fvJTBgRjkczv4/W3QrY+OLzMqwA3Uy4Nnyz6GQkcsLTPNf5TV5blUPpyZ2kvl37QtTJRMzYZCaPtRDkAdYjWSx/6fekH2ltcMWIsYn0DwY3d1yBivPWBulHbVw4b8MGUJFD6opG1ZWusH7BOWvNmG/sZmw0OQGAzu54ugJWsNkZRx15PPriiy/sbvfyuvbZ/tfjGNfbl19+2d5dkJvcpTTcCX1682Bsf/6SvRtnJydeHZ9Cp44dufj113x6vOi6n9cyJozoDpB/eBMZAO/vJyfRn8GBkbxq2sKP7a1Ya8mGUxy9159QUzDQhsAfh9h++hzJ3T2JHgFcTdyxDsv/+BAAlJY1Va/w+hh1rz8BwNHS2lV6mYfIvy+YwYFD2f5AKQ+t210/5SkAO5n7dp0A36BgwrrA+SOHmduak244TM4IfwZ7B/MgH9ZLd5qxajlL/ecwu2cwc5+4m/WLP7Rz/rZR4K9JISSm+JD69hpW58Q1qJ1nZe/qNezFh6n3hEB1Aalv5dEzZYqdAsLAqXRefC0P46hnmd9s0A/Yn8byZuoElm56mddyjCTNf7r5oF9br6Gt/fSLY7TfGt5ITWOvZQqRDRufzWL1O2UYLJOIUU1uERGRW5QznQ1AeSWfXwRz3Vl35/bzzpa6qW9c6GYr4pPMErr3D2F0g2w/tgvnAFfcrmJRmbPRtYlgWmc6As6du+LWtYUDdwjjrlgX9n6cxop/hzD1zvo3KOf+vY539kHnQXFEtnV2YYcwovrB3n2bWfHvfo2OfUnp1r+z4wz4Du+HGxB5Zwj8u4C/rdlP1OQw+2lMS7bxt+xK6BlPVNdW9CVkLE989wQv/GML6a3JTJS/hc1FHgz+fgs1qtudK3dNfYCC59ex9x81D1tXXTNSbi1ORnoOn8SC+GRKjx+l8FgxRYd2k7Eph8KsNTxfWMGCF6c0Tvt23ThjqE1VaU58lMfv8W0iMOWMwdWEZ1OrOs4WkLm1ZuWbR2AIvVwbH6XyszwKT1vZtjWP0sEWLsfuq6xNrH6rorKiZsmJs4vxyszo1rZ3aiZE5+SMa2cAK+WVVWBnFLaeKqb0bBWGHh5Uvv8b5qw5CpgYOn48ScNC6O1twmiwUbTpN/zotbymz3Ud2MqLKaoC+oYT5gB1tOo68+VV5sn+BvTyvPYfXsNj3MzXeysw9Agn5adLSJpaTGHhSU6cPEr+9nTS9+eR9tpBSnmRuaOuMe1ktZXCvKNUAWY/H/vjnouJmPFP8/bYMxQdOcrhopMU5maRtvUou1Jf53CFgYX3w+pfvExmBRjDEpl8v4WYYF/MHs5wNo/XZj1H2umGB7ZibeJ/kaqzZ6gEqDseAuBMJxdnnIGq4CTmTovDs4l7PYPBlXMf/1/NmcrPYKu2M0mhylo7MQK7gUFHHo+qquwniXZ1vfasEdfjGNdbU9crjm3NtB9gdqt58PLvXnM3FtXThw9nz7jcZvzyP1F69gs25O5j17ETxPj34s9TJjJ31D2Yu7nh0aXmye7F9Awqrvvfa8FM8fOEi8Vk/P3S5KAtvHloGIPDfbD8jyesuJpJQ6co+RJCXT2ZASxtsf0Viz4/y+/wwvtaHtBMwcz+7hieHOQFtlO8n1E/+Ni5W38eHNT07ucrjrH+YCuu2y+UZyxjeHKQJ5zNZ+nlOoJbeGhjAB+MCWXwiIkcGZ5C6een2H3oMJty97I0t3GNR3q6YQaOlrW2+ODHHP3vCAb3cKM/NKhzWM6Tf/iQIXNHMLjPPbzx3Vy+849rm/ylwF8zeo59msd2zuK1+c/B/3uU5GgTXc+Vkf3u67y0yUro9OdJ8YWqHZtJOxvOYxYfu8fJ37SGfKJ57L4AOGvFfjYAA0Y32LZ5M9boKU3UCSxg4+oCGDiF5CCwnm0ir4DBiNGlbdfQtn46Az6kzJ3Cthlv8uxPzvCD6ckM7WuiK2c4kZ3B0tfTKPJI5LnpcQ6Rx1xERMQR2c59wdkvmqma18GFmLgQ1q35lBWvu/DQ9+IJcLPx+b5t/O3vn2LrHUb3vfs5V17BuQse+I4YSWT2atKXvMa58UlYgj1w5guOfriZd7aW4NxzJINry3d06ewCFLFvXwmDO3fFubMrnW/wnWnI/T9idNHLbFzxf7wyPIn77u6F2+X+HeGczwieuf9qUhV1ZOCDkyhYspIdby/khci7sQwOoZ93zQOjrfwI//r738koqMS55wgmD6t5seE88AEePfIar3+8mmcWhJF4dxz9+plqVkteqKBgxxb+tvUIZzt4M3r80EYrLpti/u4ERu97mY12nk3q+4pPtn/KuZ4j+Y7929ibS+cIHhq/j4K396PXwt8O1gNrmPXkeooCk1n8m/GEBoZjDgwHSyLJ92bx0tyXySzJYVeJlUiPq1/116wOBjy9TEAZGEz0Dg5pUGbBRlHab/jRsjyMltks/39xdleyleZ+RNZpwDeJp56fRKSdH7T1wHqeenINhZ9msKtkGImXPzhKfpGVoT0aXOP5MvbvKwaM9PZ3vzJxs9Xtm6kc2tFEUKAJDpSxJ7cYa3RI/YmhVWVkLfsZL2UbGPqTR+mZfRRwJ+nZ53kstn6KvcrypvLhXUcGE5EDwwnqbT81n4jDqy4jc8EsXtxhYOhPFzJ3uA+hA30IHRhHYlISCet+w5xVBez95CDlI3yuaRWa9VAGqZlnABMxA3wx1ptEYKMobS4/WlaAedTTvDo9mp5hNf8kJI5k9PA/8exz6RTl5JEfbGVbBRgiprDk2UR61p03de4M5XZLFp9h/+EyqqIDGrxrslFedJIKwHi7R6NxwNDDF0/AihGzXwhBDYZH6/41zPrZeoq87+VnY2rSG5ceOMiJ89GENmxbdpTDzS1M1XgkcksbFOCHX/f6k1K6dXapV9PWxbnmx/31118zfvlKUh/9IVE9fQj1vrJy9a1tO/nVxvTr38Ehd2MxwfnDe+ut7Htz10meDw8ltPcoLKyqWQl4NTrAVa/haVVaYy+mLFvMlCY+PX/2GEvfWcWP65XL68zg705kcDNHPXNwA+sP1kmfaY7j62VNlQX4iqN5W3ho7SY21dl69B/LCdwTzJQhQ5kSHUBod39Gmf0ZNWwEr148R2npMVL/uYkfb6990O5S8wLj/MXWBujKOXcR6NARuwWiSaSCAAAgAElEQVTeyjbx0EY/dqcEY/mfccze83sWXc3qzVoK/DXHyUTSb5ZgXv0my5fNJe2sDXDG6BdO8i+fZvJAdy6l5sQymwS7k93OcDjfCuTw2rSHea3JkyWyYGUAaRmQ8EwTdQJPH2X/WeCTN3n4wTeb7veoZ/n7Y+FtuIY29nPjFCIBvBNZ/McQ0lesZM1Lc3nj0rG9+hA/+VnmjgrH7CB5zEVERBzR51vf5pmtzTQwjeCZOZP4Zcd3eeO9nbyxaBsAzkZvBn7vJzzQ/ysyygvY+N5iFl/4Cc98N4ypP3uYjPWb+WDdH/hXbc47567ehCU9zPeHXUkX6hY7AsvHK8lIe41n0iDy4flMvfOGXi50uJ3EWU8R8FEaf9uyjoWZX12+nsv9u9paAp1DeHDOU9yVncXGHR/ztze28JdLJZk6uuDm3QvLg6MZPdCjzroZF/p9/wleGPwpH2zeyb/eX8nGdy7vRGf32wkc/gAP/E8E3dty197hdhIfHMGeRVs4aTdFaq0zO/lgH/R7MK7VQcX21vnO+3go8ghv7D3f3l2Rb4Czhy+9jFB0soDDp2yEBl759Rh6BBBkgszTVVS1thzYVZVJc8arXzSh5JG/o7b+Xp1am1UlO0lNzQPciY/vY7+OU1UxuzJ3YgWC7o6jdxM/OKN/NAlhayjcX0D6jpMkXH67UcbmLTmM7hdf72V9RV4GGw8AHtEM7WfiyszNVrZv7mfkZKR3bDQem9Ip2pRKxrAnSarz/VeV5LAtt6ZeYaRPJ06dAzBgcKn/lruqZDfpW641UVHtsS42vfKiCiNBd0ZT5QoXbLTyxdOtwb121UC59eZLOXeivILAHt2v+Rh1XbpeaSMnI2Y/E+wopnBfMRXxpivjkZORXn6+GCnA1tx9QUuqzpCfuYalyzIorAZjfDJJEe5wse5/Q2dcvQPwoKAmcGaNJtTtymeePftgdkmnqPo8tkurqVycca57/1VtJf9fm2tq6Nn5LRf+I4O9I6bUr4V69iCZGQWAM2H9AjA61R8vjHeEEOsLRYc+IqswkaCIOtG888Vk/DWdIqBn/GCi+h0kyCmH/CMZpH9iIWh4nZqC54vJ+ltN2ya/Jgcejwy1eaQvXKj/F29lZSVubtd2N1lZaTfS264M9vNmi4N76YOtl/8uujukN8NDgjj+eQV/3JF9uc2Zc1emIR45/Tmxv3mJkf360tdsovLCBXafKL6cBvR6e2ZoMGa+YNO2Bjk1P/6QjHtDedAUzOwhkLH9Kk9wsflbxGa1qj5zOevf3kSqnU/OlOxmk92v7RwZ657hO21JI1qWy0Pv5zbe3tlMyl1DSQ4fwZ+7diTl1xvqB0nLDvHmu4d4892afw3oE8GD0f2x9AlgyB2hzJgczKiwVALf2Alf1jxcuHTwBFoT/POkcwfg4lecaaLF0X+s5fnw2fyuTzDPPzyK9Qs3XXXKz2954C+cxza+w2PNNXEyETPxaWImNtXAncT571yZjWnn86QX6xY9b17kRkvTH/ZIZPHGps/UpBavAdraz8vcAkic+SyJM9veLREREWknpuE8s3h469v3H8tT/cfa/Shx1i/q3wd1DcQy+TGauaOp0SmQ+376C+5rfS/sCGPq4vlt26WDKyHDJ/BUay6/rd9TB1d8B43k0UEj29Qlt54DuG/agFZ+F628Zu/hPPW7FvruPpSnFg9t1VkbuXMCryy+hs/tXIf5uz/hle+2dGIXIic/wyut66Xc4gw9wkkY7M62LXm8tuhNmGypCZpdrKJ0dxqr9wMe4UT2bGa1XwcjHq7OQBmbV63EOS6A3tHxBDW9R+N++A1jwtgMnn03g4WL3ZnxQH/MnayUFuwm7Z108s+CISKJpH525+5SdXw3mZ/YwCmEhNhmSiq4+BJ7dzR/2p9D4YdZHLjzSp0/69aXebb6JCkj+tPLYKX00E5S/5xBKc5EpiTVBCPrLKxrVftmFvwBeIQnMc2ykxczcnjt6d9waqKFSG8jlSdrr/s8GAdbiPG7g/wgI5SUkfrbRfD9RCK9oLRgJ+nvZlFY+/aoInszqb0S6NWWwIOTAdduNd9Y4ftreKM6nKDA/iTE1k1VaKN8TxqvrToKbhZ6xUZjdqByEwE9PDlv++qmDPxtLzx2zYG/7YXH6v27dzc3XJy/5a+qroqRoDgLoWtWkr/pZZYYp5ASVxOwqjqVR9qfMrACoVEBeLYYyzjD/q2bWVNkxBkblRVlFBUcZM/+4svDjCEsmXnTLfQ00OgNsUdIHBbfdFKPrOfF1wxMHRVec86qCvanr2HXeTBGRxDWuwwvcijKfpPnXz1DUnwArmdPsjcrnbRPapc4VBeQnpqGa2KdUbskned/YeMHKfGE3Q7lnxWwbcMaMo8DvhaSBvtgaPia1K0PoydYyPhtBmsWv0ynqUlE9oDKzwrYlpZK+iEbuMWR8p0APLxNTEhM59lNZaT/9jmqSpJJCPPFtaqM7E1/Yk12c6uYHXs86tq1K9XV1Y0Cf6dOnbrmwN+pU6euaf8boUuXLjg5OVDkVlrlpQ/+dfnPv0yC4SFBHPu8nF+mNb16z1ZdTVruPtJy993YzpmSSQnsCHRl1OTFfD3ZXqOuWIaOgO1tLbbnhXcXoLS8TWk+AWZ3dwPOUVLamtY2Kj7e3SDN5Q1w8Rx/+dh+rcK/ZB4l9dfTSPYbwOxBG8hoJlPn0YO5vHAwlxeAgJiJvD+5P6Ex9/DnbTt5qOgspfjgbRoE9dYONmUQAd2AyrPNVFEsZ9GqfzLqqTFYAu8m9YGP6b+uFYe2Q3dTIiIiIiIicvNxcidmwhSSDi0i7XgGrz3XMGmRiYSHU+qtwGvE4EFkQhwen2RRsT+DNfshsnM4M9ryItbJnZgfPM1cFvH8u+t5MXd9/c894nhs+shGqeNqWCncnkE+YIgeRqxvc3nfnPGKHkaMMYdtJz9ix/FRl68zyM9KYdZ6XspaX6995PineSqpJuXdlfUtbW3fBBcTCY/9Alx+x4ub8khdlld/drZHHNMmDsPs6kzXlPEMLXyTbSUN2vWIY/KjAexfvoZdFTmk/suP/+3Z0onrfyc9Yy3E/PVNdp3OIW1VDsbhHsQO8LGbUtURRff0peDUf9q7G3at+3QPE+MGXPMx6upuNBLidfs1HfPbyhBoYdrUPOa9kcOudS+zq8GLQvOIn/CzkQ1TZNpXtHU9K+xlhegRTmJSIikj42hyzoVbOCnTk9n/wnrys9bwfFaDzwOTeGr6MALcKpickseS1AIKM9bw0uUh3pnQsY+S0i2LF1fkUZiRxt7+M2szYxkJCnOncH8Gb/y2wd8JXvE8/vQPalYCNlqu4ox5+BQW2uDZlzJYsSCnwecmEqdPIsHXGXAnZvJsHjv7G17LKiNz1etk1mlp8A2hZ0UBhd9AFuObTY8ePfjvf//baPuRI0cIDg6+pmMfOXLkmva/EVxcXOjWrVt7d0NuAa6dOnGnjzedOtaEWv577hx5n5Viq27VErhWs4wJI7oDHM1Zz9w99iYE+fPkg/FE9wzjGbbwQlsOPsaLAKC07FCLTesLZkiPznCxmJy2xhrbTT5Lj5WT3N2TgD7Ax/DGrxYzxXyKN6cvZGoTex3dtYofR/vzwQBPogcAqw6xf1woFp/ePA/Mbem0Y3oT3QnOHDvUfOCz7EO+8/dQKh4IJnr4NN7I29n2S0SBPxEREREREbkZuPUh6fHZxFQb6X1HTYDM4BXHY0v+QGL2R2TtK6botBWDmztedwQQNjCOGL+Wavs5Yx7+E5aHjGTPvqOUVoK5rzueThamTg3BcIdvg5p9gIsvMfdPweOckTCP2kCdwcTQh5/n7SG72ZVbQOGxMqqMJnqFRnP34HDMTXWjygY9RzJ1Knj2i69ZHdMMgymaCY9PIfSzKlycL9Skk+sRzeRfjcdctJNtnxZwuALM/iFERvUnMti98Uv8VrY39Agn5aezSXTyoLcRDE4BJE6dRKSTLz0vZVt08SFh+ouE3l1z3fmFJ6msNtIrIo6E+P4E9aj5fozBicx9JZq9WVlsyztKJSaCIuIYOiQEswtU9QtnV34Zhp6BmP9rZqq/DXPfxn03ePQhafokEjoH0Ks2OGvwS2Tu8nDycw9y4rQVwx0BDf6bOeMZlcRjzhVUudbpu4MYHhLEv4tL2rsbdm3Yu4+tBYX16h61xdaCQjbsrb864sJXX1318b5dnDHHTmKuyYrBq0/tb8JI6Nin+UtcHplbc8j/rIzKaiPmngGERkUTE2xqPmDu7EHk2ClMrWgwLcDJgKuHiV5BAQT52hlzLu131pnepppPPaLHs3jFMHZlfMTeY2WUWsHTy5egftHERgXgYQCoGVejhu9k80c5FJZU4erbh5gh8UQGGjFUx/FqnzwOnzXSu68vlRen4Hrenaj4/nhW5JH10W7yT1oxeAUQ2i+c2IgAPC5N6nA2MfQHs/GyGujle2mAdqbniEd5tW882Tl55B8qphx3evr1ITY+jlCvOhMzjAEk/XQpMWPz2Lsvj/wjZeAWQOiAOOLD3Sn9JIs9FXX+jqjz38WRxyNvb2/Kyxunszt+/DglJSV4e3tf1XFLSko4fvzGpEW8FtXV1Vd9TeIYjn1eztaCQvYUNS6efoe7G+MGRvPAgEgGB/o3+vzCV1+x6d/5rP0khw1793HOZrvG3vRndh9P4BQZ67P4i93ab7sJGDaI6N7+pIz35IU1ra09F8wbA/xx4Qt25zS9Fs2uESOwdAeKjrZ5pWB7yig9y3k8L6fpzP/vOTB3J2wMsKHl/c9fAPiQvxxOwBLhz5QZccxd2lyALo73h9V8xxkff9hMu1pbfs+TfX7FGxFePDQ+lPyW92hEgT8RERERERFpfwZ3QmPjCLWzPSg+iaD4qz+00TuEod4hdbZEk+QX3WQ/Ikck1tQ1r8vJGXNYHElhca0/scGdUEti42tqipORoMGJBAFVx9P5CAAbGIz0jLYwPrrFRMqtb+9iInLwlXSiGAIYOirATp+uXHezpSFcTESOSCZyROOPDPW+/zvoObCJY3iEkJAU0mizwc2HyHifxv9NLu3WN56kvs117tY1JqIfk9/+C57GLjdlus/Zf32Pj+c8TscObSuS+9XFi8z+63v1tnkau7Dr2AnGRPS7nl10WEa/cIb6Nd5u8A4ncXx4MyVpmtDW8eoSJ3dCh9vZz+hDTNJ4YlrY3RgYR0qgnXHVyUjPiDguLxKu2ze3mjG8yTHJyUjP6Dr71j2fbzgJvuEktNAvnJwx943G3De60XcZFJ/YZMpoRx6P/Pz8+PDDD+nUqVOjdJ87duxg7NixdGjjWHDx4kV27NhxPbt5XXTq1In//Oc/+PnZ+ZHJt8Yft+/ij9t31ds2NCiAXyYl8p2+wdx2221N7tupY0fui76T+6LvxHqhir9k72bue5so++Iq61kOGUB/N6DoEC/YDfrVeGHbIX7cO5TofqOwsKoVB/bhmZkTecgM54/s5MdtqA0YEJNM6r3BuFPO+g3rr7oWXbv40sZ5wMMjAviQRQdP8XwffwYP/19mf/x7Ftn7jiOS+V24J1wsZnvtqvg3l2by4KIxWCLGsHv8WfqvsReiC+XVuWMY5QZn8jO5t5Xf8ZtL12CZP40HzcFEA7TxNlCBPxERERERERGRm5BbZxceGRrH4bLTfFhwuL2708inx0+S8vrbpD76cKuDf19dvEjK62/z6fH6hSYjfO6gt6kHbp0dqCiaiAMxGAz06dOHs2fP8tlnn9X77PTp0/zzn//knnvuaXXw7+LFi/zzn//k9OnTN6K716R79+64ublhMLQmOa58W0yI6c+fpzx0OeCXdfgo/8w/yI7CY+w4cpzK2oD4He5uDArwZ2jvAJKj78S/uyfThg3ie1Hh9H9+EcVnGqfMbckzQ4MxAzkHWwiwbc9l932hjDL5MyMULsWYOnfrz4OD6jb0ZEhEMJbQYEK7wPnPdjPl7U2Nj92hMw8O6l9vk4c5mFFhYVj8uuJy8QsyNrxNSm6bL6lNGve/oa8oPZJLRjNB0XqKz1EBeDt3qfn391cx1///8XxEML979lc8dHA/m/IOsf8cgCdDYgbwUJgX7h2+In/7Jn58+Twf8p2XO/LBj0dhSZhGReghNuX8m/dLvwS6EBZ6J8kRNd9x6cFNjHqpFav9LsvnoXU7if5RHKHNVQtoggJ/ItKIs3NHbLavADj1nwo+2Now//31998vriTId1YxdxEREREREQB+YhnG0BdfuWlX/W3Yu49BC15i0f3fazFN59aCQmb/9b1GQT9PYxc+PXGSl8ffdyO7KiLXKDw8nPfee8/uqr/jx4/z7rvvMnjw4BZTZJaUlLBjx46bMuh3abXfkCFD2rsrchPpcNttvD7xfm677TY+PnKcn6ZuIOuw/RDcZ2fOsj4nl/U5ucxZv5GH4vrz6vgUTF1d+c199/KDt5ut8NaYKZmUwI5w4Rip61pqvJNFB+9hVIwnQ0bE1Qb+OjP4uxMZ3LCp7SvOnD3G+swsntyw235A0RTBnx+OaLT5/JdfcPTgTpamrmXpDc/U20T/6zlHxrpcMlpbZzC/nDMXIaCHD1OANyln0dJfkJEwjt/dFUb/PnE8E15nNbrtHKWl+SzalMqTuxqkUD2+he/8NJ8ZE8cwI9yX5MRgHrw0/8H2FWc+P8SbGzYwNbNxytgW5a7lyV3+pA7xoq3Tom6rrPzy67obvv7660Z/7tq1pboJN8aBAwfo29dB18eL3MS2bM3hP6fPtNv5zSZPEoY1lcinvm9inNBYJCLN0TgkIjcDjRMO6OxRtmXlUWoIYOhd4ZhbWnTQ1vZyS/lpahofHzlO1uEj7d2VZo2J7McDA6IYEuRPL08PAE6UV7C98BjrPt3TqKbfJfG9AxkU6MdvU5pNKCsiN4GdO3dy6tQpSktLm2zj5+dHYGAgXl5euLq6AlBZWcmpU6c4cuTITVnT7xKz2YyXlxdxcW1I7S3fqA7Dkvg6LPgbPadfdw+O/XoeALtPnOSL8xda2KO+gB6e9PL04Mjpzwl65oUb0UWRerSsRkQaiQgL4IN/3fhVfvYYnDsyMLpxXQ8RERERkW8VtyZq7l2v9nJL+W1KEgN/vZi7goP416HC9u5Okzbs3ddkcK8pdwUHYa26oKCfyC0iLi6O9evX4+3tTUlJid02x48fv6mDe03x9vbGZrMp6CeN3MaVen79e/le9XGcbmtbHUyRq6XAn4g0YrrdnYRhUfx7/1FOf972vNNX6/bu3Ygd0Jeurp2/sXOKiIiIiIjcCt6ePIG7Fy1lSJA/2wuPtXd3roshQf7kfVbCh7NntHdXRKQN7r77btLS0vDy8uLUqVPt3Z3rwsvLi/LycpKSNAlBGjtz7hy/2ph+7cf58tx16I1IyxT4ExG7zCYPzCaP9u6GiIiIiIiIAHf6ePPeY1P43mtv3vQr/1rjruAg8j4r4b3HpnCnT/P1wETk5uLp6UliYiLp6enNrvy7VXh7e1NeXk5iYiKenp7t3R25CZ358hy/TLv2wJ/IN0VrS0VEREREREREbgHxvQP4cPYMrFUXiO8diKexS3t3qc08jV2I7x2IteoCH86eQXxvpagVuRWZzWaSkpKw2WyYzWY6derU3l1qs06dOmE2m7HZbCQlJWE2m9u7SyIi14UCfyIiIiIiIiIit4g7fbz55OdPMCjQD1v1Re4O6X1LBAA9jV24O6Q3tuqLDAr045OfP6GVfiK3OE9PT5KTk/Hy8uLixYvccccdt0QAsFOnTtxxxx1cvHgRLy8vkpOTtdJPRByKUn2KiIiIiIiIiNxifpuSxA8GDeTljI/416FC4gL86NSxI59brZT89yxnvjzHxa+/bpe+dbjtNty7dMa7mxvdjUYufPUVu46doLepBy+Pv08BPxEHExcXR3BwMHl5eZSUlGAymXBycuL8+fN8+eWXVFVV8XU7jUe33XYbBoOBLl264OLiQnV1Nf/5z39wc3NjyJAhCviJiENS4E9ERERERERE5BZ0p483yyd9n0X3j2FD7j62FhSSU3Shvbt1mYtzR0K8bmd4SBBjIvrh1tmlvbskIjeIp6cnd911F4MGDeL48eOUlJRgs9nau1uXOTk50a1bN7y9vfHz88NgMLR3l0REbhgF/kREWtC5c2cOHDjQ3t0QkZtU586dv5FzaBwSkeZ8E2ORiNy83Dq7MDFuABPjBrR3V0TkW85gMBAcHExwcHB7d0VE5FtLgT8RkRb4+fm1dxdE5FtO45CIiIiIiIiIiLRGh/bugIiIiIiIiIiIiIiIiIhcOwX+RERERERERERERERERByAAn8iIiIiIiIiIiIiIiIiDkCBPxEREREREREREREREREH0LG9O9CSAwcOtHcXRERERERERERERERERG56N3Xgr2/fvu3dBREREREREREREREREZFbglJ9ioiIiIiIiIiIiIiIiDgABf5EREREREREREREREREHIACfyIiIiIiIiIiIiIiIiIOQIE/EREREREREREREREREQfQsb07ICIiIiIiIiIiIiIi0hq37T/U3l0QuandVln55dd1N3z99deN/ty1q/Gb7ZWIiIiIiIiIiIiIiIiItIlSfYq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FPgTERERERERERERERERcQAK/ImIiIiIiIiIiIiIiIg4AAX+RERERERERERERERERByAAn8iIiIiIiIiIiIiIiIiDkCBPxEREREREREREREREREHoMCfiIiIiIiIiIiIiIiIiANQ4E9ERERERERERERERETEASjwJyIiIiIiIiIiIiIiIuIAOrZ3B5ozcvS49u6CiDigzRvXNvmZxh0RuR40zojIrUBjlYjcKjReicitQuOViNwMtOJPRERERERERERERERExAEo8CciIiIiIiIiIiIiIiLiABT4ExEREREREREREREREXEACvyJiIiIiIiIiIiIiIiIOAAF/kREREREREREREREREQcgAJ/IiIiIiIiIiIiIiIiIg5AgT8RERERERERERERERERB6DAn4iIiIiIiIiIiIiIiIgDUOBPRERERERERERERERExAEo8CciIiIiIiIiIiIiIiLiABT4ExEREREREREREREREXEACvyJiIiIiIiIiIiIiIiIOAAF/kREREREREREREREREQcgAJ/IiIiIiIiIiIiIiIiIg5AgT8RERERERERERERERERB6DAn4iIiIiIiIiIiIiIiIgDUOBPRERERERERERERERExAEo8CciIiIiIiIiIiIiIiLiABT4ExEREREREREREREREXEACvyJiIiIiIiIiIiIiIiIOAAF/kREREREREREREREREQcgAJ/IiIiIiIiIiIiIiIiIg6gY3t3QL6Fxs7jr1PDcbX3WbWNKmsFhfuy2PDWWjJLmjqIP0kzJ5E0IACzhxGDU+3mKisVJUfJ3rySJWnHWn/ey7ufoSg3nT++sJ5dbb0uEWlXKb9+i2kRRqpOZjD/0WVN/4ZrxwJyV3L/zzd+k10UkXY3nT9stNDrZAYjH13WPl3wDmdoqDucLmBbbtnVHSN2On+YY6GXLY/l4+aT2srdgpJm8kRKND0b3TsVkPHOWyzf2rg/5uGTmDEhgUjvOvtU26g8fZRd777Jwgb3W7NeX0uiL1TmruTHP99IaVOdeXwxm0f4cGLLOH70UisvQORb48aPVYm/XMasge5QkcOSSQtIvyFnaUGDcaBm/CgmffQTLGmP/tjlT4zFF9fKk2RmH2u5uci32Q34u/3SfYVdzbz/+SbGk7ae40b26eYcP0UE70dY+noiQU5QmDaTGcuu8vmvDnNELKE9oCI/mz2X35uPZsHaSUTRtudDcWwK/Em7qTywkaWbjtbbZg6OIzK6H1GDkwkdEEfs/y1gYcOXUMHJLHh2HFEeUHkyj23rs8kusgJGekXFMjQunMTpC4kdvJa5P19PYSvOC0D3fowZOYzQweOY9/rtzQcOROSmZfAdxrTHs9n1Uk57d0VEpLG4+5hVO/lgW+7VTD6IZtYjw+hlAGyt3yvm8cXMG+GDwVrMrk0byThUBhjpNdjCyAHRpPx0MTHRi/hRnfKDK4kAACAASURBVLHTnDKPVx8Ox7WqjPyt6WTsKaYSMPdLICE+nITpC4mKXcmseY0DfK4RyTyeks2c1Gt/uBWR6y2ZkeHuNX/0CGfkeEhf0749unklMu2JmiBsZnY7TRgR+dYrY9vitWTV3WT0IWpAf2Ijmn//IyLSnqImRhNUO3kyaOA4opa9wp5rPObQ8Y8yLQL2vJHNnnevuYviwBT4k/ZTVUFmRlb9bRlZrAaCxs/h+e9HkzBzJqUF81hRdwbDr8YR5WalMO0VZixr8GI/I50VRDPj5ZkkRYxj4fwq7p/X4KWavfMCkEXmumzmvTmHob79GWOBXRnX51JF5JvkTK8RjzBv+0zmZ7d3X0RErq+YJx4h0ReqqsDQ2p28H+GHCT4YTmUzb8qi+hObMtJZEZzMkufHETriEZ7aOpOFOQAWZowNx/V8Aatn1r0Xo+Z+7a/xPPXcTBKix/PU+I3MahQ0MBI1YSaTtzfYV0TanXl6HKEuUJqbR6eIcEKHPIJ5zVtNr9D9hmx46xX2uFo50c79EJGbjY3KjCwyG2zNTFsL3vHMePoRkiLGMW/OUX64oOYdkcYTEWl/FlIiTHC+gD2fhRAVGE7KCNiz5UacK5s1r5whnTPk34jDyy1JNf7kplS4ZgEL/1UMLiGMnG65vD3x2SSi3KAie1XjoN9lOSz9ySp2VYBrdCLzYtty5hyW7ysD3PGKuIYLEJF2YqUwt5gqTAydOYfE9u6OiMj1FDubGRYTVQfS2NaWhXT39iHICUr3rbSfzeDQelZ8UgaYCE0Mr9lmiaW3B1QW7LQfuCvJYuEHBVThTNDAcQ0+LGNPrhVcQkh5ehLmNnRVRG60cCYP9IfqY+x6ZRuHKwC/PqR4t3e/oDA7i8yMHK3YEZHWK8li6U/Ws8cK5sHjmVE7lmk8EZF2Nz6BSA+oyMvkpX3HAHd6x1ta3O3qlLEnK4vMrLx2n8glNw+t+JOb1p6XdpIfn0xoUCwJZJDJaBL6ucP5AjY/19JSvAzmpSewYXwIkWNHQ3ZbU2nZsJ6+2p6LSHv6IvstMrvNIdEvmmnzR5PecNVvE2IensO0e8Lp5eZ8eVvV2WL2/nMl896+NNGgNm96RQY/3GDguYlxV9qfLWZb6gLmbw9h2sxxJPYz4Vqb0qHyVB7py+azvN4KRH+SnvhfHozzx8NYu+n8GU7kpLPwBaWpEblZtG5sALzjmTY9mcQIH1wvLcWrsnLi0421v+naml2X2kdMYvPGSdDqGl4W5s+MxXw2j+WL1tLrF8mtv4jOtX03mAD7EcM9W9JJqw6A47UbjM44AwaD0W57ANZkknpHGebP/9PgAxunfr6ePX+ZRFRgIs/NzOFHr+S1vr8i0liLY0wrjRhNlDdU7d/J0pIMonLvI2a4PzETw+G39X+ns15fS6JHHsvnZtP7sWRiAt2v3NucPsau1N/Xq/PZ1vYN2a1R1Ybrbt14faV+4rydHvXbV1kpPZDJ0p+vZNele75LQ6Cvhc0bLWBV7RyRNrleY1ezNrImJ5GoeH/C7gXesDeeXHr28sHDWPubr7ZScTCLPyx5i8w6k5zMo2Yy7/sNaiJbz1C4cz3zF6c3fqkenMhTVzHmgf1aypWn8sj80zKWNip70/R5qtrydYnIN8DEjCEhGChj23sZlOa4k3+PP6HhCUwgg9V29rhUjz2oR+3NR7WNyoqjZL79Ss14UFtH9ZKoqWvZPJXauqr2a/w1Oib2x6eUX79Vkz707bVUxNcfZ6rOFrNt1QIWblIJh1uNAn9yE1vLidPJhPqaiAIyLeH4GaHqQB4rWrP7qjwKx4YQ2jOcBDY2SgthXzTT+pmg6hj7P7iWvotI+8ljyfPp9F46mqDoZBa0osZU1MzFzEv0gdMFpK9IZ8/nQPd+3H+fhZiUmSyoeIQ5dXOne8Tx6nQDlfsyWLqlAHrGk/K9aIb+YB5/GOlBL7cyMle9QvbnYI5KJsUSTsrMOZyYtIB0gEspiQONVB7PZvWqnZywmogamUjC4HEsUZ1RkZtC68eGaGb94lESfas4sWM9K3YUU2n0IX5kIkMHj2Phr6v48c/TWb54H65+icxICYFLNYcrT7aqLynzJxLjYWXP28tILYFZbbmQrKOUJvpgjp3OvKRFzLf3EipnI0vrJlNI20fR5HBC+yayZGoxC9/IsjN7NIMVi5uajLWROW+Fs/rxaHolPMKsnU+wROmXRa5Sa8aYxrU27Znw3XA8sLJn+3oA9mwpoHS4CXPEaBLJq71PqctE4q8eoZdTMdvWryeryIprzziSRsWSMP15goLq1wZte/tmeI9mwaJJRLnZKN2fQermfZRiIjZldKP7pTbfy5mGMW8slB/8iBWb91F66fuMGM2831Xxoycza1JmGeKY/EQs5pJsFq7eCVVKoSXSetdv7GrJngNlVMab8AocDTSc+Gki5dfPMi3CQMX+2t88tc9eYYnM+oUzlZeevcbO49Wp4bhai9m2fi1ZRVYw+mAZk0SMZRLP2YobTGZyZ+ivHsHVqZhdm9LJOFTW6jHPnDKHJQ9F48EZ8resZcO+K/sm/XQBPXvMufIcGzudP8yx0MvJyons2u+yewiWu+NJmP4sldbr8CWKyPUTPY6YQOBkHityANaTfSSZ0LAQ4qebWL2s/juquvXYt62rGXtcgxNISQy/Mh68v5KFuUZ6j3qElL6Qn/oWG45DZZH9Ltg9ZrPjk5Gwhx7BYLtyD2ful8iYhBASHpuH4bTK6dxqFPiTm9qJciv4uuOVBHh54AGUfta6EB5kUlqRTKjJg95wJfBn8CDBEt+otTk4nvj4cILczrDnT4tYrno0IreukpXMXx/CH8aHEJUynZTt80lt8jcdT0qsD4bzBax+um4tqiwyKzxY/Xg0YfHj4N21V3YxGrFlL+OHl1cfZ7HLYzF/HOFDL1MZmS88wcJLN0QZWWBexeSwEBJSID0VzFPHkxhopDJ3Zb2H3cyMLA7/cj4zBlr44fS/sWuZZlSJtJ82jA2WRGJ9nak6kMaPXrgyVmSmFdTUDo6wMMF7I0syjsHYBGZAMzWHGzOnzGNCtJHKnJUtTmSwK+cVlqb58tQof4ZOX8jmh62UHj9K4YF9ZOzIYluuvWOuZ+HqEBY8FE3o2Jn8cdQjVJQVc3hfHtk7d5KW3fwMdgC2LGDxwFeYH+9DwiPTycrWhAaRq9LaMabF55dkYgOdoSKPzEtBsJy17DoST1JgCAljIf3dBrsYTfQ6m8fyx+veS2WR9o/RLHhpElF3jWfa2pwrz05tbd8kE9OeHk+Um40TW+q/mMrMyKL0d4uZ0HcYD45fxq41V3EvZ3CmPGMBP1xc57hp1prZ8n3jmMBalmSVAf2Y8ARQXdnqMVtEal23sasV3i2jfCr06uZj58NELP2McCqbhT9bxp5L/cjIovx3i5nQN46UscvY9S5Ms4TjShnbFj1R7wV35idGlr6eSFBUIlHkXT4GGHF1upoxz8KMsdF4OJWR+cLMK8+OZJG2/RGWLkwkauwjJKYuIB0T0yYOo5fByp636wQDySJz3UZSfr2AaSpVI3JTiRoRghkozPnb5fc9q/+Rx5iwaIKi78PMsiuTHkbM4YkRPhjO5rF8dp2xJCOLtJzZ/PHZWKJGjiMq9RUyD4HniEcAuFCRRWZTczCbOual8WnRJKJGPMr8vOnMq1Nz0GBrMJ5lZJHvtJgFI3yITEqE7MZTxOTmpRp/cmtwAlxr0jFUXWztC68yqqoBJ2dc62x17Tuap56Y2eifyUnRBBmrOHFwdxMvwETkVlK66hVW5FrBLZwJM0c3U2PKRNXZYk7k5DSuY7XPygXA4Ore4IMy9iyvf4dVeqyCSoCSPFY0mAW1+rMywIhnz5rzTRjoj4Fitr3ScIZrGWm/zCD/PAQNHEdUq69WRK6/to8Nhm4mYuptySFtUzqZGXmcuNpCd96jeTwlHNeKHJa3MnWxPbuWPcX9Ty5gRXoehRXgGRjO0KRxzPv1K2xe/xZ/fHFmTfH5OkpTF/DDGfNZsi6b/DIbzqYQYhKTmfHsQja/9xarl85hxgj/5s+7oCZ9lsHXwownoq+6/yJy7WOMeXocoS5Qmruxzsq+MpbmHgOMhA2xn0K4cOuyxhOoSjby0o5iMPgzdGL4NbW3y/s+YgKdoWQnrzVaLVPGis0fkX+8jAuesVzVvdz5AjIXNzzuRnYVWgF3vMa23EURaZ0bcn/UFKdmPnPtQlC9eqZlrNicRmZGDvmVAPG4ni/mxP48shquaikp44vztcdo8NGJHVcx5o0dSqgHVO5LrxP0q3XoLZZnl4FHOCPHA9HjGBroDCd38lKjCWBlpL6ykxPNXLaIfNMsNc9V5wvIqjuZe0tWTW1l33Am13ksSrGE4IGN/A12JqxnryQzu5gT5wyEtqEHzR6zZCNzNhRQhTuhltH1PirN+Vuj9nvWHqUUcL29+ec+ufloxZ/cGqqBShsAhg5N16epz1STI73aVvMyvlZl7kru/3njF2fmiFgShicxJsHCjIV96L1AKalEbm1lpL6ynphFk4iKGM9TE7OZtcr+qpb5M9bX/tmfGIsvrt1DiO3pgUdoP/sBQ2sZh5uYmVpZXtxCupoEevUAThWzPzSehEZ3b8WUVwAeJiKhzmxSEflmtWFsyNhIdko4iX7xzF8bQn5+Hns+zWHvJ9nsSX3rGn7HJlJmJhPlVsa25xbYScHXRodyWH0o53JNiaDYROLjoomKCiE0LJ5pv44mfs1iZq2qk8KqJI/0FXmk1+ZZN0fEkjB4GJERIYT5RZP0eDgx0W/xw982Nd00h4XLMwiaY6GX5RHmZSlFjEibXZcxJpzJA/2h+hi7VjWoufnGTvJH+hPaJ44Z3utZWu8ep4zSbPvPXqVbiykd4YO5ZzSQd5Xtm/AdX8xARVGO/evbsoxZl2eoZ7f9Xu70ydaVjxCRq3fD7o+aUW1v40oycuIJGhjOtKXLSDxQwN6cnWTvyWLXlrUsvDyWZLHkZ5dW9pqIig/Bw8OHqGATnj3DCTMCjVJqllHUsBZfrebGvKi+JlyxkX/8jN2MVJw6QyUmPPzDwbVmPCw9ts3+c2bJNopOWejlZbcbIvJNG59ApAdUfJLZoJZfFqm544gZbiLqexbIyQDCCfMyQvUx9q+xd7AyVjz3RBvvWVo6JrCmgKIJIQR59SHqcnpkK6UH7NyflVSpjugtSoE/uan18jQCxZxKAywVVOCP5x0JwNoW9gRIwOwBnK3gcCtal+Zmszo3m8zP5vHqw+EkTpzEkuyV19J9EWlvJRt5KTWaVx8OJzR5NtM+eIrldpoFJc3kqQlx9HJzhmobVdYKSivOcCq3mArvEDyua6fcMboALrHMeiK2mXZGPK/reUWkrVo/NuSxZMYT7Jk4jsTB4fSOsBA60MKE6TXF0Pf+cyXz/j97dx+uVV3ni/89p9QGzDIM8SEDGVC2ZGwFfAAPD8cTiBKkTvhs6iAjqSNQI1aOks6IllI+ZpxwMCXB8IdS/twz/lBONKL2E3QISzPNsABLgYEEsXOfP/besB/uvdl7sxFYvV7XxXXpvu+17u96+qzv+r7ve617WvhMqzq6nHNZzj9yz7z++G07JCx75ZmqvPJMVWYm6X7G1bnxnN7pNXpMzrxvWdkHzidb+0s/SNJl0GX5+j8MzCGDPpcrH1+QG5taxGfuzvT/fViuPvGgDLhscoad2w4hJvxFaYcac+Ip6XNAknTNyOmzM7Lsm7qm3zm9k2/UHfTZnPVNzXrJ+uqBoD07bMf7m7Bfx+yZZOW6lt1e8/3tywEts2P6R2WN7pyPJVm/9o2yL8+9dlyWjrwwXzihMr16Vmbkkf0z8vzLkg1r8srTD+W6W6qyMkmXQefmivOGpM/+HatrycYNWfmHNXnrty9l5YH9c0ijObet5nXfp2OSPdJr5GXN/4pnn67Jxpq7X21s6gsTy2q/Jw/sdJ3zxeN7Zs8ke/Ydl8d+NK7su/btPSRnZkF+kK7puHeSjevzVru1oSXzfLvJXzFTHII/dmFjqn8V8/bq6m+CLViW34yrTJ+uvXN+Zm/72w7n9E73DyXrX1qWlj4VMElWzl2SX32+d/rs3zWnJZnbxtYDu4aVc6/LD/rMyNjKrhn5tXF59t8bvOHEybl+XGX2XfdS5n/re7nj8brPrRqX7w5r78GiP2Xzn5OsXpQvjL2tXR5mD+wAra4Nq/PEfbfliftq/rdHZUYePzQjR/RPv9Mm5Y4PTMwX/1frbiU+oOKg7Jk9csiJk/PYieXe0TtjfzQ7Y/NGqk6ZmGll53JK9TOrsizTx1zXZL/mlQeuy/y+9+XMww/Kp0cmXU6enWEHNzffZOXC23LncT0zdWDndB+YpJmxu2e/NSNP9JicYZ+szNjrTknVH5t+L1DO9tWYMz/TO/tmc16Z/5388OUyb+h4TM4f1z9deg5p8PyqPbJ3Zcof35V7Z88kefdPdf7Y2vc34Q8b8m6SD+8zMElT4V/n9DmyQ5Z2PuN97ssBLdf+/aNyqn9Bl7zy66Zvi/7K/Bm5en7N/xzQOwMGDsjpJ5+QXkMvzLS9N+fM6Qfl6n84Jd2zOj+955ZMn7uszrXaKZk6u1zw17aa99bGzUk2ZOk9F2bytgad/u6EJMmeH+qd8r+W7l37ZBxgZ6sck36HJln1TO64/+l6d6CrVTHy7zOyR7f0PyP5wQOvZcP6JPvt3fwXv3v0Tp/1y7K0Rc9Ebck8982HP5TkD3/KK4nwr6AEf+yy+lxR/QyKt5c9UxPc/ShP/Hxk+vTvmeH/NDQzv97ULaWSZGiuG9Yze2ZNnl/Q2ufhdMxeH0jyzuZ2/LYFsDPNvfq+9Pn+uPT75AkZ37/+t0BHDuqZfbMhS+denTsebzDhifvmw+3emiVZ+YdT0r3zwTntgDS4nVaSDMyEm05Nr31W54m/n9rkr26AHas1tWHA+Ktz/hF75sW5V2dabffk5SWZ//KSzH9xUn7wT/3TvfJzSe5uVRt++sB38tbje5Z9beCZl2XAPi9l7t1V+VU2NPNsl2fy9rpzkwM6p6IymbvNL9ZvzuYNyetvbUgO7pxDzkly37amSTa/s613LMu066vyN3ecku6Vp2bqC43ulQU0YftrzLkZeNgeyYZlWXD3oia+FLkm/T/bP10O6J3TTkyWbql7nfOJQZ2TJY0H5rsMOqj69nO/rVtYWvv+Jvx/K7LyjJ455BOV6ZNFjW8JeNrV+eEFvZMlMzIz73dfDmiJHdU/auyUnFHZufq2dj8u8/LfTsodgw/Kyp9MzHW1t737/bL89MFl+emiP+WO205J98MHZOTp+6b7nsnKBdfluobP0jugc/Ug+caGM29bzXvi16szoX/PfPJTQ5O5Zca2zpiU757QNRtevi0TFq7IytFd06XrgHTJssZfHD1gQD7hNp+wSxgysne6JHn9P7+f+QvKf6nhic7DMqxHz/Q6/sJ0eWBGlq/akAH7H5SKM5I0ujVn51w5/bYMOaD6C5ktu0Xysm3MM8kZPfOJDyTrV/0ySyP4K6r/trMbAOV0P2NyrvzvByUbX8pjd2/tBFV9fX6Wrkv27X9O7hhX2cTUlfnireek377J+iXzc3XDi79t6HfFMen+oeTd37/Uql8KAruyBbn6tkVZ+ec9csiRXbN3nVfWb96cpGM+vF/nBtNUZsLpvXfAN8SXZf4vVicf6Johl53S6LkzXc4ZliEVB6XLupeEfrATtaY2/PStPdPlkz0z4MTGx3T2qbk90ztrWt2GlS88kycWLCr7b/2fk+TdvLVgUZ5YsCSvNDmX1al6aXWSzuk3blz6NfGuLqdNzvAeeyRvv5pFC5K5L7yRd7NHeo24Oqcd0MRE/S/M2L7NDLQ19Pvv57r7l2V9OqbPkQ3XK9CU7a0xXcb1TvcPJG+/+NNm7mayLDN/9lqSj+bTnzm13iuHHDeucR044JRccdxBybuv5acNnhnY2veX9fv/J8/+enNywDEZf0XD677KTPifh2XvrMmLC6t2Ql8OaIkd1T+q54CB+eKtp6ZPx2TlUw+U+VJlkl+9m46fPCgD/sdlZfpBeyR7JHnnT/ntO9X3y9xrn94N3tM5p102MN0/UL4Jbap59y3JKxuTfY88JRMaPf2hMlf/z/455JPJyoUvJUtm56e/3pwcfEyuOK1hneuc0y47pswvEYH339AM7fHR5M+v5fnZzfyS+YEn8vzbSQ6tzPmVydwFL+Xt7JFen2183dXltHHpd0CSXzf9KIZymptnDjglUz9b/WOZF1v9Yxl2J37xx86z576NHmLcpccx+XTlEelzcMfk3TfyxG23ZWa9jtuPMvmaPTP1n8akz8jJ+WHlsjz71DN55rcbknTMIX36Z8AxvXNIx+TtF2bna1eXKWBlPjdJ0vGg9D9hYAZUdM6e776Rqh881Pg9wO7rmdtyxxPdcvWJB6Xu72eeeOylnN+/f7oPuy7T9qzKIz9fnb0/cUyGn1iZ7h9YnZUbDkqXD+2bkQN759mWPWZmm5Z+Y0aquk/KsCPPzbRp3fLYgiV5fUPHHHLcsIw87qDsuW5Zpk9Tg2CH+cDe5fsCW2zI64+9lJUtrQ0PPJQnBjc8ppMuRwzLsCE9s++f1+TZRTXPJ163OZuT7Htg75w5dE1Wrl+RJ555rZm2bL+l35iR+Z+4LCMPHZrrZh+WpUuW5flnXqr+xnjd/s+f12TpvBnVz9974LbM7Hldzu/fO2PvuDtDX3guz/z/P8/rG5Kkcyr++8AMqTwoe39gc15/vImBtjJWzr07Pzh6asYe2XFHLS4UT2tqTCO9c37frknW5Ff/u7k7piQrH/llXhnRNd0Prcz5qe2HbMj6P/fO2G/dkj4LFmXBy9W1cOSI/jmkY/XxP73e8d/a9zdldabf8EC633xu+pw4Kf964E9S9djPs7LjQRk4fFgGHLxH1r8wP3c8nqxctyP7cjW3aN/v0EwYOTBL316TFxeV+cUN0Nh21a669sjeQwdmSN0/dTwofY4+Kv2P7Jp996we/7luahO/Jl4yO/NfqMzYIwfm6ukfTdW/PZHlf8zW2vSBzXl9aVWW/viIvDi8a3r1PSff/erHM/+pN7K+0xEZ9j+OSZ/Oa/L6HzrmkL33Tpehlem+oOazNm7I+j3aUvMeyo0/OCK3X9A7wybflv2rnkjVy6uTTkfksyefkF77bc7rj8+oeX7y6ky/7yfpN3lo+pw3Nd89vKqmbT0zdPDA9Ptk8vrvN+SQpr6oBbw/zhiST++b5NfLtnFttCCLXhmTfn07p9ew3snUqbml9y25+sTqWlLxaFUW/XZDuhwxLJ8d0jN7v/tGqu6bsaXvUX2r4I/mk31OzZB1q7P+t4vybMPbuD9efp7169N3Wv1jGXYvgj92mr0PPyVXHt7gjzUPYn/xqao8MmN2nihXKF9+KJPPfS4jLzs3I4/ulgGn9s6Q2m9evbs561cvS9V938+0+eUH0cp+bu3kGzdk5QsLMv+euzO/3LMvgN3as9/6fp44fFKGHVznIQjP3JzJd16Wr59zTHoNG5New5L8eXPWr3g6d3xrdvY877qMrazMFy/bI9MXtdPD57Mk06Z8J+vHnZphRw7MmeNqAoh3N+Ttlxfljjtvy/wWDqIDbXBA/1w5sdHXq+uovpVKy2vDdeWP6T9vzvrfL8ncH8zI9IU1s17woywY0TOnHV6Z8ydWJisW5IlntvcWV9uyJHdcPjnLzzk3nx1yRCr6D0ufgcO2vPruxg15a/mizJ1+W53+z+rM/fq4LB05LmOHH5W/OXJozuw7dOss392Qt1csydw5MzJ9YWuezbM6c297KP1uPjd99mmPZYO/BE30G8rVmIZOPCV9Dkjy+2Vl7yZXz+9nZNEvh6Z7Rc/0H9c5v0qSrMlPr5mdPcefmn4jxqRfzXXX+j+8lifuuys3Nrrmau37m2vPjzJ50pqMHXdqhh05NOdPrKlBG9bklQUzct0tVdWDYK3qy7X2WWLfz4Jn+ucT/btm2LjLMmzDskxftMxz4KFFtqN21dM5AyZelgEN//zuhrz9+2Wpeqzp8Z9qqzP3K1/PuxMvyVnHHJaR5/fOyNp2vF23Ni3LhJv2zNRxQ1LR/9R88bjqqdevWpa53747Sysn5+oTu2bkxHOzZ23w9+dX84OrnsnfXDEmA1pZ81bOvS5XvntZJp5WmT4jx6RP7WKteyPPznsod/yvOteez9ydi698LVeOPzX96rXtpcy/87asHDg1YwV/sBN1zheP75k9szkv/sf3t/nuqoeX5cy+A9PliFMyLMtS9a2JmfBKdT0Y8LcXVte72lo5Y2qmP7N12ifmL8pnDz8lvfqOyZV9k9cfX5Rnv9X4M54tN8+0sU/Gbumv1q//U6nuH0qlUqP//vCHd843coefMmanfC5QbI/9qOlvFao7QHtQZ4DdgVpFcyZ8Z3aGHVz9RYhpO+D90BrqFbC7UK+AXYFn/AEAAAAAAEABCP4AAAAAAACgAAR/AAAAAAAAUAAf3NkNAAAAAHYt0/5+TKue1dfa9wMAADuGX/wBAAAAAABAAQj+AAAAAAAAoAAEfwAAAAAAAFAAgj8AAAAAAAAoAMEfAAAAAAAAFIDgDwAAAAAAAApA8AcAAAAAAAAFIPgDAAAAAACAAhD8AQAAAAAAQAEI/gAAAAAAAKAABH8AAAAAAABQAII/AAAAAAAAKADBHwAAAAAAABSA4A8AAAAAAAAKQPAHAAAAAAAABSD4AwAAAAAAgAIQ/AEAAAAAAEAB/NX69X8q1f1DqVRq9N8f/nDH97dVAAAAAAAAQKv4xR8AAAAAAAAUgOAPAAAAAAAACkDwBwAAAAAAAAUg+AMAAAAAAIACEPwBAAAAAABAAQj+AAAAAAAAoAAEfwAAAAAAAFAAgj8AAAAAAAAoAMEfAAAAAAAAFIDgDwAAAAAAAApAPqesGgAAIABJREFU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XxwZzegOX81buLObgJQQKW7b2nyNXUHaA/qDLA7UKuA3YV6Bewu1CtgV+AX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F8cGc3AAB2dSNOG5tvHt8jvfauOW3+n/eyZvXL+d7c6fnSCzu3bQAAAAAAtfziDwCaMeL8KzP3M73SbfOKfG/efTn7nvvytZ+uyMZOvTLp4ivzv47c2S0EAAAAAKjmF38A0JRe5+T24/fPh9a/nC/dclduXl3z98XPZdbqS/LcaT1y0d+ek1kv3JcFO7WhAAAAAAB+8QcATTpraI90S7Lk2dlbQ78ar/7b7Nz/2ySde2TSsTujdQAAAAAA9Qn+AKCsj+XkLh9O/s8bWfDAW2VefyuXvrYqyYfTq9fH3u/GAQAAAAA0IvgDgLKOTJe9k/zpT3m1qbe8sS5rkuy7rwf9AQAAAAA7n+APAMraPwd0SLL+rdzR1FueeCu/T/LRj+z//jULAAAAAKAJgj8AAAAAAAAoAMEfAAAAAAAAFIDgDwDKWpXf/ynJ3h/LF5t6y5CP5YAka9auev+aBQAAAADQBMEfAJT1QlauT9KhQ7o19ZaD9slHk7z99gvvX7MAAAAAAJog+AOAst7Kj1f+V/LfDsrQMz5W5vWP5fau+yf5r7z44lvvd+MAAAAAABoR/AFAE2YteDmvJqnsNyaTOtd/rdtnxuTsTyRZ/XJuXrwzWgcAAAAAUN8Hd3YDAGCX9eJ9ufQ/Dsrc43vk+omXp9fCRVnwdtLtbwbm0mO75qObV+V7D96XBTu7nQAAAAAAEfwBQLMenTk9F/3ptHzt2B65aPQ5uShJ/s97WbP6xdw8d3q+5PF+AAAAAMAuQvAHAM16K7MenJ5ZD+7sdgAAAAAANM8z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fBX69f/qVT3D6VSqdF/f/jDHd/fVgEAAAAAAACt4hd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II/AAAAAAAAKADBHwAAAAAAABSA4A8AAAAAAAAKQPAHAAAAAAAABSD4AwAAAAAAgAIQ/AEAAAAAAEABCP4AAAAAAACgAAR/AAAAAAAAUACCPwAAAAAAACgAwR8AAAAAAAAUgOAPAAAAAAAACkDwBwAAAAAAAAUg+AMAAAAAAIACEPwBAAAAAABAAQj+AAAAAAAAoAAEfwAAAAAAAFAAgj8AAAAAAAAoAMEfAAAAAAAAFIDgDwAAAAAAAApA8AcAAAAAAAAFIPgDAAAAAACAAhD8AQAAAAAAQAEI/gAAAAAAAKAABH8AAAAAAABQALtX8Ld6SebcPilnnX5SjtivZzru1zMd+52UERdNypRZC/Pa2nb+vJ9NTcf9eubQby1p5xnv6t7MnIt6puN+Y/Pw6ub+tg1/sesPWsFxsuNYt+1gSW7ar2c6VkzL8zu7KbuoVQ+NTcf9euaCh99s5ZQ7ad3+8ZVUzZqaiReNztB+NX2p/fpm6OnnZeLU+1P16rpmJ3/6m7XTbONfv5My4vIpmfn4imxscbumZPzpo3NURYN23f5gnm5p3+O9N/P0Q9PavHztNo8y2r6vsH1WZOE3L926LU+4azetZ+Vqhhq9LY6795f1vSvblOdnTcqpJ3yquhZWTErVH9s6q4W5qhV97LWvLszdXz4vI7Z89oCMuGhS7m5pH6GedhqrKGd3uXbYldq5K7Ul2fXasyvZKetmO4/NNre5HevdX5R2qqXv23yBbdlNgr9N+eWsS3NExZhccOfibOw2KJd/d3oenXdvZk34TD79gcWZefnYHNG9b866Z3kbOo+7uPc2Ze3adVm7aWc3hN3BxrXrstbOQnvbVevQrtquZuzIY9Txv4NsWpe1a9dl43s7uyHb4808fft5OeKwk3Lq5T/M0o6VGT3h5jw67948OnNCjjnwzVR9c0pO7dc3R1w0I89vaH5uwybfXj1t2X83587TKpLH78/4M4amYvz9ea2p3fK9N1P1zTHV7br+3/LagZUZd/30Le0a1G1Tnrzzqxla8akcNeH+/LKZdm18+f6MP25Ahl48I09u7J5BF/9zHqqZz+jee+XJe+ssXxPtaY95sCvZlKe/eV5GTF2YDw2cnFnzpuee87rnIzu7WbA7K8Q58S/PqocuzfGXz88ve56dex64N7O+dlQ++sE2zuzl5VnYojduytPfGp3KfmNz4+JNOfzkyZk17948dP3pOXzDwkw8Y2gqRt/lfLqr2w2vt/jL1q71DnZXajdJdovSt+rhS3PS5QuTgZdkwcwJOabe1fqxGXXWhEyecH+uOm9KZn55dEa89/9mwdjuO6u57W/ptBw4fEb2/9rs/PqKyp3dmpb7YOcMGlyRdNzZDflL8mYemTggFzw8KLOWT8+ozju7PRTGrlqHdtV2NWlJbu0+JlM6X5L/WD4hn95t5v2XbdWPJ+XQixfm89/7ae4Z9fGd3Zw2WJE540/KBXOSw06dkEevvySD6p0fjs2gk8/ODdctz5ypk3LB9Kk5/o1X8tCMf86wA8vP8SM9KjNoYNPrYtDAkTn/kr/NTWPOy5Q5U3JWz4r8R8NjdMPy3HrxmFxVlRx27jV57tqzc1iDPt6gk8/ONTe8mapvjs0l35ySo15cXr5dv5ufS0ZNyZxU5Jof3Zt/PHafRvO5fMLyzLz6vIyfNTXHv5E899iFOay959GcjtX9oi4faukEbL/lWThjRdLtktww7cLqujhwZ7cJdm+7/znxL9GbWfz4wqTzoPzLdZMz6sAkObbNc3ttSVWeT7L/Nt636uFLc+b1y/PXZ12Th244O4dtGRc4NsNOnZDL54zN0PHT8rkvH5ynbh25zfk15yMHVmTQ4M7ZrlPs7jJ+8X63c7e73uIvW/vWO9pHu9RoWkftJrvFL/6WZ/a0hVnV+dhcM61h6LfVR3qdnTvvmZBjkjx91ZTMef19bSTl9Lkwj/5wXh4dq8AAwM6xKU9PPS8XzNmUrmf9Sx76bsPQr46PVOTzN8zLgsndk589mEuun59V2/PRHzk2//jN6hD6+et/mKp6v9Zbl6prq0O/QV+bniemNQz96vjgxzNs8rwsuHNQ9v/Zgzn1whn5ZYO3PP/QtMxZvVdGfe3mBoFd/eU7/9Z7c0PfJD+bmilzVrT7PJqz/7B/zqM/nJcbhhkof9/87ldZujpJv79Jl53dFoCdZkV+OSdJKtK1iS/0tNjrD2bKDctb8MY64zgT6oZ+W3X9/M2ZdlayatZ9eezV7WnUxzPsunl59If/nGHb88XX3WX8YndpJ+wU7VjvaCftVKOBVtv1g79lC/PAsiRHDsugbtt4b++zc+UFSbI4T/6n5woAAH/ZNv5sWiZ8c0X2H3hJZtwwMl23OcVeOeZLN+eGvsmqOV/JdxZv571Beg/KGb2T5Lm8VudLWRsXTcsl92zK/gMn5IYrjm3RrRe7fv7m3HXBXmUCt+VZ+MMVSSoy7Lht3fGhIudPGJkkeXjRkmx9PHR7zAMACua9TVm79s388meL8/D0SRkx/KuZ05JnNK1+JUuWJTluZDPjOPvk0wOPTbIkTy83fgMA0J52/eBv49rqh9V/bJ/89TbfvE/6DB6ZQYMr8trvWv4NbACA4lmXqntn5PnsldGXXJRjWnxLqIqMuXhQkk2Z+eSS7WzDx9Ole5KsqPN8gTfzyD33Z1X2yflfOrsVt6XdJ8PGT86wJA9f+2B1/zBJsikbl1W//tEWLONHPjU44wZXZNDv3sxr7ToPACiYpdNyYPcBOWr4eTnrqvlZ2JLQL0ne25hNSbJX8zd2++sP7pUkecczIwEA2tWuH/wd2D2jkmTOc/lFC750vv/JNzdz24NNWbXo/lx1+egM7dczHffrmUNPGJ2zvjwjVa+39hvtbZ/X2lcX5u4vn5cRJ3wqHffrmY779c3Qiybl1h+/ko1b3vVm5lxUPd+Ow2ckSVZdP6bm/T1zwcOt+0bcqp89mJvqtLXjfn0z9PTzMnH6wry2YdvTt8nPplavl28taeJv6/La4zMy8aKTckTNch0xfHTGf3N+ftlcm957M08/NDXjT9863aEnjM74a+/P039s3XTVn/dgni87Xc02qJhWPbi4enHu/vJ59bb3+NsXZlWdgcznH5qa8aMH5ND9eqbjfp/KUaMvzU31tmtD7bRP1qzXjvsNyAUPJ8nCnFVRs60rpuX5P87P+P3qLEuTVmTmGT3TsWJSqv64db61+9vaZfPr7UfVbZ2Wh19c13z7/rg8D98+KWdtWTd9M/T0S3PTQ838UmLtK6maNaXxdm5ye7XA2ldSNb1uO6rnOeLyqZmztMwx1R77a7llb3S8t1Gr1mttTRmbh1cnWb0kc7556dY6VDEgIy6alLsXv1lmmpbWoVbuzw33rxer96+jKnqm4/jmbjHYlvrYjttvW/tuGaseGlvTvjGZkiSr78rxNe0ot6yNzhO12+fxFY32m9bNu3Y91Kzn2nm3YZmaX9ZP5aalSd57MwunT8pZw/tu/azL78rC323dH9YufXDrdt9ynG9juzQ6lj+Vo0Y3d05bkpvq1MDa9bvlnNjvpIy4fGoefnlT42n265lDL16YJJlz0YCadV2zfA3VnmcatWvxttftsprt1uy+n2TT4kyp6JmOw+/aRj1P8ruqzJ6VpPPpGTW4iVtXNmH/QZPz6Lx7c8/wg7ezVm1K3kuSiuxf+7O+3z2ZeQ8n6XZ6hvfbq3Wz6zYoo05MsnpGqrZsg4PTdVSSLMzi5S04dx44Mrf8cF4e/eGFdULH9phH82qP1bo1qt7f2rr/lDm3HTH8vEy8fQcdRzX7aL2aXfOZV81avrWtG1ZUz7/2+K85/9U/zzTw3ro8/+Np9WpU83218rbUxSO/moeTZM6kLeum0TliO9dD1i7Pw1vOpzXn2BbZ8fW4nHo1OpuyatGMxuv72vu3Obi/8XeLM/PaSzOibn1v4jxVz/au7z/WrO8Gn3vrj5e3fp210/62XctYW/vPuL/5LxGs/bdM3K9M7W/lMtTf/qnZ/tV9o3rXbI28f+fENu9bzant926pR9XradvXXA2P09rru+r9rVxd37r8u8D+teUasXEfsfntXUffydnwh5fq/3vswm1Pd+Anqp+BO+e5/KLJUG9TfvHCwiR7pddB23Mb7AbXObXXvvtNycJmA8XluXVw42vfdh+/aLjNKgZU9ztfXNe47S2xo9pZz+53vdVu7WnruNG2tmG57VZj1c8ezK1lxgibr3vbM5b0fq2bbWjPsZLW1LvtHRusd43bxDmwNcvcgv29zWO6bR0/TVo4ZtQS5Y6RtoxPNday8fUWTLetvka9sat1+eWP6/Zv+mboRVMyc9nWcdGNrzcebzjryzOaX+ftUgu3Xbufv31oM3V8q42LpuTQ/Xpm6F3L0+gY2LSi+hho0NarZi3OqmbPu+2Zy9ASu0HwNzijRyXJ/blgwv2t6Kg0sOGVzLx8QA4dPSWPvHRwjplwcx6dNz1Tx3TPxien5tSj+ubU6ctbdnJp87zezMKpo1PZb2xuXLwuXUf9Ux6ad28e+u7Z6bNhYa46/6RUjL4rz29Kkn0y6LJ78+i8e/PoNz6TJNn/gmuq/3/evbmiX0sH8Fak6qqTcujwr2bm6u4ZNOHm6nnMnJBBn1iXeVeNzRGnTc3C9/s+Ve/9Kg9fPjRHXP69vP2Jc/Iv8+7NozOvyWcPWpGZUyflqMGTUlWm07Tx5fsz/rgBGXrxD/OLj1Tk8pn35tF5N+ea//HxLJ4zJUMP65vxPy5TvF5/cOt0Bx6bf6yZ7h+P/XgWz/hqjj+sb8bPafrEsOZnUzO04tLM3tQ95197bx594J/z9z1XZOa1Y3PoqLvy/B+X5KbRQ/O5aUvyoZMn555592bWrafn039cmCnnn5Sjpy5uPO/23Ce7/W3NvnFz/nFwklTmmpk1+893P5uunT6TMVfslayekXnN3bbt1YWZ/Xiy/6hhObZTnb//uWbfHTwlj6UyY66aXqetd+WsEwZkxNTyF/Frn5yaESeMzll3Ls7GHqdn6gPV+98xH1uS71w8JgcO/2qqftdgotcfzAXHnZRTpy1Oev9trnmgep1fcexeWTj1qzn+sJMyZfE2wsYGNi67K6fWzHOvPhdVt2Pe9Ew9rzIffWpGLjhxaE6d1cQvhdu4v5Zd9geuzJhPvJm7a4/39a1ajObnva31WmPNU9MyYvCYTPnZXhk+4fY8Om967hl/bPLU/Ew8ZWhG3FXbMW5FHdrO/fm1hy/N8SdMypRZK/LRiooM6tRcGNDK+tie26+F67ihjxw7vqZ9k3N+knQemTtr2vvoxZV1bnO4Lk9/q/Y8sSmHj6k5T1x/eg7fsDATzxiaitFTs/CPbZj3huW59ewBOeKMaXnyA5UZd/30PDrv3jx0/UX59EcWZ8rFY1J59jYGHltjzZLcdMqAjJ+7KZ8875rq/ezC7vnNrGkZceTo3Lq0ZlnP+lYW7/XZXPPd6u0yptebeWzqpBw1eGqeLlOu1i6elhE1x/LW4+qf8oUem1J11dgc0W90pixqqj5syi8fvjTH97s0d6+tqefzbs6dJ388v5k1I2cdNyDjq2rPId0zqmY9zvpSRZJk2OTba9b19Iz6RINZr1ucm04fmqE3LMmHTrwid827Nw9998IcmyW5+6rzUjn6rjzfXCe498iMOzHJnAezsJnnFG98qio3rU6OOe0z2wycNr60PA8n2X/UcenTynwtnbpn0MBjM6jPwdv3EPbfPZV5P07S7dj06dagXScelcNb264cnD6DDk6yKYuX19bsj2fQyYOSJLeOvzQzX27LRUN7zGM7tHH/Wfvk1C3Hw5pDRtYcD/+ccZ/alKprJ+WofqNz69LGy7J9x9HGvPbQ2FSeNjWL9xqUybfem0dnTs6gDy3JrZePTuXl87Pq9fkZP3hoJs7dlD4XV58P7rl2UD76QvV55qxyz0b848JMOX1Ajj9/Rp7c2D1fuH56g77aSZn4eMsGGrbUxe9dmEFJcuIlmVXmHLF96yHJ6/Mz/sTROWvqv+U3Hbtn0ODOLTte3u96XM6amvP2xd/Lax87Nv/wjTp94zlTMqKiqb7xpvxy1qU5+sjzMv7Hr6TrsRMyq+F56uwZNdcz9W3vfrey5rz8lceTT592Zb3z41Xnj05lg/Njs9pxf9uuZay9HfLjj2RhM884W7u4KncnOWbUoK21f7uWYVOe/tboHDd6au5+al0+Obgihzf7a+f345zY9n2rOa9VfTVDK8bkgtlv5vDBE2pqwc35x8Hds+bHU3PqUU3sdxuW5KbRNcfplvX7LxnX483MPH90KkfflcVNjU3sKvvXlmvExn3Ee07e1m2tt1dlBl+xV5L7c/cjTSzr64/k7tuTdDs7gz7Vjh/daVBGXZAk9+fJ5q59ax4rs//JDa59y2nr+MXPymyzb1yUw1f/sPoa+vbFeWc7FrW92tnY7ne91S7rYTvHjVpvU57+5kk5dPjX86+/+3iOueRfquvsrSPzyZf+rbrujX8wrzWsl9tz7b2LrJt2Hytpab3b3uXYsCQ3nT40I66an8UbDs6gwd1b9MiCJpd5m/t728d02zx+mtaMGW2/tn1Wa8bX62r9eEs9f16ROeMH5KSpW/s3s24YlA89dX/GDx6Q8T9+M689fGmOPmpSZm+qyN/fUH1tdsPgffL8PVMz9ITzMqdMf6/9auG2a/enT74ow5LMeejJZq41NuXpx+/PqnTPmMEV9V5Z8/L9GT9waC64d0W6HDs+0+Ztbevsy8/Locddmjmvljn3tucYOC23fv2fSnX//dd/bdjyb9269aV169aXdrrfVJUmDOtR6tCpR6lDp96lyrMmlr4998nS0t9sbOEMNpaevKZ3qUOn3qWTpj1VWtPw5fW/Kv3rJdWvT/j3tVv//uwNpQ6depS6TXtu++dV2lhaOm14qUOnHqWKy+4r/aLRat1Y+sW9f1fq1qlHqdtlj5RW1n2pbDtaZs1jE0vdmmprqVR6dW7NZ9ab9+rS7At7lDp0+rvSvFXN/W0byrW75m8dOvUodRv1ldK83zScaGNp8Teq11O3G56q/9Ibj5S+0KtHqUOvUaVrn1jd+PP+8GTp2mE9Sh06DS99e8nGstPd+NTaZqbrXbrkR3XnW7vMvUvdeh1dumTebxu1tXpf6FHq1qt3qduoW0qLG27XzT8vfXtYj1KHTkNK3/7PctO2dj/alma203/eWTquU49Shy9Vld0XSqVSaemdQ0odOh1duvapmvVXs72OGzSk1KHvuaXvLCnTli1t7VH63P0N1tGv7yt9rlOPUoe+XyzNbrStS6U1T1xbGtKpR6nDsO+VfrHlr78qfWdYj1KHXn9XdprSb+bUbM8bSos3N7UeGqrZDk20o7T+udKNw8qst+3ZX+ss+7++VKZWrare77r16t3647tN67V23+hR6tDp6NKZ332u8X5Qu247ndt4vs3Woe2rsWdO/kppSKfepZO+Nqf0i6bX8vCvAAAgAElEQVR2zqY016522n4tX8ct8Vzpxk49Sh163VJa2ui1uueJOaVXG+3fW88THYbdWVra6PXm5l0qLb1zeKlDp6NLl8xtWMuq5127Lr4wr24dbH6e5ayc+3db6mLFZY+UXm3w+jtPXFu9DL16l7r1GlW68dnGx8fS26rbctydP68/7ZJbqtd7E9vlnZfuq9mHG5wHapejU/W5YPKPGq+Dd569oXreZWpL7TLVXzf1X+vQqUep4sLvlZY22od/W5pdUyPPnF33cxuv2zU/+mLZ5d5qbemxL/Uodeh1bmn2r5t4Sx2vzj631KFTj9KQ7/5q229uocXf6NHkumhsbenJG4ZU14bvbl2mV+8dVf6c0UJrHptYvc6vq3vc/rb02OThW4/5gZ8vTbhtTumx//xt6Z0WnyvaYx5NK7cftX3/qX88lDvPbDkeen2x3rltu4+jJo/dX5X+dUxtv6lH2eO/tOqR0oRePUodOk0sPbam3LRN1Kg6fbzvLG/8cpPemFM6s1OPUodLGvStS+2wHi78SmnCsOrzy+zlremrtWc9bnuNPm7QkCbOjaV6feNrf1J/O9fW8G6jbiktbrS/1rmemVy/v7nd63vQkNJxTfVf6p4fx9xXb78rX793zP7W1mV89f7Pb6NWry3Nu6xHqUOnz5f+dUvtb9syVK+P3qUJkyeWunU6unTmbU+VVrayvu2Yc2Lb961m/aGqNKFXU/Ms1bmuaHgM1bbz6NIl9/+q9E5T03Uqd07ctfavaq2vFc1q6fjElvVUs6/VNmvz2tIv/v3O0pl9a9ZTo+vs5rRsrOKdn9T0NydXNd5+NZbeNqR+nWvv8Yva5W/iPP3q7Jq61Wknj7O05fPa43N3xPVWO403tW3caBvbsMx6XPPvXyl169SjNOQb5cbr1m5pa/16uX3X3rvEutmRYyXN1bvtXY5eE0sTvtS71KHvuaVv/6Ql10J1tHF/b9uYbqmN46fbOWbUpObqdls+q63j69sx3lJ7/DY19lu7fXv1LnVr4ry28kcTq+fdcEx2R409NVm7a/uVDcep635oVWlCpx6lbufNqelX126vIaXjBvUunfS1R8qsvzpt7XVt6cl6h/aOGgNnW3aP4K9UKpU2ry49ef+1pS8M7L3lZFVbIIZcOLH07blPlV5t6gqgJvDodsmcxgMQtdY/WZrcq0epw6A7t54cyh0kbZ1XzYFctkBsUXuR0OAioM3B3+rSvEuqT06P/aGJt2x8sjS5yYBgRwZ/w0s3NrogqfGHR0qXNDpRbyw9eV3vbV4YbBlQ3tLBrzPdj5o5MW85KdYd8N16Iup2zZPlLxievaGms9708tReANcb4GzrfrRNzW2nn5e+PajcYFuD1/veUFpcuyhbttfRzRff2rbWm3ftyWR42YH9Wq/eWz3YMeGxmvk3M0hXq/oirUfpxmebblI9S26p7lA3OZi+dSC6fOe4tftr7bIf3WjArJ7aE3yrju82rte6+3ML1m2jwZzm6tB21tgOnXqUhnzjuSYvypvVogvRtm6/1q7jlmjmQmTLeeLO0tImP3ZrZ7XhgFnzgzrPlW7sVdOBbWrWv76vdFKjAZK2Dyp36HVt6cmy57uatnTqURoyrYntXlsH6g3g/rb6HNlrVJkBra22DIydV3d/3Br8NfmZW7Z779KNS8ovU7ODnL3+rjTvjSYaVfvFi3rHXpl1W7s/NlX3a17vdl4zx1odrQvpWqal83znN0+Vvn3h0TUXVvUDoO1uV+2xXaaWrfzJfaXJY4+vM5BWMwA97NzShNvmlJ789baP1/aYR9n5Nhf8tXr/2Xo8tKRObQ0U2uc4+ty95QOKlizP4m9U9+Xrnh9rQ+9mzwW158xmvsDUSJN9ivZZDx2G3dBMv74p7VmPt6dGjyp9p6mL/Zo2fK5RParpKzb15axSqbT1wr7uYEL7rO+KZgOfrV/Iq3teLnfc7Zj9bTuWsQ21v63LsDWY6136Qtngedt2zDmxrfvWNto6rybobLKvtrH05DWNr79r12/Fdf+XvfePivI8E/4/72nODpVdyC4KeS01IFUDweIYLGOkZ6jlOESKQ41CAglULFIooaKpxSZdYPMDgokY4otFX7HY4AYwLki0jst2Z07ddVz5BtkYEpMQiSEewdgVNtkwp77n+f4xMzDAzDM/mOGHuT/neE7CPPf93Pf1XNd13/d1/zrvUL6j487Zrl+SJM3YxJ8kSdInJ6WS9IcmxHAsY5L4NLuLseRxNVbh+djXO/ELV8aDY35r5uIsHr5vyu/10XjLG/Emj+NG7k/8mfvEk8cek8qa0zzmL6c89p5p2fgyViJJjv2dd2KD8u2UIzyP4XgW0/U0fjrFmJFD5Cf+3H6Xp/H1qcRbRu3HdhGWvTrK1ccaBymT9KO65cPYk4zvdrbg2Px7tI0MbOqnPSzbhljLOi5vn8XABc6Y/Ud9WrlnAeqMUo786R2+/OSP/PsbL7C3cB3qSBMX2trZvS2LByOWs3LbgUln5nZ31NJNANlZGwhzlL+/mscKQuFyrc2dMZPxNK/uM4fRoSA1fytxDo9RiSCpsISKsnX4feneMYb2MeEXlU/tngLHR1coFOYjia4NTe922sQnSHN07lhQFHEJwGAPfdYjBoYMtO0zQexW8rShDrP1W72ZyrJ8Kr4FNyamS5a5N2BhCtsLQmGwnib9RNkryE5U2T+6aWEEKoBgNWoH9QlZZD5W4NLg2BZ6b+qk60SxYZsSaKdBZ+eILctRJ3E5G4ibWJXwTaR/X+Z4WX81jz0VCrTTds5Sz0EDrccgJDmHtFjHZ7mFrX+CbKCuzWC+u8U/kPsA9G/zvoPjc2JyW7ne20mei0fCDN0JZnvFC1RoZY60UZjr919f2tmS7q6+WupObAGPxcucYxeeQt4WV2pgg6dyHUVBdsY6QhykWxZtPurOcNXBsad2mLI+B6fwqy3KqR0nKIeH389zGXvGWDuRSYzD1yqIebKAbKCt/ixXXM18CEIKSjhSlmK+b8Ue3/gr7gUYMnnlbqmQDI2D9i6UsNUACpLiHXz3hd9hBcB/Do6V5XI7dR0QklxAtsy5lX4rtvKLDOBUPbr3Jv6qJFvrSNcCiFkVBZh47xP3j98KydiKZqGDH5dEmY8b1H9kbpscYT2W+XKt3WOZh4w6GlCQmqFxbGtuMnZHpKN/9u8rGbvbyf6/oJVZ7P5Myd7GP/DvNSleK68zQuIzqTj4b3x84x3e1R/iSEUm2fEL+KrTSF3ZM6xfFcvi7+dSI3NfhDfycLvc7uqPjT3kyfmpHxawtyyfVP9hsy15yY608fbbU2ufh9XrUDmoT9hiFQB9t6z9rZvoT52FYBU/e1SmLQhPITsDONKC3uV79BzgFTkoyCsukOnXO2AG/LE9QlZloomWecDaR7l8GIO13b6kY99lCMvayoZFjhIqUG8qIIZ+9nVYjmbyirwDSNOqZY7Tsr4X6k4ZZOTmI32bSh2D1GgygMstGC5PTjNgOEkDCtQbEyy+1At1iC1g+0bHY6qp4rZP81S3nPCVXxQVNS+SF+toHKPAzw+gnyGbe9t1J84CERQ96mAMCPglbGb7JBuahfo1owxzpfNtPrm9gLiMTPYeNB9rfPqNF6jYouSbI8N8ctEwtTsPHRKFepN5fKqzd0VE50mzzmVqJo997eHueMJ6z7LseHDMb3kNd8s5U+/19XhrKvEmj+NG7uPnbzm+/p1eB2VNYW9vJ9f3bhgdv0957D3TsvFlrEQOL9Uj7qli0hy2Uw7wWN89jOl6Gj8dy9TrMSPHuP8uT+PrXom3JG5AHW4v3QLujzT/lypR5aA+1jhIP7f/bPnTDMWeAhOfYFcwdL92kguTjl4fRq87C8HryP7hRP1RoMqQv3IkbMNW8oDuesPovdQzEwMXwFy4488e/qHEJG4mr2w/p//0Dl9e+QOnD+agDTdx5UQ1a7+fS9vo2bf9XOkyQXAKCUr5Hl1M7DrAxKWPHQVyPM2rnyvGfghWoV4ufzdfSHwORYXFZDscnLhDKJrCYrKT7Zw5fcfE0GAvun3VNHjhTe4SooqSCQIG8M2JBX7vbeqAsCSVfMdYEUVaYTFFhevM+buaDohRmRub1ssTO10qIhc7GQ0kPOhGUNObOukeYZonHDRgJgyttXTbOb8ZXLuHKWZ1CiHAmQ8tDfLH79IMrNCslpdNkJKEZKD5XfP50oFqsp+NgMFG1idkUXXCyJWJg0FFAIGBAQS6eDdUYGwmRbmbiVs4OcHI0DB9nY3U1BsdpndbX6+Z6x72I6XjoJ4l7Yp4tewTk/BUrqOoWLFUJmDw1+5euDV1fZ50p6SXcfv7TVnGnuB6O0GQigQt0Hme910dtAcqyS7MIU1l57420zBD17poOFBPm/sFd4gqKsLJZK6KZW4Mmvp6ztONAnW80sk9CgGoEtRAL8YPJvjO4LF75uzxTX+ZQaAT1Mtl6qsI4G9dykWBOrWAGExUtRkmLMjpp/X3ZyF4AxqVa32EkBCzPx+yt6DBwtgdkRP/We+Mtc/Y3U72/x2rSEFzy8CO4ix2T7gnw5VyyTF0y/xdQxYucKwL9ygIi1aTlltKbeu/8fGNTt5ufYFSbQAD7xnY/aO1Ti8090oeLuKu/rhsDwvV5BUWU5Rhfs47dqTkARk7AghZ/h2HA/jJ9HKpGfiuhu/J5htATLwKMHBF5h5MV/COHFy3xXHMgD+2R1j8Sid9V2sfZZguy2KIvg+6GEBBmqNFG1ailWiAgXc+YgBvyVuDKtJJHyVaRWow0PGRTLvsG32bWh0D0KRlEmJ3QusmhlMGCF7HY/HWNmrqdXDlntip4LZP81C3nBGmKaYoI4VldvqZI0M3udJRzUtHJ/7Sy3ttQPA6VJFyuUcR96PJaWeffs0U5nuQVlb0oq5s4o81peRtVJvvD07cTNGeJt7tKGXFpUoeHhe/8R7We4zsBUov6M13F+UlKl3Ky/3xYK/5PuMkJ+PBaBWpLpXANdwu50y918fjLZ/Fm5CLG7lPjLaYtGDQFaeyvrietsv9kxbk+wUGEDga+PDC2HumZePLWIkcXqmH/XiZUzzWdw9jup7GT0fxdsxIDnff5Wl83TvxlpBYOfsBULBisRsxhRmJPQEKFamOJrivttNwzFGcLhT1cicLxwKVqNOAq29bFhDMXAxcAPfMdAG8QlAE6o0lqDc8QdvuLDKOGMjY3cK7DZsJ4yZ9pwAaWf+tRpeyM17rB+wZqqd5YU4XHEWYo5WPvuRWLwaDAf15PRc+7OX9czctHV8FyzRmp+WNFQO+ZOC6ucH9Xrh7K1PdSmfZvdf2QT8DKMcFrBRetRRv6qSbWHaTNOx7Hd3lHJZZV6mautAfMxGSnIPG3gA3RCa4aiU4dJz8sMheV7QW/yJXCtfLjUEgWEHM9ibeXlJLZWUj5duyKAcIXoA6cR1JqpWoE1OICXapxjaYGLh8ljP6t7mg7+L9T3q4YL1UNzwCzbdCAW+sWIKBaxa9+7ZzvQv5VgRgcD1vj+Xq8ivcxAv67Ip+TSMzI+ObbrQTltVkbUauXHfvvSPXe9DpdRiNBro/6MfQae3kBRCnCSUGRldlTRXFN7yUkYWBa0ZAQeT9zn2hedeRwbIy0Au+czqJTiEvsZqCQzoMJevQWI3jqoG2Dgh7OgW1iwbzt8ERQA+6j/sB+/7Ib6EStV2du8nAEcd5By5Roo6XkW28Cq1GxZakZ2goSCVkUSelKnNH/75vK83leqeHEexMfjih72NzYHzFYjfS3hPAsvjN7IrfTNqGnWRsbad5604eUR51fdWuN/LwEu7Yg6fpHNuRwrs7tK9/al6M1FHOg/PLXUry3mc3IdZz2/aOHOZz3xQar+n0x/a4P9j5pKW1j2Ktu1luUJW6nCpXXnK+nxvAyLTJ27KSus28U8FuX9FH+jZVnfJbpSE7uJGqgzouFCqJs449rp7ljTYIybUJvnihDq58/+nEU91yaYHBnWGuGHXozxkxdPbyfk8PVyyBvJBIJSsWAbaBPat8E75jPoVEhrDFasb142epfs0EAyfK2dIMaYdfIW+FA30LVLGr5u+5tPIZm/iNFwlXo00EXXMLhpKUsbbaZORMvQliN8vvfJ4C1vGE2mkcIpQwLfh8tccsY7aNab0VN3KbhSkc0S9AtaeamiOVZPy+EoCwWBWahARU8Wo08baTPtMfS/K2bHwZK5HDO/UI5T4PFixPWd/djOl6Gj+dG7gTN/E0nUy8xcuzKDPpC2OSt6IpK6dOZ6Q0cd2on+k7fxIdAeyye9KGKzawgPsWA1jlN4MxcMFsn/jrR7e/hSuEot6ymRhnR+ncE4q2rJSiU7nUnDrLf1zfPGbQwSnUHnSxIxkicxygR3lNfSWQZ5i4cmwnG4vO0he8AE1yCum5BTywJ4IHgq2rhrqomp/OhRkq4dcab+qky1h2k+yrZt9bRoqizcdtjZzXUTWoQJvsZJWJB2hK9vMLl1bEK3hgtFUJYFlyCUeSSzgw1M+Vi+cxdhox6NvZfawR2Elc7n7+scLxkQDjuGWgfGshVedMhMWuY8Ojmfwq8kGWLQ/lb/3MOwcHTuSy+Jx3Jv6mA8/k6kNmRJ99y6yT8ZS4iaEyly0v9zAQHkF28mZ+8nQUFUujCAtUmNuD6y1k6J7xaaBZ4AqhpD65joKOdhp0xWjSzAO2vnMt5g54guvH4gYuXYmGdnTHztP9rPPVreOx7HiYCos2U7q7kebiHqo6uihVmdscv6VRaIG2trfpfm7dWIDbJfq5ZOgHAlBFWWSjq+bkh3Bf/FbSHAUXbQjTvkhF11nW7zfS2nmTtEULvJKHYIok5nOscLX5iEsn3Lt4dk1auMdc98cK8qoPoXWy69PMAsKA931cIo+YbfpmWXldVdbImc5i4iwLJWSDL7OtDlPGfd1yxsiHjezIKKfhqoJlmnVoN24lrySKB5YsINA/AL974MLLS9F1TrHoE7nrvo27WHeqZvKTJCft4yIN2Vueoe3IcQxXNxPm0vd3FWuf6iytxn7SFpn7DSMXdTQMKtCWrXOy40jga+6u8ZaHBKvI29NEXoWJgas9GC/qMRoN6I5WUvdyJQQr2dt8lLxom50yd+HY++uA+/ouYrpfF2bEF4ankJ1Rju7I6+ieWmdZHNOL4UQXhOeQ5GR3ntsIvzUjzPKJv5t0lx2gHCW1yZuJcaUT6B+FcjXQZjRvKV24gLBk4JQf9ylVqN29h2McnuZlTSez+tTKHZP56Cs/148xdMjlerYUneWr+Hz+2FBM3BzuKIUsdH3l4sjQMCbMgRN30nG9FyMQsjR0aqu2nOJNnfSAaDWPRVez+2UdhqdVqO8ZxnCqEYJT7JzfbGbg436GcHK0zGD/ePlZZH87MAK1g7uAXMEv0Hy0b0ziZvJKgMEu6sqy2HGokMcX/4E/5jrLe5i28lyqzgWQffAP1PrwPhMr1pW2//Gpc70b+My9hQEhXpKr95hhffYBMyNjN9oJbvLJewAqlrm4ym3oVDnrX+4hLOMF3t27mbBZ3vrbI2SRCjCa799b4WxlvKurrGcngSoN2Zyl4YSBvrRMwujh5OEeiC0mVeVG58C60r2jntZzBcTI3aMxkctd6Nwv+iTClBpi6KH7ci99qMwd/YUJpGqhra2RM8Zi4twpl2XnI+GZaFaY/zTwzgF2V4KmZrNLk3ag4IHvmo9Ys64m9EYe04k79jCuXzQb7Wjht82B19uBPBCvmpYg7EzKYbb4Y3f6KNa6W+XG/45CHe/6ZIVX5D3YS98tiJFdZdxP33nMq7kdtaM+0jdv1DEmeSvqsnKbhRL9GE7aCb7MgM34Gk91S54eDuaW0/BlFKVvHWWXq0fzWuV70fmuwhvXJlwVMIv1a3rpp68NCA7gXqdNfAD3hgD0MOCDS00DEzdTxFlqRvtUJi7ojzMQrCR1lQ/vuVzo6njQ4re+Zsy2Me10xI2sR9U75B4FIUuUaJco0WYUU8EwfaeqycluZEfaPxB2/gU0gdM/9va2bHwZK5FjJmODHuu7hzFdT+OncwNP4+u+jbd4ysz6wgASNOvg2FneONdPWkYoXD5LnR7intvg4P7bLj5xeurUTW58DGPyu/tihnOJWX7HXyjL0gC66P7A1Ytzb3KjFyCKkEBLHkoFcBLjO/J3yQx1lLN+Uzo7Tjna9eNpXqEsU4UCBgxd8vXoO5HLwog17O6Y+nm23X9qoRsF2U8XOG4gbvV753xgXxO5kjxgoNXoZPWzkZciYlmYWG9+zuV00G08ywAKUqN97Wy9qZOeEMWGbUqgkbZ/GYZbBtqOOLln7ZgR45fyuXafb2cABUlLLAOoxQ+SBlw497YTHeuhbmsq67Pr6b4DfR0HqNlfje6qg8eDleQ99yLZwIU3DZMv253IkBHDMSCxmF0yk343rntxZ+4ic937zvU4qfswl865eXSFh3L1HTOtzz5gRmTsejvBLSP6NiB2NQ+4dMTDMEb9WUDJrmKZIPOfP5/V7UFY1GpigOZzXcjHhYYx6g1ABKqlc3QXluVYZjoOc/IycNnAG5c9uZMplPSfZRKCiarnG537y1GG0TXUeme30d/NN0/2/eegzXdbwIYtHparthIdCrS/3Dwqi7Al5vs/dF09TnRjjBsDZp+/IniB1/KYTly2h2st5ETEovzNWQbcSTetdhTBijSgU0+3k7uuuo9ksX5TFnWXPLsf0srMyWH2+OO+t7qc2J61jxKA0nK8YNhS83FXrZ098pnfOsvuTals3O1NvTvrvH28bKR1EEIS5Y5o9I2+eaWO4WrSE4F9Ogx3gKsGmjogLmdi8GX6bcbXeKpbsljazpCMEoocTvoNc2OSDCOI1AJX9VxyNB4BoJdL5ybKdRbr17QSQEgCMNjPDaeNqvUbWOM3XkahImm7AjpOYriK+ZjPfSZCkp9A49XdhRNYFIEWF8aDV3vQu3pn993EbBvTeiluZJIp4/vvnB3/hy+7aN5fTc0xR3YdQFhyKdVloTDYgu7iMDMy9vZ2TM2XsRI5ZjI26KG+exzT9TR+OifwNL7uy3jLFJhhXxiY+AS7gkF3sJ1uoFvfQrfsXZbDtF50Ejsd6sLQDISvtCzEuwtjhnOIWT7xt4CE5HUA1FUfptuF8cqIvoV9l4HYBFZYOnIxiQXEYKLq0EmZAUIvrf+3EUOPYvToKHt4mldMkuViadl69HCy3gjBKjRKL3TUTTcBeaH1nX598kWws5FANdrtCrhcy742x5OiQ7oWGoCwTMuRZjbp6k7JTKZeb2dfbT+EZ5L+fd8ft+JNnfSEMM0TZAN1x3R0G3U0EEC23fObrbRQ1ybjeL808MZr/RC8Dq3KorvBalIzgFMHaO50rIcj+hZeauvhk8golt0Df/v/PmJ32QHKz8gM/IMWmFde3TJNuvx6EiYT/+XsmS8NvFHrxYbFWveOShomBQRsuNpOncwdWrJ5uylXXzLT+ux1ZkjGY+1Eo0xnzkT372tpQIE2x9XjiUyMOJm4BxOG416a6PEV0SnkJQJHqmmQCZKNXDrMq8dwfGfpnMByLDP97HvLyAV9C93BKn6W6P7g0y+hgOo0BXRWkv9yl3OfCfSd2En+kVDiYt0v+SQWfocV9soVX8yBLW6Wq3kn+UdMhMQX86u0MT8SEr+BbIAj1a4Ft61tFhEkfDfUa3lMKzb2IFfe7lP1tKFA/UOVud2clXZk7e8b2dcsowtfGnhjjxHDJ1GsiJziquQZk8Ms8sed1bzhSh8lditqqxGv0LA9GgZePkzzdcdJ+04fpkbfi58yyqt6V/d/22WCIla5KUhNVsus0PeRvnmljuZjCaGRNv0w3WcOYyCC1O9PDL7MgM34Gk91S447I9zAfO+RwyOyr7bTcGziHxfwvR8qgS7q3nQs3xFjC3X6yWlnr35NJxGsSAgF2mn4FycLmq/paDrGuPiNd7H2qbpo6OhlSH+SGhSkJqp8e8f4wtVoEoGOwzLjCRMXmg576QazOcZsG9NOKW60gGXLFYCB9z52UJdbZ2mqn/Cbv4Ibxw+wu+h1jDIT5IHBoYCCEZM5/bSPvb0dU/NlrESOmYwNeqrvnsZ0PY2fzhE8ja/7Lt4yBWbaF1qOmudyLa3nujAc73fah7hQ/ToGGbXsO3mYOiAuRz2qV3ddzHAOMcsn/iAwuYQjaQroPMCP0ysx3HL87EBHJRsLGhkggLynM8ccV/QmfpWmgLZneNxucGmYCy8XUtChQF1QzAa5DqeneYVvovTZCHM9ihvpm2QkNzE8v5PdnQrUBQVo7GwnHnBzVn9Z7CZCgKojJ+0Mkk1cOfEMORW9jo/CmVUoUOe8SFqwieatWZSfm7xCY+TDRrYXtzMQvo4X05ST0jVkZ1Flz5EOGanK2UnzYADZZVsdbGf2Mt7USQfIrTYb3U1y6iUyys5C+CbZ85tDwgO4VJRLud5Op+HLXhp+WUjNoALtswVoRncNBqDJySeOfsqzCmm2t+r1Wgv5BY3mb5alwg8ITNjMrmDo/s1O+9+LYbr3V1PF+IbEIcFKEiyDrgajnfxuGanaVshJf29O+AagLS5Fg4mqbQ7qPmigPL+cK/FRbnayPJOrt7Drh6ZBnz0ql8dMg4wH7Uxaj7YT1fy4qMVucLOvuZAfP99LSHwBv9I66AxNynsBMfGWAFaT0c73ucmFfVlsOaXw+h2f3iWU9JJ84uhld4bMd8k4wIXgKLYXb/B6fUz/z8sZymEJ8g0cLSSntp+QVSl8zyPbWYB2TxMVGgUXKtN5qKiRK46CC3duYtiXztptRh549kV+lTiF8k/EckzfGAFoyiaUy9GEyJ2b6CpTWVtggPjNHKjJGe83g1LYdVBNCL2UZ6Tbb6tGy2GgPLOQmkEIyy0mO9qLeUwrY/ZQnlFIw9XJ7duQvpzi35j9xfbRO5Zm3o7sEZi4ldJY6K7MIv+EnYU4d7clndIAACAASURBVPpp/mUhNV7rq82UHGaPPw4LV1C1rZCGD+31jcx9FB0B7HrW1t6iSC9WE4KBLTmVXLBjs0PGSnKKuya0U16Qd3AAYf9ZTs7zBjs7I0xc+X0hW/abCEkuoUgj36fzjb55R6fMRz1Dna6aN5r6IfEJNtjxMdNvM5PxbpvoqW7JELma7GBg32G732PkwxZ25FdyJXyycMK0JfLyvdZCfk4jQ3bSzmb9mk5iNhaTFgxt27Ict6mDBsq3PUMbAWQ/tcl3gedoNY9Fw4XG16nsaIfgTWgTfL3YN5T0p3NkxxN9zYU8fnR4jsRj5uB4yy2mFjcajb09Xzt5IuJOP82/2Umrf8CEBQvWk5jayd9tf+zHtXZqao3jF1hP+9jb2zE1X8ZK5JjJ2KBn+u55TNfT+OkcwdP4urfiLV7F977Qme+OSd6KBhMNxbnsu6xAlbxapg8RQJh/I1uK7Y/dh/Tl5BR3QXgmpVk2C9em4rcu1bN+UyrrN6VTd9lJZQWTmAO3/ISStqcVAgvZcqie9csazRdzr17JihUR3IuJgff0/OHocZrfM0G4kqLGV6hItO3IWYJeQ+nsrkwnqk1Nev4GkhYt4PY1Ha0HjtP8Hix78u+p/ZnSiRF5mpeCmO1HOT2Sy5aXy3nw4knysjehWfFtRsale5HawgllWLKSPOqpqy9n98JikhYpuHexkpiF8q2QX/xWKtOOs6X5GR78z3aKijeTtChgTF63IthV28SKU4+QcaSdht9/B81y1eidObOOhSkcaBvmmxnlVKWuoW3jJn6h1RCm+JRu3XHqjnTRF66k4sAraBeOT3fkzAjffPQZypNiecOaLvAmfR0nebXZwBUWkF1zlL3J03Ukijd1cny+y2JDoc1A+W8OoNii5N57FrBCFTFhRaNl5eO+arqvyp3fbCHzFf6Rah7ftIZmbSZFyQk8EAwDl07yRkM7uqsBaEpe4UDG+N0ofiuKqW/8nJzMFrasjOWNLZk8pllNCBO+2Wsvjn0zhYpfNRfTnVY9+r3ykizvG7V1WLaxhOosR9vPbTEPuho66qn6USwXnszhJ8mrCTH1otefpPlIF2SUcuK1Ybb8qJrmfzxMql8CDyRM8V6O8EyOHP+UxwvqJ9X9/XPt1Ow3QmIx9c/N59XVz3DDjaw9kutUkfVDvtLnqZbLc3wn4whitgBHGin/zbf5hSYCv3sjUEcvwNxONPFHsnj8+Wd48OLx0XaCwfPomhup6xgmLDGH2v+TT8ykKjrOO0xbQunRdMpfziLKmML2rA3EBA/Td05P25vt6FhH7bFihnKz2N38Og3JCuKWqlEvmZIYvY7fimL+6S14POeA7Hcp3bOfohXei3KGLF1JDAbaKnZSoyggJhDuX64izKdLxc07Pwqyz9KHgrwMjedBPP8oihr+SMxvd1JQVs7KY9XEZaSQqlpJzKIFMNRL90U9v7O0h2kVR9mXq6RvnzdkaDnuS9/LjUHA9khpS7mW7StkR+VYudITEnggWAFDZj/ddqqLK4MBxG0p5cCzmSyzI/ewjfv5A/9A/rYWqjatoSFSSWqyipjlqwkLhJHBHvRnDtN04iYDBKApfIW9ZevGtY3eyGM68VtRzD8dN/F4QT0Fq9bQZrUHUy9n2mppOnETIlOorhnvL2bKjmRRKNl1cD83thVSt20t/9GcQl7aBmIm9jXK9lPhpb7aTMlhtvjj7+0+xIv6XDJWx9L0ZCbpiQl2+8a/mnAHZ4h2P/90PYsf/6aetavaSUsrIDUxgnuHxutdpdf1LpPao/BSVi4L21QUbUshIdJO+7g307mv9JG+eUWnLIvzGvY1UoMCbYHafn1mwGas+KpN9FS3HKJQkf28moZtBrasjKW1sJj0xAj8Rn35MA88vZ8Ty0+yMrud1sZGln0eRUKikkB/JbsOvkLfoztpsMi36MnNPBB4k76OFqr2GyHjFerjT5oXpYx77yzWr+nEduy+aQ3NiSmkbUggwdLvsI7D+oKnYxxunmDZXdRIzWUIe1ozLYt9/WJLqD/cT/LWs5ZvVkC2Nsqs0yeqqWmD7MP7STiZxZY235fHY+bceMtDphA38osv5kBuOxsPHeDh+K7RNsoa6zMEbeDAayto+NEz2N4MGpbxCifeyWXjIcvY79ENqOPNfm/URsKVFFUX2yywnoGxt7djaj6MlUxrPdzAE333PKa7wPP46ZzA0/j6VOMtvsFnvtBV3x2eQnZGObpjwxCcQvYP5SY8lZQe2IA+fycrV7WQnbUZTfzkvlptfcmEu/ym4LfuDGLQ9wAKEnx6jdFdyhdf/I9k+++///vL0X/Dw19Iw8NfSLOFrz57W2o6WCblP6qVfhC7RJoXtESaFxQtKbVa6ZGnyqTfvvm2dGNELoch6eo/H5aKc7SSMtKcPjzenPZ3fxqc/PjFCvMz1W9PPS8bbn+sl3779JPSI/HR5jrEJjlNd/VfK6R8zUOWOi+RftIq/w7bcr7/VoWU/2iSFGVJG6XRSvmlr0v6AfMTX12slX4cHy3NC4qW8t8alCRpUGrKWSLNC/qp1Dpgzcfe35xgT36yMnXxXX8ZlIxv2tYpWlJqn5SKXzspvX9bJlu76bRS/p5myWi3Ti7U+bNm6fGgJdK8/JPSDUfv9ZEeOeSLd6XfPZ02mt+8yL3SJbsPviu9ql4izQtKkn7b41rZb/eclF59+slR+4vSaKXHn94rtb4zJF+mgbelpj0/lx4Z1eGHpB886uSb3f5IOnNwh/S49mEpPGj8+5oufip95Zo0bMpwfrzdRT4sPZKzQ3r1rXclcxE+lVqftuhGbK1ZZt7Q18/flVpf2yE9bq275b2//eePzO+16JD8OxzVyR25umjDMnV27oe86WNdx2G5vPH9PNFdZ3yil156aswn2/MfdtsJW73xJO+/DEr6cTY12Xdebd1hse+HpFe7JEmS3pZekvUjk7nx5k+dtFOu6KKT907yD5bvclAvXbUrINfq4bjsI9Klxh2WttIsu5e6XK2vo/e7UKbPT0r5QUukeZG/ls54qm+T8vxIOtNo7kuNtRMPS488+qRU/FqzZPxsrCNlrtv472Tc424/ZETSP2eW248bP/VKueRf96lkfPOwVPKU1sZuLb7o0Z9LJQddyMsbedjBnq54rj822LWHn0sljeelG3+RydYXduSC35Wt86S+mk1fo8dJX8MervTTfORPZPGaP566j77xp9elkqesdmfpG5e+Lumd6PikdiryYbN9+Frvbk/oV1nax1ffele6bee906pvHtdxAhcrzOkifyq1fubkWTfr4JrPcYYv2sQxPNYtB9zuOSm99JRN/GDi2PuLt6VXM8zfKvypCb5i5FNJ31gm5Y+z1Z9LL1nGD3NHv7zgt2xxpw//lyHp/X82+5nRbzD6TfXS+5+7+3IPYxXW9iDooVF9daleXhhPfPXZeel3pT8fr9NPVVj0YBbFWWSYM+Mtn8Wb5OJGVoak99/aKxXnWNNN6I/JjPtvXGwe76dcshFfjL29LZuZiJW44O98ERt0Fbf13ZOYrrO6+i5mZJ8pxJidvMuT+LrDdHLxFhfqbB4nRztuY2Yg9uTqXMLtt35url+JzkG8aULZ/zI4vn9k21fz5ryMJI3KXl62Akf8ry+++B/JdiJQkqRJ//03f+OPQCC4yzAZKVdm0bDqBf7YsNn+auLOSvyT6gl5tomPt8+x7f8CgUAw17nayMZV5Vx5+ij/X4mvjzgSCARfBwZO5LJ4m4G0w//GEe10nXQxFbqomp9OeXA+/95TPKfuoBHc/XTvW87Dz0PpmXfY5Y17cQVfQ7qoikqnnBz+2FNC3EwXRyAQCARfO/qOpfNgUS+73vo3SlX2tjrepHnrGra0qTnWcwjtHDmiWjAH7vgTCAS+YajjdaoGFag3Jsz4HRACgUAgmEz3qcPoCCA7SUz6CQQCgUAwXXQfSWf9plRq7N43bqUHQ6sJgjcQM8uORhfMBnqoy0xl/aZqLsgdTXbZSOsghGhX8sC0lU0gEAgEAis9nDxovpcv1e6kn2AuIyb+BIKvJT00vHYWwjfwWPxcWO0tEAgEXzNunaWhtp+Q+ILZe/euQCAQCAR3ITGrEhjR97D72WoufGnviWEuvLyT3ZchLCsF9Uxd9iqYxUShijdh0B9g974uRuw9MmSk6ulqugkgW6uesTuDBQKBQPD1ZUh3mH2XFai3acTJGnch98x0AQQCwXTRj+5YF37BI1z4x5co71Sgrsi0uSRaIBAIBDPKUBfN/zJMiKKXpkPVNAwGkFezSXTABQKBQCCYTqLzqT/8Lslb61m7qp20tK08Eh9FiJ+Jgff0/OHocZrfMxGWWEz9U2JXvsA+MfmHOPZeKhmV6US1qUnPWkdC5LfxG/mU98+dpa7ZwJXBADRlh/iV2GUhEAgEgmliqLMd3e0FKK62UFfdzkD4Zg5sjJrpYgl8gJj4Ewi+NtzkSvVOdl+FkMgosstKqMgVjl0gEAhmDaZ+9M/upGEQwmJVFB0spTQxYKZLJRAIBALB144w7X7eXd1Fc/PrtOpbKN/fSx/mcdQDS9ext7SAxxIjxC4tgQyhaGs6+Tirhaamds68+RI1ncOAgmXxETyQXEJFwSY04aKvJxAIBILpY2RAR0n2WQYIIE6byZGSErEp5C7lf33xxf9Itn+QJGnSf//N3/hPb6kEAoFAIBAIBAKBQCAQCAQCgUAgEAgEAoFbiDv+BAKBQCAQCAQCgUAgEAgEAoFAIBAIBIK7ADHxJxAIBAKBQCAQCAQCgUAgEAgEAoFAIBDcBYiJP4FAIBAIBAKBQCAQCAQCgUAgEAgEAoHgLkBM/AkEAoFAIBAIBAKBQCAQCAQCgUAgEAgEdwFi4k8gEAgEAoFAIBAIBAKBQCAQCAQCgUAguAsQE38CgUAgEAgEAoFAIBAIBAKBQCAQCAQCwV2AmPgTCAQCgUAgEAgEAoFAIBAIBAKBQCAQCO4CxMSfQCAQCAQCgUAgEAgEAoFAIBAIBAKBQHAXICb+BAKBQCAQCAQCgUAgEAgEAoFAIBAIBIK7ADHxJxAIBAKBQCAQCAQCgUAgEAgEAoFAIBDcBYiJP4FAIBAIBAKBQCAQCAQCgUAgEAgEAoHgLkBM/AkEAoFAIBAIBAKBQCAQCAQCgUAgEAgEdwFi4k8gEAgEAoFAIBAIBAKBQCAQCAQCgUAguAuY/RN/11vImL8U//lL8Y+q5MIdN9NfbWTjaPpqun1SSC/SWYn//KUs3tflZsKbNG9div/8XNoGfVIy+5j6uXCint1Fqaz//nKznOcvZ2VqKgVl9TR33pRNPnAi15LGyb+oNazfupOaE10MuVyuanZsTWXtqqUTytWI7uqwixUcpq+j0eP6eS8PO3isK4LZiYnuYzvZaNWRqJ3obs10me4SZp2tdFE1V9okgcDrzGb9n9myjVxuZEfmGhZb+gkFOg/7B4JpYmb0xdp33tI2m/VjNtu5QCAQCAQCgUAgENz93DPTBXCLwXqa9AXEJQa4nKT7zGF0PiySR9wxMfSlCfwCCFTMdGE8xcSVE/9A8bMtGAYVLNOsQ5uVyS8iv43fyKd0647zu+ZKGvZXUhK/mQM1L6BZ5Di3kC2lHNFGOHzXwHt6Wg82srutnd0HMzndWIo6yN6zw1w5Vs7jz7dzZTCAOK0adfFWShctgJFPef+cgaZT5TTsLycsMYfa/1PiIB/gloHyrYVUnTMRFruODembyVsRwb0jn/J+pxHdm5Vssdav9gU0C32Uh+BrwcCJQh4uMhCmzeFIaQKKwV7unVseGoCRoWFMKAicbud2V/hVgUDwteV6CzkJ5bSFqyg9+CJxin76goQzE8xuZqzN/5oj5C4QCAQCgUAgEAicMefCynU6I6WJ6wh06ekeDE39Pi6RB1yqZmFSPSHPNvHxduVMl8YDTFx4OZW1lb2EJWZypLSYtEjbyVgV6sTNFFXcxLC/kC3Pt7Ax6SP2Nh8lL9rBAPVbUajjZWQRryZty1aaix5hS3Mj63+zko9rUwgZ91A/ut25bDzUS1hiDidqStAE2/5uLlde2TBXjv2ajUX1rP9+l/1ymbqoysylqjOA7IN/oHZj6OR8ni5B93Iu+S+3sDERTpx/AU2gl/OQ455g1AlR4O/i84JZzE2MHQYIVvPicyVoFwKoZrpQHnCTkzvWsKVNzbGeQ2iDnafwGnPMrwYmRKF2sSUTCO42hP5PZuDiWdpQkPbsK+zSLgBAPcNlEgjk6aImIp3y4Hz+vaeYmAm/Cjv3FfJyFwgEAoFAIBAIBAKYC0d9WgmOIC4aOPI6umuuJRk518K+yxASGyEGRV6kr7mQtZW9hMTnU3+4dMKknw33LEC9vYk/HlQTMtjFjqdr6TZN4cX3hJL23ItkAzTX0vre+J+7D1gm/TJe4NTrEyf9bAlgWcZ+/v2tHOIGu9iR9g/oJpwfOtRxmPJOCNu+n73jJuzG109TcpQDWxQw2EL+AaPX85BlRQ6nj7dyOnf2T3IInNHPlWaAKMLErs+vAUryjrdy+niOaJsEX0OE/tuj70MDAJH3L5jhkggE3kDYuUAgEAgEAoFAIBDMJHNn4o91/GybEjDyxjlXdvGZuKA/zgABZOc8QZivi/d14XoLvy4wQPg6qmuKiXNht1nYxlfME1udB3ipbYo7MIPUaLcA9HLlM5t7+q42Uv6bXgjfzN7SzYS5sJc1UFVC9XMRdibchjHqzwIK0hKU+MnmEoAmu4AYYODNLpt7TLyRh0AgEAgEAoFAIBAIBAKBQCAQCAQCgevMoYk/WLZ6AxpAd7Dd+eTIrbM07TNB+CaSVv3VNJTu60H3iQO0AXE5BWhl7uwbTwCa9ExCgLZT5+mbUgkCuNdyvud/fTm2ffDCm5XoUKAtzkHj6M4+O8RklVAUDAMvH6Zt0PpXE0N/Nv/XN//ahbszolU8lhCF+v5+bng1D4FAIBAIBAKBQCAQCAQCgUAgEAgEAteZUxN/hKeQnQFcrqXVKH9m5IDhJA1AXM4G4pzNu9y5yYUTlRRseoQH5y/Ff/5SHkxKpeDlFrpv2Utwk+atS/Gfn2ueLBrsovnlQtZ/fzn+85fiH7WG9Vt3Ume8aSfNUvyT6s1lfD7d/P/zl7Kl7aad9wzT11HPjq0Ty9XOlS+d1OlWOwXzl+IfVe1kkrSfhseW4h+1E53dutrSha62H1CSnRTl7OHxLH+Cf2o9yunclfyteykncwdAQViQ9YjRLgz1JghWkro6wr28/FUkZSgAA63nrd9gAfdHKgAT+nd6XchESdHxVk4ff8HmeFFv5OGEzkr85y9l8b4uB3/zUH/s2MPi76dSUNbIBTkd8dSOrDo6aKTul1msXWXzzv0GBkxjz3efqKQgdQ2L5y/Ff/5yVqYWUnWqlxGHhTIxcK6R3UWp4/LN+GU9umvunjs7obx3bmI4tJOMpFj85y+n6pLNo7d6aNu/k4zRssaydlMhVSe6GHeqrOV7+c9Ppxxg8AAPW2Vu+13dydPNsg50tlDzy6wx/zU/lrVbd1LX0S8j1wmM1mMNW9oADGREWfydPR/ktq44Yhr9qlvyd0YXVRNlM5O2i1kPqmzsxH/VI6wvqqT5kj0ZwsCJ3DFdGqdfljaw6ACG62M2NnTJnP/KKJtyOanPyHUjDWWFrLfN113dZJi2oqWTbdQOfcfS8Z+/nB264fE/DPWiO2T77ZezMjWLHYcM9Nktv53vawezDB3pqUy+Be0MAAz10Dba98i1WbwyBdlNqutSHkzKYsd+b36rCfK5bPF7jzXKLwwaOsuO+UvxTzowXq53huk+Vc2OrWP65Zk/sfdOi91PqFfNqR55u3e5TBZZzF/K2koAE+WJjn3nlOwUGDg35lfGtTE+kaHVj43l6R+1hvUO/eZ4vRi6ahjXJ7DWte1D07h3TNm+5bArF+f2YMVTO7SbrqicBqNjX+GaP3Him1y0f+u77PVdRv2T2+9yz6+6ph+2DNPXMb4/aJarY/txCU/r4YIfn4hrcretr6v2109zgbkPuHZflwPdNHHh5UfMOlHUPslXe6Trg10077ejbw5lJxAIBAKBQCAQCNxhbk38EYBmYyZgokHfJfNcP2eaDbg0QXWthYLVa1i77TjvL1Sxq+Eop1tfYZdqAcb6Z3h4WSwFzY4nFm6fr2Z9QjrlnQqSivdzuvUQRwpUcL6dHT9ay/oD1nIGoH7qKKdbj3J6zzoAQraUmv+/9SjbV024J+/OR7QVreXBosP817ef4MXWo5xuKGXDt/ppqNzJyoSd6OR2hgWtI327Agbr5SdJrxpo6oAQrQaVs51yV3vQDwKxGlThTp6diCKUmHgV6vgIAt1MOp4uDEeBYBUrFivGl2tRAjHulgsFK1aZv0ezzQRdTEImMYChuJByvWcBAW/k4TEe6s/Ih41j9hAYRZHFHkp/uABjczlrl8VScMpOXaZqR52VrI0qpMkUQXbZUU6/8QI/W9pPQ1kui7UH6L7VRVXqWn5c3YVfcglHWo9yrGYTMbcMlGc/wkOVxsl5f9lLQ9EaFqeWc/KDUOKKX+F06yEq0yMY0VeycWUsGw/1uDGBYJt3F1Wb1rJ+dzvGL0NRJ4zp9ZC+kvXfTyWj1sjIkk1UvnGU0w3FxP1dF7/dls7CpGfQXbc8HL7Z4gNKzHdXBqdQa/EJR5LHJrHdytPlspqDOIuT/oHfXV9AXP6LnG49yrGaFO7/4Cw7HltLVEELfXdckMdoPV5hVwKAktIGi787uGH8UctT1JXxTI9fnZL83WW6bfdOP81FsSxOeoaGUTs5yrFiFSFdjWxJXMODRS30OWpGbndR9aM1FLxp4v6sUnMbmBPBJ8eqWf/dVGouDXNhXyrKjH0YFRsoPWiuT3rkTc5U7mRlQiUXJuVt4sqxQh76bhYFp3oJUxVzrPUoJ57fxANfGsy6mVnv4p2xAWjSMgnBxG/PyN2h2ovhRBcEb0CjGtObIWM161c/wsZqm2//xt/zkyUmdLtzeXBVKuXn3JhI8BbX2ilITCWj8iyf+EegTgi2HCntueyG9JWjdb29KMVS1xfIW25CV7aTlatSqbk0MaEXvlW0mseigY6TGK46fmzIqKMOiNOqx+4Mu2WgfNMaHs6uRz8SwU+ePzTBnzzCjg7P2t/bndWsX51KcdMw9z/6K07Y1Gt3dirK1EoM9ibF3CpTBFqLv9r7JICCvGo7vnOqdoqJC/tSWZ1aSd35Ye5PiOIB61HtvpDhlz3UZK7hwceq0X9DSd7zhzjdepQTz28lJtBI+bZ0lJmOJnpNXGkr5OFVhdQNWfoEra9Qm7yAT47Vk7F6DQU6a3mmZt+y2JXLIUofjeBGg9UeHNm+p3ZhP93pPQXEfaOL8h+tsTvp4g3csf9AVYHDvsvpbUqn/fyp+VV39MNKP80FZn28gJL03YdGx2t+5+vZkriGtZVGtxfxTLl9cOjH7eOy3N22v1DS9hylNBYuPJ9Fvp3J474ThTxuvd+9IsWmX+eZro90VrI2Kp2Spn7uUxVQbe3rLOqldXcuD67KpfnqVC6GFwgEAoFAIBAIBHzxxf9Itv/++7+/HP03PPyFNDz8hTSjfNYsPR60RJoXuVe6JEmSNHJeKotcIs0L2iGdue0gzTu10uqgJVJ4VrN01V4eo3mflH4SuUSaF6mVXjo/NDmfz/VSmWaJNC8oWsp/a9Dmh0GpKWeJNC9oiTQv6CHp8YNvS5OK8kmzOe+gJ6WmTyb8drFCmhe0RAqvfnvyOy2/zQtaIoVrfy21TkwrjUjGPUnm3yvO2ynTT6XWgfFymPe0bnL5LFyq/YE0L+ghqez8iIMnbDhvKXeJ4/zc5cabP3UsCztcbTQ/H2VThq/+tcycx3Pnpa88KYRVTumvm/VFkiRJGpEu1aZJ4ZZvMS82ScovfV1qvfiRdNsFUXkvDxns6ZHH+iONs4eyfx2cmNDGHpKkV7tG7KbzzI6ipfDIh6T81k8nlVVfGm0ua2S0FK7dKxknuqO/vCu9qlkizQv6gfTqO/bSRkuPVJ+frK9ffCT9Lt/8e/E/2ymzXSzljdwhFT8dLc2LfVJ69U8T5PTx69KPg5ZI82J/PtnuJUm6/a9l0g+ClkjzNIel98f98rb0kj0f5XGezst6+59/LYUHLZF+sMeOfKShUT15vGnid5HDjh+yxWNdcQGf+FVpCt9UDjvfeyZsVxqUWvNl7EQalPTPWd751Enphs0vo747MlqKeuqkje8089W/lpl9X2S0FB6plV66ONnpXXrNnPfq2nftpg3X7pWMkwo1Ir1/9Kfm311ui96VXlW71m+IqhhrR77q2mv+tg6+/VcfvG5p5yfKVcaebbDK8Cetruq6Jd+cX0vFGrOeNPWMtyNPZWdb1999MPlbjdY18ufjbNuz902Wz9XGNGle0BLpBwc/clD3Ian1qSXSvKA06XcfW//2kfS7dHM/LP9NO37KRu9/2+Mg20lYyhYULYVHRkuPVOilG39xXK/x/Yaplcm4x/zel7omJpqqnUZLxSU7pPCgh6THXzs/oT6+kKEkXapNcpynjS8br/tW2Zt9Wclbk9N+dbHCrKeRFZJxtB6e2bc8NnJp/Ghymr8MSmeeSzL7Nzu27rEdjqarkPSfTy7V7R6zHYZHRk+Sn2v+xL5v8tT+5X2d83d55Ffd1g9Jev9gkjQvKFr6ib3+zF8+lZos9uXSWMhb9ZDx486Rb2M8sz/JZuyaJL1kU+ZRucb+fFLfxCNdv62TiiOXSPM0FXbSSNLt85b3WcfxAoFAIBAIBAKBwCPm3sSfJEmXXvuBNC9oiVR8xv5Ayfx79Njvdif+RiT9c9HmgZFcgHk0oGo7iByb+AvPHx9kmVwOOwMrlwLU4wdd4/j8pJQ/qT72Au7OgiGW32MrJKMLY113J+lcwdU8v/r8XanpWe3Y4NJGLadcLkcTw5Ik3e451NOskQAAIABJREFUKb36dJoUZQ02WAPz8VrzJN47zgO23sjDLrITf+7qj409TJqAG2M0mF+iswTCvGRHpXr7wbiLFZaJU8f1sX7/HzfalNs6+Z8vEzT4Qi+VRC6R5qlrZYPzY9hM+Ef+1E6gxxqYTrI7yWHl6tE0O/7LURDH0zydlVUuyGzBqic5zQ593GTkJv6moisu4BO/OpVvKofcxN902a4kffUn89+innLcjtlOOtgGRa12Ny+yTNLb7Sa8Lb0UadbBH1S/bd++rb533OSJpV1yoLejdS6NtjPh7xjX+g22i2A+NQf+I7UTgrbjGQ3+jgtQ+njiL8gSMJ0kd09lN1ZXV/R8bHLO0/fZkY9Vtx35Y8vv4TZyvv3Wz83l2eNAvyRpbOJeZgHUeMZkHJ41cVLPXr3G69RUyuTIJ3vFToOipZ/YmQTwmQwjl0jzNDJt68evS49M8Ee2snfoM0Z98ng5uW/f8ljlEiW7oMw6OTjR1j21C2u6J20mtycz6su9NvHnqf07ys+1d3nsV93WDycLkiRpbAHgHlfHEd6ph30/7gpO5O6R/VnKPDp5+lOp9TNpbDLQrn54qOty/TVJksa+40+lps8c5SsQCAQCgUAgEAicMceO+jQTk7CZGKDumG7ycTcmI621/RC8Dk2szHE+Qwba9pkgdit5yQscP7cwhe0FoTBYT5N+4nEtCrIz1hHiIOmyaDUAhqv98hWyR+ITpK1wcDlhUBRxCcBgD31yx30SxYZtSqCdBp2dMlw28MZlF+9BdJXRu74c/bN/D4vtvVz2/gUtS2VLh4LsmibOHy8mzn9yHr4gMDKFoj1NvPv5O1w/38SxmhzytBF8870eGvaXk5GwBv9V6ew+4fhoQm/k4Tbu6o+tPWhDHWbrt3ozlWX5VHwLbkxMNxU7SlTZP95oYQQqgGA1agf1CVlkPhLz0uDY0UTdHbV0E0B21oRjJm3xV/NYQShcrkXn5G6gicQ9VUzaogl/HDTQegxCknNIi3VsUGHrnyAbqGszTLiPxQ5eyNNuWQE//1DAhNHRHZRBKezt7eT63g0OfZxbeEVXpoi7duGLb+rtMnpquwxjaGtkgAjytqXIfOMFaAsKiMFEVZthko8KydA48MehhK0GUJAUr3Rg399hBcB/Do4dsXZJx77LEJa1lQ129NaMAvWmAmLoZ1+H3LHfY8Qkb0WDg34DPRiO90PsVlJVFtlfbqeuA0KSC8h29D0AvxVb+UUGcKoe3XsuFcULKMgrLpgsd09lZ1PXPDk9/2EBe8vySfUfNn8vb36rIDWaDOByC4bLk38239usQL0xweLTb6I/dRaCVfzsUQf6BWN3Qx9pMR8J7jIKUp9Mcdx+jNYL6k4ZLPrrizJ5x06JLWD7xon+wUcyHIKQghKOlKWwzNEz3/gr7gUYMtk5XlFJttZReQKIWRUFmHjvk7E23237lsUiFyIoetRB3wSACFK3pEz+s6d2YUkXon2CVJlj6/0SNrM92oVquIqn9j/Fd3nuV93VDwWBfwdgxNjj4OjI6Bz+0NvJ9VwX7y/3Sj0c+PGpMkX784stof6gmpBBAxk5WWRse4bmwQCyK/aza6J+eKrrfoHEAAPGHgfH1gagrejkeu8rbHD13nOBQCAQCAQCgUAwiTk58Ud0CnmJ2B1IjVzU0TAIYVmbUcvdWffe29QBYUmqsbtiHBCjMk/utV6eGCBXsWKpzIDvrz2fTQtRRckEnAL4posX5YVpzAHptvqzXBn3iwlDay3dRJCe4NpAN/DvzEGjgS9k7lwYvetr8j/z/TX2sb2Xy96/EwdzSLunh6qiXPL3jb+Hw6VyyfHnz80Dz+8Gy9xLoiBwiRJtRgl7D/+Bdz9/h4/1r7D3yShCrnZRs+0R1u/rcjJx5408XMNt/XHVHhRRpBUWU1S4zpy/l+wocrETW0l4UKY+E+nnSpcJglNIUMrnGxO7DjBx6WN37i9yYDMfv0szsEKzWr6sQUoSkoHmd53f0zPlPB3bd4y2mLRg0BWnsr64nrbL/ZN0zy8wgMBAL60K8IquTA237cIX39TbZfTUdunBeAQIX4faWRA5WkVqMND27oR2BFRREbJ3EoGKZQ4DgpPp+6CLARSkOZosHC2TEg0w8M5Hrk22Wicv7PUbzrWw7zLEPbpuVIZ9PefpRoE63tl9VQGoEtRAL8YPpukuVwf3lHkqO5frulBNXmExRRnm57z7rax3tdmbILyJ4ZQBgtfxWLx10UAvl5qB72r4nuzdvgHExKsAA1euyT03gWA16u86uQvOahcdH1ns3hdl8o6d2ur2GD6SYaCS7MIc0lShk/XCNMzQtS4aDtTT5ih9sIoVMuX5pr+dhSNu2rc8/VxpBsI3oIqUfzJQmUDahL95ahcDH/cwYFkoIe9zolCnemu1nuf279N3yflVt/UjAHVmPnGYqNm0hoyXWzB8OHkBWqAb/R3v1MON+ybdYar2B4Rt3M8/lkRAp5G2TgXqZw+x187CIo/bgOhN/CpNAR3lrE3dSd2pHgYmDuH8AwgMDMDvHudVFggEAoFAIBAIBPaZo93pUFKfXEdBx1ka9D3kRVoD28PomhsZIIDSJLlVujBw3RxQ/l644x0So1h2HbV90M8ASu/sfpkugtaRvl1Bw77X0V3OYZk1cGTqQn/MREhyDhongQ0rfvODiQG6L/fSh8p+cDooAnV8hP30RpnMvxWFOl4p84AKjUZD5KPplFdmkb/ojxxLM387v/u/gxownOvhCirHK1wdMPTZR3QDIdER3OdyKgUh0SnkVafwWPYBtiRWo3s+i5dUnZS6tKLcW3l4B7fswdN0Mnak8KonuknfKYBG1n+r0aUUxmv9gMwutHGEcp+dRQVWWeiK1uJf5Eo+vdwYBGRWM089T/tlBWBhCkf0C1DtqabmSCUZv68EICxWhSYhAVW8Gk18hMcBvonMRZ/ri2/qbTy1Xa5/ap4cWPUdF/yeZfdem3mnYYxN/RTfcO+1zhi4Zm4oqlKXU+VKgvP93AAXdMQysXSscUK/wcQF/XEGglVUJo61XeZyKIi837lfMO86Nlh297vqR6bCfO6zY5ieym7Ejbp6432OvpXfKg3ZwY1UHdRxoVBJnLVduHqWN9ogJFeDyurPrPrbUc6D88tdKu97n92EWFfrGEGYUzueYBd3fFAmL9np/cF2Jhh8LMOR6z3o9DqMRgPdH/Rj6LROtgQQpwk19yddyskV3LNvWa5/xCWAVaHOZR4cysQutMd2+LEBUBD2LefyvW+ReSLWG7jj66bzXd70q34rivmnP32HuupKflv5DG2VzwAKlsWr0SSuRpWwDm206+/wTj3s+3FvMTX7UxASYvUZJvyCF9gdU3veBixAW/NHTisrefVgOzuy29kBEB6BNkGNenUCmh+qCPOhfAQCgUAgEAgEgq8Dc3TiDwJVGrI5S8NrJ7mQG2UOEF3X0XQMiN2KZsVMl3C2oECdWkDMvmr2vWWkKFoFwMh5HVWDCrTJTnay2LJEiSYYujv0dA9muhAUs6WfT95xs+gT8VdSVJJJ+aZG2k4Y6EvLNJc9PIqEYDB06um+luPW7hIwceniWUCBerl558pQZyMNxkF4YDNFic6D6YEr8tlbrefB4i6qzvVQqlJ6JQ/BFAlOofbgZtf0O8TFgKALaEr28wuXVnEreMDFoIYv8gQgWEXenibyKkwMXO3BeFGP0WhAd7SSupcrIVjJ3uaj5EVP70T0bMNn8hc4QEFe9SG0sruQrCxwuQ3zi9/M9uhGdtv2G0xGzuwzEZKc4mTX01zBfdm9P83vc5yVitSCUKrKGjnTWUycZQFM3/mT6Ahgl1Y9eSFCYj7HClebj61zwr2LfbC7xh6zsUxyeL28NzFU5rLl5R4GwiPITt7MT56OomJpFGGBCvOuqustZOie8eLE32yz7+m2Q4EzAiNT2HUwhV2vDdP3YRf/cf48RqOBk2VnqaEcYjdzov4FNAtnuqRTxQv2d/kAOcVdEB5A2NVhdEU7aVjdRLZdffawDbhnAercV1DnvsLIYC/dF41cuHieM//SyI4j9YACTUUTx3KjnJwqIBAIBAKBQCAQCBwxZyf+xnayjQWI+vTHaUOBNifF6XE+IQvdWEl6vRcjELI0dG7t9rMSreax6Gp2v6zD8LQK9T3DGE41QnAK2T90Y5eIQklChoKqfQYaOvrRZriR9lYX+lPuF30ifsrV5NFIXcdHfHIHwu4BUKLOUUClkTfO9ZPmTrm+NHLmmAmC1aSuMuvByDU9u8sMsH21S5N2AGGRSqALPjbvUMILeUynrrljDyNDw5gwBw9mpx0tICwZOOXHfUoV6mm6D9Iqi9uBjne9zoY87XKPgpAlSrRLlGgziqlgmL5T1eRkN7Ij7R8IO/8CmilOaM1OXZFn2uQ/BTy1XRZ+27w7Wv+RCzvm+uk7DwRHubngw31CFqkAI/zvKNTx3p4UiUK9KRTK6jljLCYuXsGQ/iQ1KMjL0IyblLKW471PbsIKebkOXDPvulS7uevyxoCXj7L1UHbu1HWc//fBt4pJ3oq6rJyqji5KVSqgH8PJLgjPIcn26Gar/t4O5IF493f6O2Wwl75bECN3ZPwku/BBmXxppz6S4dCpcta/3ENYxgu8u3ezpZ82Hbhu37JY7h5tu+jCbuLBfiZe3eapXYQtVgMG+j5zboc3rskdoSHD0E3LHa9jeGr/njAdftUpigDCotWERatJyy2BuptcOPJrHt/dwsacCN4+k+PUFmZFPRwwdfvroebpai4QQHZZK7v+vJMHi7so2N2I+o1Mu+3kVNsAv+AI4pIjiEvOpKgMhq62sy9/J1W70/l1+L+xN3EWLJAQCAQCgUAgEAjmIHPzjj8AFKiTMgnBRNWbBobo4eTBLghWkrrKhcFV5ErygIFWo9MVx93GswygIDV6dgZ+nRPFhm1KoJG2fxmGWwbajkCI1ubYLJdQoM4sQQPonj+AbuKN8DJ0N9fS4F6h7RO4wHL0Uj+3/zz257hHPSzX0UpqBs0X01tX+YYsjjIHejq6XF6NPnTLfHdHyMIFBHopj2nFZXsw8lJELAsT683PzUo7CmWZUgGcxPiO/L2PQx3lrN+Uzo5T/VN/7eIHSQMunHvbyT1vPdRtTWV9dj3dd2YgT4Avu2jeX03NsS7sm0sAYcmlVJeFwmALuosT78PxgFmpK07wlfy9iae2SxSqLcBgO4bLTt5x2Ujr4P/f3t0HRXXmewL/3r2pbQZ2MHcRmPKaBMJFQ0sGSXBtI6kmDmWjBpsxChETCBh0IISx1UkgJgPsGMGXiBIXgl4xOMGJjXFAorEdd253jVW2N5bIXiUxCZEYYwnEvcLohK7J1rN/dDfQ3adfaV7E76fKKovuc87vec7vec7p85xzHiBc7c1cm76JmGG+6aH5fIfrL946hZLlaVhWcsqzOf4s4pashgrAthYD+tAP/fFWybmWIuTzEAdAe8ZZG7Hqh1FvABAFxQy7C8A9Jhdztvbiynk/9DvD+Fp3Hpf1WhNyoxIQ/5ZludHYV5FKZCQD2KWD4UcAVw04fBqYm7sUc23GGqIwOx3AeT3a3cw7134gC4uXZ6HuojfzAJ+Coc1Nv2dtF8nW13CORkyj2U5HI95+GPWnAMTjNY2LQQfr3Mp+5mn7dm06ZqYDuKrHxauuv9nXpofW7m++tgvreWNDm7sbAjpgaHa+H0z/z8WiX15As328PrZ/X/ilX/XWNQOq91ShWuekv30gFHPz3kFVJoDzTdDbj+RKGJdyeGTk7a+9dgNKzgMRmaUoXTIdES9uQU0ygNPlyN1nm5u+5Xo/2rVVqN7TiHNOKm9KZCpKd2gQBxPq/rfRL3OfExERERHdj+7hgT8ACUuxLhbAgSbodAZ8eAkIX/ICVJ68bmSKEup1MuBSDeqO9zr/3o1W7Kq5DkSuQsbT9+4dhxGqF5ANoO6QDu1GHRoQjGyp12a5E7kcpW9GAT1NyC9p8ujCzcD5Smjeuo65Cf6423U6ItRSca1C6e+8i6vPWAnNW51A5ArszBs2J+RslTmvLtVgV4uL3BjUieYDrQBkSJtjeSWNP9Yxloa1B1fx9uma0AAgYpXC/FTtBG1HcckFiIMJ2/Ydc3GBqhPN/9oIQ4cMCrkfcjNMibRMAMdroT3v/KLcgL4JW1s68E2MHDPd3Yk9GusEgCAZbh6pRUnRBzC6uGo1JWw6ABkGTN5cMHe2somZKy6NVv37k69tF8FQqlchHNexa2+ri3bSi5aaGrT7eszwlqXv7N6xH9obzr/WdWI/qvWdCIiXe/dUaGQqsjMBHPgAuosG6A4BEVmpUNoXLDYVa5MBHKhCg4vBjoGL+7H7EOzmy7UMHKANnzsbOLh0BO+1eBO4B3ytu2FldTWw0368Hi2QQfkLhXm5UdlX5jmcgUa06PvRfnI/DIhC2tNyu++FImnJQgBG7NK2Ob8wfNeAD7cbYfhGjtkx3j2lVPevrS7OJUwwHKlBO2RIW6K0lGs0YhrNdjoa8ZowcNfddq11Nwo8bd8uWeulDeWNrgYdrOdtdnxtF9bzxl1VaHAx4Digb8IuiUFg68BhS4ezgcN+6A43OuaQr+3fFyPqV300xYSuslqUVLS6yLlg/GwaAPTCo9Od8SiHR0bW/gYuVll+Fy3EluJUy36OQnZFKVQAzpUUom74wKhPuR4M3GpFSVk5Dhtd3FwRPBURAMLvmtwMrhIRERERkTP39sDf4JNsBhRrLBdgVAoPL3jIoMzdgvQwExqys7BN6qJunxHbcjdA2xOM7LLVdnebj1z3WD4ZYnk1Ko5vRWbZKSByue1rszwmQ9y6fTiaF4Vu7SYsSKuErsfZd/tx5egmLE6pR3fmFlTk+vPpnTZ8Y/cjMy7fNi7DLRdxHSrEU8/W41ykAjsP/BYqmycf5VizIxdzYYJ29SIUHOp0fuGnrwMNRRkoOA2EJ2qQrQr24zrG0lB70K7OQvkZxx/jA182Yp2mFd2RC7ElPd5hufFqR5Jil+P1dBnQsgkrd0hd0OzHuR2FKDgtg7JAg6V+mfsnGKrcfMzFdZRnFUIr9QTFtSbkFzSa6zBL4cEA72isExjqO1udD5Rfa0V1jREIWwi1wvs71U0O/dvY5Ip/+9XRqn9/8rXtAgGJBahKl6H70AYX7SQLmVoTIjJL8SvFWDReOTI0SoTDgJzcSpyTuIjZZ6xErqYN4YkFeF3t7aB9MFTpqxAOI8rzytGAYKQnxUvst+nIKM7HXHSiJNPFvs+sxbkwOdZplg57yioUcYnmVzeXb5cYrOkzYtvGKnRH+v9Vpr7V3VBZyzML0XDVsW326cuheasT4YkFWJdi7Q9GZ1+Z53AG6nRV+PDwdSD5BSyNlfhe8mqUJgDtlVnIPyrxNM+P16H9TSGqfelPwmQIP12O3M0GiYvOJlz5fSFy9pgQvqQYRcOO2aMR02i2U//HO5T7dYelBs16cW5XFnKOy0bp6WFP27drU5ZoUJMMdO/Kc1IvvdBtLkRBpxxKh9z0tV3IsaZsFcLRhoJ8J8t91oj8giN4TOrV0zHzkB0GYFc5tkkMRnVpNyD/uEziNbC+tv9hXD7dLL0t7/tVHw3eHFMFjWT7Afou1mLrDgAJq6H0aI74cSiHFId6H0H7M7WhurjW8orPUqiHz3UYuQo7a5QAOrFeUzvszQa+5XpcivnJ3DrNBum6+/E6Wt6tRYvNjRUwl2t5GhYvT8OyA26eMiQiIiIiont4jj+LiHlLoUIbdD0mIDLXuydEpqXiwMkB/OS5TShPScCHy5bj12oVIqb0ouv0MezWGnAFociuPoidS/z4ipboJ7AW9airL0fJNA1SHpbhwUfjETdtNC+qyqBMK0Dcriq0XwXm/s7+tVnemA5VxWFcmLMVmjfrsUzeiJmqhVAnKaCIeQgBA9/i8/NG6D5qhe5qMFSF76D+zVT85PgxP5QjGOEPAUA/ur7vBzB8f1vierwcKzfXY/FMS1xLkpD0cCgw8C0+P2PA4eOncO6qDDNVuThaVQyVxFw4AQnF+OPHMuTk1qKhaBEaqqKQvWQh4n7+BB4LkwF9ndDrj0F7oA1dkGHmsmIcqMq1mVvSH+sYU9NSUdvSj59klmNb2ny0WNuD7Fu0646g7kAbuiLjUVH7ju0FgfFqRy6FQr39MCr6MlBSmQF5ixIZ+UuR8nAobl/Tobn2CLSfATNf/C1qfuX9RUFnAmZrUN/4PXJXNSHniQR8mLMKz6vmIRx2dfjuFts6HON1AkBE5js4+h95WLZvE2Z9egRrn1sKZWIUHhyel5HxKKrS2A2MuxKKmQnTgRYDyt+qhSwnHg8+EIrZiijzDRmjmSuj1K+OVv37la9tF6FQV3+CAw+kIcdlOynFHzan+v6Uh5fC1XvwxxtZ+OVb9VgwpxXp6QVISzbn5smWGhw+2gvEpKKyOh9xPuzegMQVWBfbiJJL/UCCBmlOBkoCZmvwx4+Blbm1Lvd96fY9KJptu46IzFLs1GZgvXYD5t3QIzs9CUkPB6P74jF82NCKKz8vxqGNPXjq+XpfqsgpX+suYLYGfzxiwsqCehTMmY8Wa1lNtstV2S03Kvtq2BzO1ZBBXaCUvmgui8dre/fg5ppC1K1ZgH/XpmJt+lLEhWGwnnVXg6Eq24MKb/uTpN/iD8kG5K7Jw7QWBYrWpCIp5iGg5yx02kbUne5HRHIuanbaznk1OjGNYjsdhXgj1MUoPZiB8h1ZkBtTsS5rKeLC+tF1Ro+Wj1qhw0LUHNKgLy8LJdoP0LBEhrkzlFBGexO4c562b9eikP2/9qFrdSG22dfLZ3o0721EC+JRUbsFP6tdBIPdDXA+t8OkYnxS3YtlRY7L6U83oeH3nXjwxS04mnEZs561e7JPpsC66hXQPt+E8uT5uFhYgLRE+VAbPhOKjKo9iNdmIeesXZ352P6BKMTlADjQiPK3HsKvVVEIeDAKyljnuTKSftU3Mig1h1Hx2bDzwayFlvbcAf3J/ZbyKbFzh+fn4GNfjuGc17tv7U+BB4+/gfLBV3w67r+I9FIc0C1ATksVNO8p8OdC801EPuV65CrsbOwYdl61HOqkJPO5oDVOy+/HIrubIfv0HTAACE/0w5soiIiIiIgmuzt3/iaG//vrX+8O/uvvvyP6+++IcfWdVqwMiRaBMTvFRckv9InmV6NFYEi0eKbmsm/r+HuPMH5UIfKfSxHykGgRGBIr4tVqkb9dK4zdUgv0iMO50SIw5GXRLPm5xacVIjAkWkRWXXD46Oq/VYh81ZMiMMQc+0vNPW6Xcb19T2K6LHYro0VgSIp4r8PF6r0x8K0wfrRTaHLV4pmEaEt5nhTPPKcW+aUfiJNf9A1999MKERgSK7a2Df3p5kcve1BeW1cb083L/O6s+MEfcbny9z7x+Z8+EGUbXxSL1E+JSMv+CkxIEYuee1FoKjxYlz/WIUUqV3zOn+HxSrWHF4Xm3WPi89uuyjkK7cjadvOPiZvOtuuyzH3i6p/2C02uWsTHmOs9MlEtFr1aJt7/S4+LwvgYr1X3BXF4+yti0WAbf1I885yrOrwgtrrs57xdp+ex3vxUK7a+OqydxDwlFj33iihu1IvPv3dTTil3Lov3N6YP1rdkmbzOFc/4v18dxut96orE/h7Ptisc88DcTirE4U+l24m17x6sY29jFUK4y/vbX+vFextfFIsSY+1y86y4+XfX5XHn4rvPmM8b9n7l/su3vxIn964XKwf7b8u+36sXV930ifrGMpFvXS7mKbEod73Y/fFlcVuIwX3uvA7tedBPWEP2te4ky+p+Oe+250E5Pq2w1NnLovk7N4V1yPtoIVepxcqNO0Vzh7fHVkts1mOOfbtPSBnah67q0YeYjNujHc6R7Pm/nfoer7v16W3yyLEvutq83lKOJ8XuNiE8zW9PyuRV+3ZZjj5x8eOdQpNr16cOtn1LP+fnPuyH786K90tfGVouIcV2P7voO253HBO7N744mCNylfm8V9/tPl6f2v83erH11aG8GTpfc7M/ve5XR5ofjueDg+35owvi5oCLlboySuVwy2m9C6/b3zuHKsQzIdEiMOEV1/3tN1rxUoz5d+TWNtsK8ynXHc6rLOeCTn+nWerOy9+NRERERET3q3+4c+dvYvhAoBDC4f8//WnQ2I5G0ugwGVEen4WGOW/jzw0rRuk1S0RERBOZCYbNCVh8KB4Hjh9Eul9e9UtEEwPbNxEREREREdE9PscfeaPv9AfY1iODclkSB/2IiOj+dOsUDu8yITxpBZQcFCCaXNi+iYiIiIiIiDjwd//oQMO7p4DIpXg+cazmWSMiIppY2rU1aEAw0pYpx2zeQiIaG2zfRERERERERMAD4x0Ajabr0B1qQ0DYAM79YSvKz8ugrFgFVch4x0VERDR2unSNaA+aDpNxP8orOxGeWIzs5ODxDouI/IDtm4iIiIiIiMgWB/4mtV5cqdqAkqtAeIwc2WXFqMiTj3dQREREY6rvyypklvUDYaFQZmpQWpqLuPEOioj8gu2biIiIiIiIyNY/3LnzNzH8D0IIh///9KdBYxsVEREREREREREREREREXmFc/wRERERERERERERERERTQIc+CMiIiIiIiIiIiIiIiKaBDjwR0RERERERERERERERDQJcOCPiIiIiIiIiIiIiIiIaBLgwB8RERERERERERERERHRJMCBPyIiIiIiIiIiIiIiIqJJgAN/RERERERERERERERERJMAB/6IiIiIiIiIiIiIiIiIJgEO/BERERERERERERERERFNAhz4IyIiIiIiIiIiIiIiIpoEOPBHRERERERERERERERENAlw4I+IiIiIiIiIiIiIiIhoErgHBv7asG3qDARNzUNLj8TH1wzYVrQIs6bOQNDUGXiitmPMI5zYeqFd7aL+aPI4X4mgqTPw6K628Y5kUuo+moegqTNCaF4AAAAgAElEQVSQ09I73qHQGJv8+95ynJVXoX28Q7Gy68/O7ZiBoKmPY9tF26+Z/z4DQUmVOGfybt1BBa3o9m/U0m40IXOi1e+kYHd+Y63nUdqvE6EfmAgxjNwE7G/86t4pn2/5dO+Uj4iIiIiI6H52Dwz8uWBqw7asPJSflkFZ8Q5OfPg21j4aPN5R0TgZ6OtHX5+nV36JiO4xpn709fVj4EffFp/UfeSlemjebcPAeMdBRAAmeX9DRERERERENMHd2wN/n+nx3iUgYk0pavJSoUxegbWq6eMdFY2LXhxbn4BpUYX375OND4RBmSTHY0HjHcgkFWSu358FjHcgdL/qPr4B06ISkH/cl6d92lAdlYBp82om7VMa7ZUbUH2eAw1E4891fzMlSQ6lfMqYR0VERERERER0v3hgvAMYie6vO9ANID2Sg31EmJ2LE0dyxzuKSStc9TZOqMY7CiKSMjdRjq4zHSh/swaqFg3iZOMdERFJi8faI81YO95hEBEREREREU1i9/YTf0RERHTfeyRnC2pzZMD5Wmhq+cpPIiIiIiIiIiK6f3Hgj4iIiO5xoVAVv4O1YcC5zW+g+iJf+UlERERERERERPene3Dgrxfa1TMQNHUGHl1jAABoV89H0NQZCJqa53p+t1utKJg6A0HyKjdzHF1Hw/MzECTfAN0t20/6rhpQ95ssLH76cfM25fOxePUG1J2+Lv2EwflKc6y72jwok5v4JZnQfaYRJUVpWDDHUi9Pp6GgrBHnbrlfGj/24tzRShQsX4RZU83Lz0pJQ8GOJrR7srw9m/L2o+t0Pdavtl93K67c9VNMlu0FTZ2PnBYAMCBTPsOyb9ztZ9t15LSY583q+6wV24rS8IR8BoIKWtE9+EXpus78TT1011xfZHbIm6kJWLB6A6qPd7p4MsXL7dnlWvueBQiaOgPLDl13HZtuA4KmzsCC2g7bD251oGXPBmSmzcej1piXF2Lb0Tb0uVyjq411Qrdv+DrNZVpcVAntRYl5y3zJJz+0cyndR/Ns8sSh3fa0Qbuj0LFvMLqej8233IBEXT6OJ9KysH6fAV2S7asN26YO5bRNnk+dgVkpWSg51DG0b+9eN68/JcEmLpfl+bEf7cersH718PWOoD9xqx9dp23bSJB8vvN8Go04R7Cu7vNN2OYQezkabOrYst8kj3mPY9tFN9uw5G3Q1AyUA0BPLZ6yrM+2fxtizcnBuOYswuKiSrR86aKf8/e+D3kCFWX5WBcTCgAIfzwfFWW5iHM1LVjIQrxeoUQ4OlFeXIN2X8f+vG5bvrHpU6zHPYdtGl33txJ96qyULKzf4+Y4Oyn6Dxke+UU+KsqS8DMZgKB/gaosHxWJ0+HLVKwDN4xoKCvEYmvMku3RX7EP8awf8ID1GDRY5+YYnJ0zmPNvqA/pPjN0fLU9Z7Uee4fKFiSfj8US5wOe9TeWXHJ2jPY1Ny3r86n/csfXduZrPBMhnwAA/Ti3Kw2PTp2BWavr0S7VGfVZzhWHt5vVG1B9vMPtuaJDrJa6kTp+D5yvxIKpMxAkz0PLDScrvNaEHPkMBMnTsI3zvRIRERER0X3uHhz4C4by1YM40XwQhzbKAQCq4j040XwQJ5oLoHBzUTBjnQzoqUez0cUPwqsGHD4NhKtVUIRY/2j+8Rs/Jw9bjSY8lvFbHG0+iKObl+Oxuwasf34B5GmVMIzKxW0n7naioWg+Hk0rx7EvpmOu5h2caD6IqnwFcLESC2YmoOC4i0Gfa00omDcfC9YcwefTFHit4SBONL+D1xShMNZvwlMzE1CgdTP44MyPX6GlaAFmFe3Hfz70ArY0H8SJhlIs/efraKjcgCeSNkAnNcjpbUyRKyz7/h28lgQA8ShtMOfHib1LEeFl2F0thXjq6Q0oP3QdD8rlUIZYJoqSrOt9qMyIwoC+EsueSMCyfR0SddULQ6U1b/oRobbkzd5VmH3XgJLsRZCn1TpeoPZ5e0PiklYgDoDumAFdTr/VD+PpVgBRSHtaPvjXPn0lFj+dhswaIwail6Pyw4M40aDB3P/ehvfWZGBayibonF14cWLgUi2WzVuEZVVGyGavNq+zeR8qs+Lx4Nl65CQvcD5I6U0+jaid++b22SosTspA+XkZUjR7cKJ5Hw4UKICzrVj/7AIsrpUa+PcxNwD0Gauw2FKXg/vnw9/ipWgTdCV5mDUnDeVn+p1EO4Cuo3mIf64SRpkSxdUHcaKhGMqANlQXpSG+qBXd11pRkLQA6z8yYfYac+4dKFPiwf9jLk+mVmI/3TKgfPl8PJVdD/1AFF7avM+u7S7C+tO+XHh05jq0BfMx6/kqnEM8Mkr2DdZ7wNl65CTPx4JKiUETf8bp67rudqKhKAGPpmxCwxfBljo+iENvLkR42xEUPDsfs4qsF8mjoG52dszbB/VDrkOcoiiwfLcY2QAQlooay/pOrImH7SHThCsthXhqTiHq+qKQXWbuW2uWhOKbQ/XInDcfBTqJ8ozGvo9ciKJCDYpU5jl8I1QaFBVqoIp0vVi4eguq0n1/5efI2paP+o3YtnwBFlS0ISB5HWqbD+Lo3lwo0Ia6kizEp9Wi/UeJWPWVg7HefjjVEuvbWPu4CbqyDXhiTprkk4+Tp/8IxtxMDYoKV2HuFABT4pFdqEFRpn1eu2PClUOFePLnWSg43okIhQaHmg/ixPYCzP3HNpRb2qPT4+iY9AOudek2YYE8AzmHe/FYkiX+5nfwWlIUbh+vxLInXO1TE87tSsO8tErUne3HI0lyPBZkjbED1avM/az+H+OxdvM+nGg+iKObVyNuihHlazIQv6pxsG68628cjSw3fey/3MXkYzsb8/7Uj/kEAPjxOrRFC7Bgcycey9+D4/sdb7y4fb4Ki+elQXO4H48897rN76KS7DTEO/td9ON1aAdjHfr9ckijQHhbI3KS52NWURO6hlVrQEIx6vcqEd5jQGZulcR5cxu2rdkEbU8wsiv24LUETvRKRERERET3uTt3/iaG//vrX+8O/uvvvyP6+++I8XVBbA2JFoEhL4vmbttPbn70sggMiRYvNfd4vrr/qBHzQqJF4EaduO3kKxdrnhGBIU+KsrMDlr8MiItVKSIwJFrIX9WKq3+3X2JAfH7wZREZEi0CVTXi4vDPP60QgSHRIrLqgougesThXOkyOjcg9KWxIjAkViyq0EuUpc8SU6yIjJFY93fHxEsx0SIwRi22nu1zXP33elGmihaBIbEi/2Mv6tdS3sCQaBGpfkM0f+MYt3G7uS4jK87afjSimHypQ9uYVxa/IZ4JiRWL3tSKz20qdFhdV511rOs7X4n3882fa/7UZ7PcUN58ID53aEpDeRP56jFxc6Tbc8i1b8X7GdEiMCRFvNfhpOzfHxP5IdEiMOMDcdX6t68/EL8MiRaBCa+Iww77T4jb/1YmngmJFoGq/eJzJ6t1dFnsVjlfp7hzQWxVSew/X/PJp3bummN/Y825aBEY8qRYufeC47a+0ZpzOuRFu3L7mhtC/NC201z/Turyhy8+sGwzRexuG142S18aEysiY9Ri66f25f7Kki/mPkP+6rGhnLDqPiY0MdEiMGS9OHlbatknRf5H3zoGNdh2XeSilz7fmyICQ2LFS4cltvf3b8VhSxux3b++xSl9rPG1zD2iOd9V390j9L8z58Yz79oeN3w65g2y7v+d4qKzz0LM/W/xx47l+eHTCnPexVQIo80xcOz3/XDG7dGOdWI9lji0AQtrv5Lvr7blxndasVKi7q37MzAkWshz94uLDslgzeNosdIuz4fH+v4XjrEMxhrzik2fyv7D0Q//Vmbua9UVQv+94+e3O8x1EhkTO+79gGQf8L1OaGKiRaR6pzBKHfCsxyHJ/IsVmuL1IjLkSbHy3bPipt357cWaFOdlG3b8deyTPOhv7D4bcW761H+55ls7G4/+1I/5JIQQdy6L3ZmxlnOby+IHmw+t5YsVkTHm7dnnjc3vouHnl/axSp3jDovV/vzH5pzPpv8eOuYvqrpgFy8REREREdH96f4b+BOXxW6l1IUnu88TKoTR+hvfMhASqa4RF51e6xu6kG9zgW60Bv4sAxuRWfY/qG1jMg8g2a97QOh/Z/5B73JQb3AgzosLJYMDNSliq7MLo9bBJpuLPiONaeQDf4Eh0eKZ7RIXDKx1na91Xtd39KI4JloEKmuGyjSYNzuF0Wkz+spxcM7X7Unk2u2PXxGBIdFiXs1lydWYP48dlrN9ovlVy/5zuLA75OrBdBEYEi00JyUGaKW07RSRIdHiGSdxmNepNq9TYjDT+3zyoZ274WrgLzLf/uLUkIvvPuPYT/maG9bB3Bi1y4GHwYuVWcNzaOhi5C8PfuWyjIExL4vm76TXbdxu7lPK/jK0fWueSbYfuzK7Goz1nAft3Tr4u92xPXgbp9Sxxtd1/fAX8yCD5MCIlbV9h7whTg7Lj7EY+HvG6UVTa98QK7a2Df117Pe9LcmBPyHEzWYnN+MI4WTgbyRtyw13A38u2ttgHjuJ1ZN++pm9Xzksd3/3H8NZjgUxL4r3v3b+Levg4Hj3A1J9wM1mywCe0+PxgNCXOr+hITAkVrwkObB3QWyNsbQhF2VbFBItAot10oNDHg/8+Sc3ve2/XPO1nY19f+rPfBLf6IRG5XzQcnj5PP0NMjw3h8fq7Lxp+OCg481ZQzdEmOt3aDDQZfmJiIiIiIjuM/fgqz5HSo6la+IBtKJBJ/G6qUsGfHgJmJu7FHMtb4lpP7kfOsiQlr8KcU7fHCND3IsFyAbQUn8KV0Yn+EHtp2vQDhnSXkx18TpLGZTLCxBn/+c+A1p2mYCE1Vi7JNT5RqalYl3BdKCnHof1Xr7aLPkFpM92UlkhcsxNAtDTgS7r6xnHIiZ3wlLxek68w9xA5roORnaWi1eHBinxfMF04FINdJb5cobyZjXmBjlbMAophcWoKFuIgLv9I9qelCkKFbIBtB82SMyl0wvd0VNAmAIZiebX6aHHgOZDQPiSXKS7eE1SxOIXkA2grsXg0Wuj+n4Mw7qKt1GhjnL+JVkwAOA/70q8MsvbfPKhnftOhuzMhQh38unMWCUAwHB1KA5fcwOXWlF3GghfUoBsZ/UBIGD2avw6E8Dxeug+s/80HupE6f0Q/rDl7/MWQjFNet0RjyoAAF23rO2vF/rj5jz61XOO7WdQZCqyMwEcaILe67lM7ckw5b8DgBHGDievc43NxSed53Ejz/oKW3/G6eu6+mFoaUQ3orB2jYu+O0iB5zfno6JsKjDiuvJGPLLVzsoTjLg5cgAmfPbN0DyXY7/vPTP0ys8qaN5zNceuhV/alo+xZq6Gykl7Q7QcSgDQf4WbErGuddVP/6IAO8vykRbUb37lLfsPRxd12HUJCFe/gDQXr5ENSFqBdbH2f50Y/cAPAXJUVG/B2oRgJ9+QISAAAK6jT6q7TCjAumXTHf/eB4QXFONAWSpmOtv4P/5XPAgAfSbf5/4F/Jab3vVfnsfkVTvzOZ7xz6eBLxuRk1KIulvxqKg/iIolEnkxyPPfIHXHDZa6sY3V2XkTEAp1QQHiYMK2FoPdK5unI337QZQmAOc2ZyFzdRZWVnYiPDEf9RWu4iEiIiIiIrq/3IcDf0CE6gUnA3QmGJpr0I4oZCRZLxZfxxXjdSBMAeXjzi6qWIQokKQGcP4sPh/Vi5u9uPIfJiBMCeXP3cQUq0BamN3fPruAOgARKQrHQUE7cQrzgEbzpU6vIgxXyF38+A7GT+wnehmDmNyRnuvtOq60mYCwVCTFux4hiktYCMCEi1/3wpu8CU/MRVGhBtkJwSPYnhPW+e6kBghv6NHcAoQvWYEk60Xary9DC2C2ap7riych8UhaAkB72cX8gUOmJKxCUd4KzJ3mWKaBvn50nW9Edb3R6fJe5xO8becjocDsGS4uVP43+898zQ2gq+Ms2iGDMtHdXEnBUCQpAXTC+IVdfoTF4zF386Q9/i8uLsjZ68RFLYCfq/A/XK43GHGJCgAGXLnm8cqdrku5Kh9zYUL18vnI3NEEw5f2NwLIMGVKMKZMsda/P+P0dV0dMB4AELkQSodBBNvY45Z5NqedX4UpMNvF9n4SZH9Txnjse0+FQv3mFqSHAefK3nAyB9cQv7QtHykfj3J+kV8WjH+y+5PHsU5TYu2wOe/Yfzjq/roD3ZAhxW2dyKFMs+/LJ0Y/EKHSoCgzFTMl5qod6OvFldNV2HrQ+fJzn1sofd41JR7ZhblIV0x3zE9TP/qutaGhth4trorgIf/kprf9l59ismtnvsczvvnUpy/H4nnl0PYASFqNbIWb3xfe/AY5/ZXlXNHTWIct23LZ8WbKoHi8tvdtpIeZoGtpQ3fkQlRVa1zcSEVERERERHT/eWC8AxgXlsGQhl0fQHcpFzOtPz5NbdAfMiF8SS5UMdYv96LrOIAwOSKc3ZE/KBSPxABoMeLKDQD2A25+cx1dLQDCohDhdhvTETEPGH5lpvuGecDsf0S6upPXYloUFABavriObsR7cTHPOxMipvBQiYs7lv2PRiz+50aPVmO8Zn6yy/O88cf2nF3QkmFu0nKE72rEeyeNeG22YvCTLv0RtECGtSrFYLmt+0FXtABBRZ5svRM3e+BhrpvQfekUTuov4Jy+DZ9/04FzVy0fRUZB9c/TAUg8necrr9r5WPKmT7HVfc0IQIaYR9xfwDQ/fWOwPGk4/Psy54MMvrjxrfmi3OlyzJpa7tEin33XCyR4dxHWXsBsDf74l39BXVUl3qvchJbKTQBkmJmohCp5HhRJC6GOHbYNf8bp67qmWZab8y/4mUdLTXDjtO89Ni0VpZuPwbDGgJLieig/zkeck7Me/7StseFNrL4uN9n7D6uurw0AZIj4Z/fr+9nD5sGWQROpH/ixH1eMOujPGGE434nPOzpwxXIDWnhMPGY/DKdPeT0S5nrwZuBGB3R6HYxGA9q/uA7DeetNFsGYq5qOOEDijQLemYjtz9d25rNxzKcrB/Lw1JkO/JCohHrAgJYDG7Au8c84oHZVdm9+g5jfyBD3ozex2i1rv62QsKF13A3Fg6P1A4WIiIiIiOgedX8O/EEGZVoB4nZVYdfHRhTFmgdDBs7qsK1HBvUSN0870f0nLBU1e1d4lhfhUQBG+DSi19tzLiBxBdbFNqLkoB7nNiow9wEAuA7DsTYgMhcZTzte9FMV78Gv3d3tDQCQ4THXt+eb3TKgfHUhtp0xISJhIZY+twqvx8zCzMen458CgjFFBnQfzcOjZ/w48Md2PraS83GocJ75tW9uPPioJ7nl3pSYVLy2NxWvvduPri/b8O9nz8JoNOBY2SlUoxxIWIGj9W/bvkbRn3GOQ5knpAlcDxHLSlF5ehFytFXQvKfAnwvjx3T75KEJnENujXPsA182Yn1mORquyjBTtRDqZauxtliOx6JDMSUoGAEPAOd2zIDuvLdr7oWhMg85OzrQHRmF7CUr8NJGOSpmyBExRWZ+mvpGEzJ1m0Y88EfDjEM+tZ/pQERmKT6pWIVHvqzC4uRaaFe/gUVz9iHdyxuUxkY/dGWFqO6RISIS6LraiJztKnS8qfDvjQlERERERET3sPt04A9ArBLPx1ahZIcOho0KKB/oh+F4IxCWiuxfDH/qLBQRSwAcd3LHqY1efPMZACgw08unvG56NU40HRFqAC2d6LoFxEm83mnIdXSdtf1L+DQv7pa+0QkjgPAZ00ftab+JGpOZdf8H4GfxCig9fo2QF3nzowl9d01AQDCmyHzdnityLF0tR4mmHieNGsxNlAFXDWg5DURsTLKZt9K6H25PiYLSyTxO3utHS3ketp0JRvbeT1AjNZfQaPG4nY8lX3MDCH9YAcBonhNotut20n3N3KkoPXmKdiSmPWSe/+n2FDyWqHA+F9RokgUjIlaJiFgl0vOKgbpenDvwBlaWNGFZbhQunMzFTH/G6fO6LMtZ5mtz2X+Z+tE3AMgsF+4npImw792ajvTi3+IT/SZoy95A3S8+wVqJb03ItuWEN7EO9PXDBPMgzYQs4zjnUMSjSgAGdH3nvk5uXrN7HfWE6Ac6sDevHA135Sj9+CBe8+iGHc/0HS/H4h0diMh8G5d3rkDEKPZDEzE3fW1nPhvHfJq7bh/++KbS/PaH2RrU13RgVoEBObn1iDuZKx1Ljxe/QcLklqcDvYjVYdkhfbpy5B8wITxRg0P75fjw6TxU78rD1qTzKE0c8cTNREREREREk8J9OcefmRxL18QDaETL/+4HbhnQckBqnrfpmKmYDsAAQ5v9HFJ2bhmhbwGQMA+P2f1I7f7RxXI3LsN4yZvYQzHzcRmAU7j4met5i3DJiGb71zvFPIG1ALqbjW7v0m43nkI3ZEiL9dcgkBMTMSYAwHTMjJcBOAbjf7iu677T5Vi8PAPrj1+HN3nTdTQP06Lmo+R07wi251pE4gqoAGzTt5m3eaYJOkRh7bN2d0c/OgvpAM6dueBm7r4O1K1Ow+LserS7ym0A6DPCcAhAsgavuRj0u3nDv3M2mnnazseSr7kBRMjnIQ6A9kwb+lwu2Q+j3gAgCooZo/2asijMTgdwXo92N3NvtR/IwuLlWahzM9+aW9cMqN5ThWqdk9x/IBRz895BVSaA803Qf+bvOH1dlxyKHAA9rTC46fPPVSVgWtQC7PXq2DDWxmHf++LhFSjdrEQ4OrFeU+84XxQmatuS5nGs15qQG5WA+LdOodub5SZ7/zFM+KNyhANoaHN3/OmAodl+uxOgH7hkwIeXgPDMYhQ5HfTrx02v50Xsh1F/CkA8XtO4GPT7v997NM+vOxMxN31tZ74bv3x65HG5zavuI9JLcSBdBpyvRP6uNgxIru2U+99Flt8g4cnWV3t6HuvgsupZtm9nuHUK5ZpWdIfJsa4sF3EhSpTWrEI4TNi25n9C5zqBiIiIiIiI7hv38cAfEKF6AdkA6g7p0G7UoQHByFYrHeZ5i0tZDRWAuqpGF4McJrT/vgYNkEGdu3Do7tiHzQMpON/h9OJIe0v98Cn4PBKXXIA4ANv2HHFx0cUEw5Eax4G0KUqo18mASzWoO97rfCM3WrGr5joQuUrydZB+NRFjsjDXtQnb9h1zcVGnE83/2ghDhwwKuXlwayhv9qPd6XXKDhyrNwJhCqjiQ0e0PZciU5GdCWBXK3R3O3BsfweQsBTKWLvvhSmRlgngeC20551fXB3QN2FrSwe+iZFjprunAEwm/Ke7+O4a8GGNP1/zOcTTdj6WfM0NxKZibTKAA1VocHHxe+Difuw+hDGaxzAUSUsWAjBil9bZBUKY9/F2IwzfyDE7ZoR35E8xoausFiUVrS5uFAjGz6YBQC9MJn/H6eu6gqFUr0I4rmNXTavz9n3rFA4fBBC5CsrZTgs4AYzDvvdRxLJSVFovZL9pcPzChGxbTgyL1dUgWPvxerRABuUvFOYnayZkGcc5h2arsC4WwK4qNFx1/rUBfRN2OQxUTIB+4McB3ATQDTh/xeHVVjQccvahMyYM3HX/HclzTF9MxNz0tZ35bALk06DpSH9zC9LDgHOb30C1k/LX/WurB79BZEhborTUzbBY97qIFb1oqalBu8P5Wi9a3tqAuh4ZlAWlWDPb3BcEJBXjQKEM6GlCfuUpN4PHRERERERE94f7euAPIQuRsU4GHN+KzLJTQORypMRLXFCKXI7SN6OA81X4ZVGT5I/cLm0hfrm5E+GJBXhdPWwgJiweSckATleivMVxQKvPWAnNW72IiPQy9thcVBTKgNPlyN0hdYGgH1d+X4gcbRSUCfafyaDM3YL0MBMasrOwTWqAp8+IbbkboO0JRnbZaswd9Wu1/ovJ5O4JNG/FLsfr6TKgZRNWOqnrczsKUXBaBmWBBkut+3Iwb2rxS00juhyK1AvD5g0oOS+DsqBgaB4yX7fnUjCSVAsBNEG3vQkfXgJUWamIk/ieKjcfc3Ed5VmF0ErddX6tCfkFjeiOXIgtWR7MpzLYBvajwSixX28ZsW1NIY4FjdJArqftfCz5mhuYjozifMxFJ0oyXeyfzFqcC5NjnWbpmMxjOCV5NUoTgPbKLOQflRjA/fE6tL8pRLVE2+3WbcLi5WlYvLwculuebtB6o0AVNJJtBOi7WIutOwAkrB68yDmSOP1V5oDEAlSly9Ct3YCVm42OFyjvdqLhrQ2o6wlGdtkLEm0UMP0/53G51WNyfkHZB/6s09FlfuWnGsC581JPd03MtiVtKNbyzEI0XHXsV/v05dC8ZT4nWZcS6rDcRCrj+OaQHGvKViEcbSjIr8Q5icGuvs8akV9wBI9JvP56PPsBAEDMPGSHAdi1X3J/DnzZhPX5lbgS6W2lhSIuMR5AG+oOGyX6jF6c25WFnOMy1znicX8zEXPT13bmu3HPp+GmpaK2Phdx6ER5psSTdGEyhJ8uR+5mg8RAm8n8G2SPCeFLilGkGjq/G4z10AYX57hZyNSaEJFZil8phnK3u+UNaLQmhCcWoCIvftj5pwzK3+zDa7FA974NKLG7gdCn8wwiIiIiIqJ73ESdOWiMyKBMK0Dcriq0XwXm/m6pkwtKMsStO4w/IwsrN2/CrE+PYG32cqhmPwT0nIVO24i60/2ISM5Fzf/Kt5kzDZiO7DeLcfj/VEK7egG69auQkZyECNm3aNcdQd2BTsRVHMTrfWlYVull7L9pRs3/zUBBZQbkLUpk5C9FysOhuH1ND522EQ1fBCO74jCyv1yABeftFp+WigMnB/CT5zahPCUBHy5bjl+rVYiY0ouu08ewW2vAFYQiu/ogdi4Zo9eZjSimUMxMmA60GFD+Vi1kOfF48IFQzFZE+eHJrlCotx9GRV8GShzqWofm2iPQfgbMfPG3qPmV7YWIuHUHcWIgDzk7yjHr02ODeTNgs9wW1BQOX87X7bk2JfkFvBZ2Ctv2NAJhCqybJ/2kYMBsDeobv0fuqibkPJGAD3NW4XnVPAWkfJUAAAboSURBVITDmrNt6IqMR8W7W6D2aC7L6cjYmIuG0/XY9mwCzr2Yi5eWzEO4qRN6/TFoD7QBmaU4+m4/cp6tgvYP+5EWkITHkvw135On7Xws+Zob5v3zx4+Blbm1LvdP6fY9KJo9RgWVxeO1vXtwc00h6tYswL9rU7E2fSniwoDui8fwYUMrdFeDoSrbgwr7tnu3BwZ9B4BQrPV4QEsGpeYwKj4b1kayFiIp5iGgpwP6k/tx+GgvEKPEzh25Qxc5RxKn38ocCvX2ZtQ8kIGCXVmI11nbd7Ddcvsc+rnwGU8gDga0VGxAtawAcVOARx5XIMKjTi4KcTkADjSi/K2H8GtVFAIejIIydoT9uz/rdLQ9vAJbak6hpUDiiT9M0LblRMBsDf54xISVBfUomDMfLdZYTZ042VJjyf9UVFXbnpNMyDKOcw4FJBXjk+peLCuqx4I5rUhPL0BachQe7OuE/nQTGn7fiQdf3IKjGZcx61m7QeNx6Adst69A9mYlGtYYkPNEApoLNchIjkLAYD/Yj8c27sHRx4/hiexWNDc2Yub3ciQlx7utlwh1MUoPZqB8RxbkxlSsy1qKuLB+dJ3Ro+WjVuiwEDWHNOjLy0KJ9gM0LJFh7gwllNEy+NLfTMTc9LWd+Wy888m+/AoNqooNWFDZhPwSBc7WpA491Zj0W/wh2YDcNXmY1qJA0ZpUyzHY7nfRzlV2g7ShUFd/ggMPpCHH5TluKf6wedj2brSiuMSA7jA5KspyHes7SIHXK3Ohe7YeDb8ph2rOHqit0y74dJ5BRERERER0j7tz529i+L+//vXu4L/+/juiv/+OGF8XxNaQaBEY8rJo7rb95OZHL4vAkGjxUnPPCNZ/WexWRovAkBTxXof7b9/+Wi/e2/iiWJQYKwJDokVgQopYlLtevPenr8RtVwt2nxXvl74yuFxkolqs3LhTNHf0CSGEMG6XLqN7A+LmXz4Qxa+qRXxMtAgMiRZylVrkb9cKo2VdLtf99x5h/KhC5D+XIuQh0SIwJFbEq22X98qnFebyVV1w8aUecTh3FGK6c1m8vzF9sB4CY3aKi36LWQgh+sTVP+0Xmtyhuo5MVItFr5aJ9//iOgcl88btcl5uz4NyGLdb8i//mLjpprSi+4I4vP0VsUj1pDnmkCfFM8+9KDTvHhOfu0x2Z+s7a1sHMU+JRbnrxe6PL1vazreieaNlnyfUmPedP/JJCOFtO5fi2N94sl3htgy+5YYQ4vZX4uTe9WKl+ikROXz/7NWLq5L7x9KXumoXHtS3y37Xoe2a+6PhfZ2z9fnW/zm2EWufvPujC+LmgJPFvIzT32UeXO+nWrH1VbV4JmGofbtebkBcbFwvfmnNlZBYsbXNdQ3Z+EYvtr46FGfgYD/gQW6I0auHkTAf37w5D/jW0m6Hl9+O123Lje+0YqVE/Xp2DuNm30jG+ooobjwrbv7dxWonSf/hTz98Z3ueZu6LK8ThTy2xWso3nv2As/q73XHMZh0Ox5E7F8TuTPO+jnzVnPce5d/fe4TeJk9iRbza9jzgavN6y3afFLuH90e+9jejkZueltcZr9rZ+Pan/sgnW5fFbpV535u/ZymfdX/anytaj8EfXxa3XfVBTmK1aXODvhWH82NFYEisWPTuBfGD0zUOCOP2FIfz3JGdZxAREREREd2b/uHOnb+J4QOBQgiH///0p0FjOxo5lkxGlMdnoWHO2/hzw4pxfHUXEY0atvOJzViJoNy/4ujZt6Eaz8kXiYiIiIiIiIiIiO5x9/ccfwD6Tn+AbT0yKJclcTCAaJJiO5/ITDh35hTC58zGTA76EREREREREREREY3IfT7HXwca3j0FRK7A84njPPcQEY0StvOJrO9MFUrqg/Grg0s5KEtEREREREREREQ0QvfhwN916A61ISBsAOf+sBXl52VQVqyCKmS84yIi/2E7v2cEzMKvPyqAOkY23pEQERERERERERER3fPuwzn+2lA9JwMlV4HwGDlSMopRUagA3zBHNJmwnRMRERERERERERHR/ec+HPgjIiIiIiIiIiIiIiIimnz+y3gHQEREREREREREREREREQjx4E/IiIiIiIiIiIiIiIiokmAA39EREREREREREREREREkwAH/oiIiIiIiIiIiIiIiIgmAQ78EREREREREREREREREU0CHPgjIiIiIiIiIiIiIiIimgQ48EdEREREREREREREREQ0CXDgj4iIiIiIiIiIiIiIiGgS4MAfERERERERERERERER0STAgT8iIiIiIiIiIiIiIiKiSYADf0RERERERERERERERESTAAf+iIiIiIiIiIiIiIiIiCYBDvwRERERERERERERERERTQL/H/BBzFuL7uRB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71" y="78855"/>
            <a:ext cx="6870638" cy="4864336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727969" y="994299"/>
            <a:ext cx="399495" cy="35510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36163" y="1044894"/>
            <a:ext cx="4688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box should only be checked if nobody in the household is working</a:t>
            </a:r>
            <a:endParaRPr lang="en-US" sz="1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0724" y="772357"/>
            <a:ext cx="548389" cy="3994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4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59" y="466428"/>
            <a:ext cx="8171648" cy="35746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15" y="365924"/>
            <a:ext cx="640135" cy="4877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8839" y="466428"/>
            <a:ext cx="48516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box </a:t>
            </a:r>
            <a:r>
              <a:rPr lang="en-US" sz="1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must be </a:t>
            </a:r>
            <a:r>
              <a:rPr lang="en-US" sz="1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checked </a:t>
            </a:r>
            <a:r>
              <a:rPr lang="en-US" sz="1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order to submit your application</a:t>
            </a:r>
            <a:endParaRPr lang="en-US" sz="1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179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99285" y="477500"/>
            <a:ext cx="1398411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 to be uploaded. The only time you will upload documents, is if you are one of the 5% audited and proof of income is requested from your local agency.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9285" y="460531"/>
            <a:ext cx="1316115" cy="3069053"/>
          </a:xfrm>
          <a:prstGeom prst="rect">
            <a:avLst/>
          </a:prstGeom>
          <a:noFill/>
          <a:ln w="28575">
            <a:solidFill>
              <a:srgbClr val="006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64" y="317583"/>
            <a:ext cx="73628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C3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4294967295"/>
          </p:nvPr>
        </p:nvSpPr>
        <p:spPr>
          <a:xfrm>
            <a:off x="0" y="2057400"/>
            <a:ext cx="8229600" cy="48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55" y="147339"/>
            <a:ext cx="4865894" cy="30722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7820" y="3219634"/>
            <a:ext cx="81931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PSE does not share personal customer information with any entity.</a:t>
            </a:r>
          </a:p>
        </p:txBody>
      </p:sp>
    </p:spTree>
    <p:extLst>
      <p:ext uri="{BB962C8B-B14F-4D97-AF65-F5344CB8AC3E}">
        <p14:creationId xmlns:p14="http://schemas.microsoft.com/office/powerpoint/2010/main" val="27723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31" y="83143"/>
            <a:ext cx="6422201" cy="4663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3184" y="155892"/>
            <a:ext cx="15005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After submitting your application, it will mention that you need to contact your local agency for next steps. You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 to contact your local agency.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3184" y="155892"/>
            <a:ext cx="1573656" cy="212566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0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Example of PSE Bill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42" y="9525"/>
            <a:ext cx="6724465" cy="44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Other assistance programs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ou may qualify for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8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4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763F2-DDEA-4923-9735-C5A6327E162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199" y="528023"/>
            <a:ext cx="2587841" cy="182880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 Requirements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378" y="555367"/>
            <a:ext cx="50958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57200" y="4518631"/>
            <a:ext cx="8229600" cy="444398"/>
            <a:chOff x="457200" y="4518631"/>
            <a:chExt cx="8229600" cy="444398"/>
          </a:xfrm>
        </p:grpSpPr>
        <p:sp>
          <p:nvSpPr>
            <p:cNvPr id="31" name="Text Placeholder 8"/>
            <p:cNvSpPr txBox="1">
              <a:spLocks/>
            </p:cNvSpPr>
            <p:nvPr/>
          </p:nvSpPr>
          <p:spPr>
            <a:xfrm>
              <a:off x="838675" y="4626530"/>
              <a:ext cx="4572000" cy="22860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Community Solar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7200" y="4617720"/>
              <a:ext cx="381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45763F2-DDEA-4923-9735-C5A6327E1624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24</a:t>
              </a:fld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4518631"/>
              <a:ext cx="914400" cy="444398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822960" y="4626530"/>
              <a:ext cx="0" cy="2286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Freeform 5"/>
          <p:cNvSpPr>
            <a:spLocks noChangeAspect="1"/>
          </p:cNvSpPr>
          <p:nvPr/>
        </p:nvSpPr>
        <p:spPr bwMode="auto">
          <a:xfrm>
            <a:off x="6414608" y="6000750"/>
            <a:ext cx="382033" cy="326641"/>
          </a:xfrm>
          <a:custGeom>
            <a:avLst/>
            <a:gdLst>
              <a:gd name="T0" fmla="*/ 357 w 1338"/>
              <a:gd name="T1" fmla="*/ 875 h 1144"/>
              <a:gd name="T2" fmla="*/ 0 w 1338"/>
              <a:gd name="T3" fmla="*/ 651 h 1144"/>
              <a:gd name="T4" fmla="*/ 290 w 1338"/>
              <a:gd name="T5" fmla="*/ 1055 h 1144"/>
              <a:gd name="T6" fmla="*/ 357 w 1338"/>
              <a:gd name="T7" fmla="*/ 1144 h 1144"/>
              <a:gd name="T8" fmla="*/ 424 w 1338"/>
              <a:gd name="T9" fmla="*/ 1055 h 1144"/>
              <a:gd name="T10" fmla="*/ 1338 w 1338"/>
              <a:gd name="T11" fmla="*/ 0 h 1144"/>
              <a:gd name="T12" fmla="*/ 357 w 1338"/>
              <a:gd name="T13" fmla="*/ 875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8" h="1144">
                <a:moveTo>
                  <a:pt x="357" y="875"/>
                </a:moveTo>
                <a:lnTo>
                  <a:pt x="0" y="651"/>
                </a:lnTo>
                <a:lnTo>
                  <a:pt x="290" y="1055"/>
                </a:lnTo>
                <a:lnTo>
                  <a:pt x="357" y="1144"/>
                </a:lnTo>
                <a:lnTo>
                  <a:pt x="424" y="1055"/>
                </a:lnTo>
                <a:lnTo>
                  <a:pt x="1338" y="0"/>
                </a:lnTo>
                <a:lnTo>
                  <a:pt x="357" y="875"/>
                </a:lnTo>
                <a:close/>
              </a:path>
            </a:pathLst>
          </a:custGeom>
          <a:solidFill>
            <a:srgbClr val="668B5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5"/>
          <p:cNvSpPr>
            <a:spLocks noChangeAspect="1"/>
          </p:cNvSpPr>
          <p:nvPr/>
        </p:nvSpPr>
        <p:spPr bwMode="auto">
          <a:xfrm>
            <a:off x="6889052" y="6000750"/>
            <a:ext cx="382033" cy="326641"/>
          </a:xfrm>
          <a:custGeom>
            <a:avLst/>
            <a:gdLst>
              <a:gd name="T0" fmla="*/ 357 w 1338"/>
              <a:gd name="T1" fmla="*/ 875 h 1144"/>
              <a:gd name="T2" fmla="*/ 0 w 1338"/>
              <a:gd name="T3" fmla="*/ 651 h 1144"/>
              <a:gd name="T4" fmla="*/ 290 w 1338"/>
              <a:gd name="T5" fmla="*/ 1055 h 1144"/>
              <a:gd name="T6" fmla="*/ 357 w 1338"/>
              <a:gd name="T7" fmla="*/ 1144 h 1144"/>
              <a:gd name="T8" fmla="*/ 424 w 1338"/>
              <a:gd name="T9" fmla="*/ 1055 h 1144"/>
              <a:gd name="T10" fmla="*/ 1338 w 1338"/>
              <a:gd name="T11" fmla="*/ 0 h 1144"/>
              <a:gd name="T12" fmla="*/ 357 w 1338"/>
              <a:gd name="T13" fmla="*/ 875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8" h="1144">
                <a:moveTo>
                  <a:pt x="357" y="875"/>
                </a:moveTo>
                <a:lnTo>
                  <a:pt x="0" y="651"/>
                </a:lnTo>
                <a:lnTo>
                  <a:pt x="290" y="1055"/>
                </a:lnTo>
                <a:lnTo>
                  <a:pt x="357" y="1144"/>
                </a:lnTo>
                <a:lnTo>
                  <a:pt x="424" y="1055"/>
                </a:lnTo>
                <a:lnTo>
                  <a:pt x="1338" y="0"/>
                </a:lnTo>
                <a:lnTo>
                  <a:pt x="357" y="875"/>
                </a:lnTo>
                <a:close/>
              </a:path>
            </a:pathLst>
          </a:custGeom>
          <a:solidFill>
            <a:srgbClr val="E45D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5"/>
          <p:cNvSpPr>
            <a:spLocks noChangeAspect="1"/>
          </p:cNvSpPr>
          <p:nvPr/>
        </p:nvSpPr>
        <p:spPr bwMode="auto">
          <a:xfrm>
            <a:off x="7363496" y="6000750"/>
            <a:ext cx="382033" cy="326641"/>
          </a:xfrm>
          <a:custGeom>
            <a:avLst/>
            <a:gdLst>
              <a:gd name="T0" fmla="*/ 357 w 1338"/>
              <a:gd name="T1" fmla="*/ 875 h 1144"/>
              <a:gd name="T2" fmla="*/ 0 w 1338"/>
              <a:gd name="T3" fmla="*/ 651 h 1144"/>
              <a:gd name="T4" fmla="*/ 290 w 1338"/>
              <a:gd name="T5" fmla="*/ 1055 h 1144"/>
              <a:gd name="T6" fmla="*/ 357 w 1338"/>
              <a:gd name="T7" fmla="*/ 1144 h 1144"/>
              <a:gd name="T8" fmla="*/ 424 w 1338"/>
              <a:gd name="T9" fmla="*/ 1055 h 1144"/>
              <a:gd name="T10" fmla="*/ 1338 w 1338"/>
              <a:gd name="T11" fmla="*/ 0 h 1144"/>
              <a:gd name="T12" fmla="*/ 357 w 1338"/>
              <a:gd name="T13" fmla="*/ 875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8" h="1144">
                <a:moveTo>
                  <a:pt x="357" y="875"/>
                </a:moveTo>
                <a:lnTo>
                  <a:pt x="0" y="651"/>
                </a:lnTo>
                <a:lnTo>
                  <a:pt x="290" y="1055"/>
                </a:lnTo>
                <a:lnTo>
                  <a:pt x="357" y="1144"/>
                </a:lnTo>
                <a:lnTo>
                  <a:pt x="424" y="1055"/>
                </a:lnTo>
                <a:lnTo>
                  <a:pt x="1338" y="0"/>
                </a:lnTo>
                <a:lnTo>
                  <a:pt x="357" y="875"/>
                </a:lnTo>
                <a:close/>
              </a:path>
            </a:pathLst>
          </a:custGeom>
          <a:solidFill>
            <a:srgbClr val="EEC2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1" y="6905"/>
            <a:ext cx="64674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1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914400"/>
            <a:ext cx="0" cy="2743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/>
          <p:cNvSpPr txBox="1">
            <a:spLocks/>
          </p:cNvSpPr>
          <p:nvPr/>
        </p:nvSpPr>
        <p:spPr>
          <a:xfrm>
            <a:off x="-6366" y="166722"/>
            <a:ext cx="3274828" cy="2743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7199" y="4518631"/>
            <a:ext cx="7000043" cy="444399"/>
            <a:chOff x="457200" y="4518631"/>
            <a:chExt cx="8229600" cy="444399"/>
          </a:xfrm>
        </p:grpSpPr>
        <p:sp>
          <p:nvSpPr>
            <p:cNvPr id="17" name="TextBox 16"/>
            <p:cNvSpPr txBox="1"/>
            <p:nvPr/>
          </p:nvSpPr>
          <p:spPr>
            <a:xfrm>
              <a:off x="457200" y="4617720"/>
              <a:ext cx="381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45763F2-DDEA-4923-9735-C5A6327E1624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25</a:t>
              </a:fld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4518631"/>
              <a:ext cx="914400" cy="444399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822960" y="4626530"/>
              <a:ext cx="0" cy="22860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8"/>
          <p:cNvSpPr txBox="1">
            <a:spLocks/>
          </p:cNvSpPr>
          <p:nvPr/>
        </p:nvSpPr>
        <p:spPr>
          <a:xfrm>
            <a:off x="781275" y="4634186"/>
            <a:ext cx="3888913" cy="228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 Community Solar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8131"/>
            <a:ext cx="9144001" cy="514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9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8B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>
            <a:spLocks/>
          </p:cNvSpPr>
          <p:nvPr/>
        </p:nvSpPr>
        <p:spPr>
          <a:xfrm>
            <a:off x="914400" y="4655383"/>
            <a:ext cx="4572000" cy="228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 Community Solar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763F2-DDEA-4923-9735-C5A6327E162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274" y="692002"/>
            <a:ext cx="2209800" cy="182880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 I Subscribe?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399" y="1410088"/>
            <a:ext cx="51405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now, income-eligible customers can contact an Energy Advisor at 1-800-562-1482 to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enroll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we can add you to the waitlist here, today.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be asked to affirm you meet the household income requirements during the enrollment process to self qualify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Proof of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income is not required.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PSE.com/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solarforall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330739" y="2854384"/>
            <a:ext cx="629258" cy="629258"/>
            <a:chOff x="4651376" y="2849563"/>
            <a:chExt cx="131763" cy="131763"/>
          </a:xfrm>
          <a:solidFill>
            <a:schemeClr val="bg1"/>
          </a:solidFill>
        </p:grpSpPr>
        <p:sp>
          <p:nvSpPr>
            <p:cNvPr id="10" name="Freeform 1636"/>
            <p:cNvSpPr>
              <a:spLocks/>
            </p:cNvSpPr>
            <p:nvPr/>
          </p:nvSpPr>
          <p:spPr bwMode="auto">
            <a:xfrm>
              <a:off x="4721226" y="2849563"/>
              <a:ext cx="61913" cy="61913"/>
            </a:xfrm>
            <a:custGeom>
              <a:avLst/>
              <a:gdLst>
                <a:gd name="T0" fmla="*/ 32 w 39"/>
                <a:gd name="T1" fmla="*/ 31 h 39"/>
                <a:gd name="T2" fmla="*/ 14 w 39"/>
                <a:gd name="T3" fmla="*/ 31 h 39"/>
                <a:gd name="T4" fmla="*/ 39 w 39"/>
                <a:gd name="T5" fmla="*/ 6 h 39"/>
                <a:gd name="T6" fmla="*/ 34 w 39"/>
                <a:gd name="T7" fmla="*/ 0 h 39"/>
                <a:gd name="T8" fmla="*/ 8 w 39"/>
                <a:gd name="T9" fmla="*/ 25 h 39"/>
                <a:gd name="T10" fmla="*/ 8 w 39"/>
                <a:gd name="T11" fmla="*/ 7 h 39"/>
                <a:gd name="T12" fmla="*/ 0 w 39"/>
                <a:gd name="T13" fmla="*/ 7 h 39"/>
                <a:gd name="T14" fmla="*/ 0 w 39"/>
                <a:gd name="T15" fmla="*/ 39 h 39"/>
                <a:gd name="T16" fmla="*/ 32 w 39"/>
                <a:gd name="T17" fmla="*/ 39 h 39"/>
                <a:gd name="T18" fmla="*/ 32 w 39"/>
                <a:gd name="T1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2" y="31"/>
                  </a:moveTo>
                  <a:lnTo>
                    <a:pt x="14" y="31"/>
                  </a:lnTo>
                  <a:lnTo>
                    <a:pt x="39" y="6"/>
                  </a:lnTo>
                  <a:lnTo>
                    <a:pt x="34" y="0"/>
                  </a:lnTo>
                  <a:lnTo>
                    <a:pt x="8" y="25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39"/>
                  </a:lnTo>
                  <a:lnTo>
                    <a:pt x="32" y="39"/>
                  </a:lnTo>
                  <a:lnTo>
                    <a:pt x="32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637"/>
            <p:cNvSpPr>
              <a:spLocks noEditPoints="1"/>
            </p:cNvSpPr>
            <p:nvPr/>
          </p:nvSpPr>
          <p:spPr bwMode="auto">
            <a:xfrm>
              <a:off x="4651376" y="2860676"/>
              <a:ext cx="120650" cy="120650"/>
            </a:xfrm>
            <a:custGeom>
              <a:avLst/>
              <a:gdLst>
                <a:gd name="T0" fmla="*/ 68 w 76"/>
                <a:gd name="T1" fmla="*/ 44 h 76"/>
                <a:gd name="T2" fmla="*/ 52 w 76"/>
                <a:gd name="T3" fmla="*/ 44 h 76"/>
                <a:gd name="T4" fmla="*/ 44 w 76"/>
                <a:gd name="T5" fmla="*/ 51 h 76"/>
                <a:gd name="T6" fmla="*/ 25 w 76"/>
                <a:gd name="T7" fmla="*/ 32 h 76"/>
                <a:gd name="T8" fmla="*/ 32 w 76"/>
                <a:gd name="T9" fmla="*/ 24 h 76"/>
                <a:gd name="T10" fmla="*/ 32 w 76"/>
                <a:gd name="T11" fmla="*/ 8 h 76"/>
                <a:gd name="T12" fmla="*/ 24 w 76"/>
                <a:gd name="T13" fmla="*/ 0 h 76"/>
                <a:gd name="T14" fmla="*/ 8 w 76"/>
                <a:gd name="T15" fmla="*/ 0 h 76"/>
                <a:gd name="T16" fmla="*/ 0 w 76"/>
                <a:gd name="T17" fmla="*/ 8 h 76"/>
                <a:gd name="T18" fmla="*/ 0 w 76"/>
                <a:gd name="T19" fmla="*/ 28 h 76"/>
                <a:gd name="T20" fmla="*/ 48 w 76"/>
                <a:gd name="T21" fmla="*/ 76 h 76"/>
                <a:gd name="T22" fmla="*/ 68 w 76"/>
                <a:gd name="T23" fmla="*/ 76 h 76"/>
                <a:gd name="T24" fmla="*/ 76 w 76"/>
                <a:gd name="T25" fmla="*/ 68 h 76"/>
                <a:gd name="T26" fmla="*/ 76 w 76"/>
                <a:gd name="T27" fmla="*/ 52 h 76"/>
                <a:gd name="T28" fmla="*/ 68 w 76"/>
                <a:gd name="T29" fmla="*/ 44 h 76"/>
                <a:gd name="T30" fmla="*/ 48 w 76"/>
                <a:gd name="T31" fmla="*/ 68 h 76"/>
                <a:gd name="T32" fmla="*/ 8 w 76"/>
                <a:gd name="T33" fmla="*/ 28 h 76"/>
                <a:gd name="T34" fmla="*/ 8 w 76"/>
                <a:gd name="T35" fmla="*/ 8 h 76"/>
                <a:gd name="T36" fmla="*/ 24 w 76"/>
                <a:gd name="T37" fmla="*/ 8 h 76"/>
                <a:gd name="T38" fmla="*/ 24 w 76"/>
                <a:gd name="T39" fmla="*/ 24 h 76"/>
                <a:gd name="T40" fmla="*/ 20 w 76"/>
                <a:gd name="T41" fmla="*/ 24 h 76"/>
                <a:gd name="T42" fmla="*/ 18 w 76"/>
                <a:gd name="T43" fmla="*/ 25 h 76"/>
                <a:gd name="T44" fmla="*/ 16 w 76"/>
                <a:gd name="T45" fmla="*/ 28 h 76"/>
                <a:gd name="T46" fmla="*/ 48 w 76"/>
                <a:gd name="T47" fmla="*/ 60 h 76"/>
                <a:gd name="T48" fmla="*/ 52 w 76"/>
                <a:gd name="T49" fmla="*/ 56 h 76"/>
                <a:gd name="T50" fmla="*/ 52 w 76"/>
                <a:gd name="T51" fmla="*/ 52 h 76"/>
                <a:gd name="T52" fmla="*/ 68 w 76"/>
                <a:gd name="T53" fmla="*/ 52 h 76"/>
                <a:gd name="T54" fmla="*/ 68 w 76"/>
                <a:gd name="T55" fmla="*/ 68 h 76"/>
                <a:gd name="T56" fmla="*/ 48 w 76"/>
                <a:gd name="T5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68" y="44"/>
                  </a:moveTo>
                  <a:cubicBezTo>
                    <a:pt x="52" y="44"/>
                    <a:pt x="52" y="44"/>
                    <a:pt x="52" y="44"/>
                  </a:cubicBezTo>
                  <a:cubicBezTo>
                    <a:pt x="48" y="44"/>
                    <a:pt x="45" y="47"/>
                    <a:pt x="44" y="51"/>
                  </a:cubicBezTo>
                  <a:cubicBezTo>
                    <a:pt x="34" y="50"/>
                    <a:pt x="27" y="42"/>
                    <a:pt x="25" y="32"/>
                  </a:cubicBezTo>
                  <a:cubicBezTo>
                    <a:pt x="29" y="32"/>
                    <a:pt x="32" y="28"/>
                    <a:pt x="32" y="2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3"/>
                    <a:pt x="29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54"/>
                    <a:pt x="22" y="76"/>
                    <a:pt x="48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73" y="76"/>
                    <a:pt x="76" y="72"/>
                    <a:pt x="76" y="6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47"/>
                    <a:pt x="73" y="44"/>
                    <a:pt x="68" y="44"/>
                  </a:cubicBezTo>
                  <a:close/>
                  <a:moveTo>
                    <a:pt x="48" y="68"/>
                  </a:moveTo>
                  <a:cubicBezTo>
                    <a:pt x="26" y="68"/>
                    <a:pt x="8" y="50"/>
                    <a:pt x="8" y="2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4"/>
                    <a:pt x="18" y="24"/>
                    <a:pt x="18" y="25"/>
                  </a:cubicBezTo>
                  <a:cubicBezTo>
                    <a:pt x="17" y="26"/>
                    <a:pt x="16" y="27"/>
                    <a:pt x="16" y="28"/>
                  </a:cubicBezTo>
                  <a:cubicBezTo>
                    <a:pt x="17" y="46"/>
                    <a:pt x="30" y="60"/>
                    <a:pt x="48" y="60"/>
                  </a:cubicBezTo>
                  <a:cubicBezTo>
                    <a:pt x="51" y="60"/>
                    <a:pt x="52" y="58"/>
                    <a:pt x="52" y="5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68"/>
                    <a:pt x="68" y="68"/>
                    <a:pt x="68" y="68"/>
                  </a:cubicBezTo>
                  <a:lnTo>
                    <a:pt x="4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87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2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/>
          <p:cNvSpPr>
            <a:spLocks/>
          </p:cNvSpPr>
          <p:nvPr/>
        </p:nvSpPr>
        <p:spPr>
          <a:xfrm>
            <a:off x="3657600" y="914400"/>
            <a:ext cx="5029200" cy="2743200"/>
          </a:xfrm>
          <a:prstGeom prst="round2DiagRect">
            <a:avLst/>
          </a:prstGeom>
          <a:solidFill>
            <a:srgbClr val="9CADB7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914400"/>
            <a:ext cx="0" cy="2743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/>
          <p:cNvSpPr txBox="1">
            <a:spLocks/>
          </p:cNvSpPr>
          <p:nvPr/>
        </p:nvSpPr>
        <p:spPr>
          <a:xfrm>
            <a:off x="281569" y="166722"/>
            <a:ext cx="2918831" cy="2743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en-US" sz="32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Home Weatherization Assistance</a:t>
            </a:r>
            <a:endParaRPr lang="en-US" sz="32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23"/>
          <p:cNvSpPr txBox="1">
            <a:spLocks/>
          </p:cNvSpPr>
          <p:nvPr/>
        </p:nvSpPr>
        <p:spPr>
          <a:xfrm>
            <a:off x="3886200" y="922565"/>
            <a:ext cx="4716262" cy="273503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 fontAlgn="base">
              <a:spcBef>
                <a:spcPts val="1200"/>
              </a:spcBef>
              <a:buBlip>
                <a:blip r:embed="rId3"/>
              </a:buBlip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The Home Weatherization Assistance program is a partnership between PSE, federal and state funding sources. </a:t>
            </a:r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65760" indent="-365760" fontAlgn="base">
              <a:spcBef>
                <a:spcPts val="1200"/>
              </a:spcBef>
              <a:buBlip>
                <a:blip r:embed="rId3"/>
              </a:buBlip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It’s </a:t>
            </a: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a way for us to connect our income-qualified customers to the local agencies that can assess your home and provide free, whole-home upgrades to help lower your monthly energy bill.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7199" y="4518631"/>
            <a:ext cx="7000043" cy="444399"/>
            <a:chOff x="457200" y="4518631"/>
            <a:chExt cx="8229600" cy="444399"/>
          </a:xfrm>
        </p:grpSpPr>
        <p:sp>
          <p:nvSpPr>
            <p:cNvPr id="17" name="TextBox 16"/>
            <p:cNvSpPr txBox="1"/>
            <p:nvPr/>
          </p:nvSpPr>
          <p:spPr>
            <a:xfrm>
              <a:off x="457200" y="4617720"/>
              <a:ext cx="381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745763F2-DDEA-4923-9735-C5A6327E1624}" type="slidenum">
                <a:rPr lang="en-US" sz="1000" smtClean="0">
                  <a:solidFill>
                    <a:schemeClr val="bg1"/>
                  </a:solidFill>
                </a:rPr>
                <a:t>27</a:t>
              </a:fld>
              <a:endParaRPr lang="en-US" sz="1000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4518631"/>
              <a:ext cx="914400" cy="444399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822960" y="4626530"/>
              <a:ext cx="0" cy="22860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8"/>
          <p:cNvSpPr txBox="1">
            <a:spLocks/>
          </p:cNvSpPr>
          <p:nvPr/>
        </p:nvSpPr>
        <p:spPr>
          <a:xfrm>
            <a:off x="781275" y="4634186"/>
            <a:ext cx="3888913" cy="228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100" dirty="0" smtClean="0"/>
              <a:t>Visit:  pse.com/home</a:t>
            </a:r>
            <a:endParaRPr lang="en-US" sz="1100" dirty="0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378565" y="2909922"/>
            <a:ext cx="724838" cy="724838"/>
            <a:chOff x="2373313" y="1246188"/>
            <a:chExt cx="152400" cy="152400"/>
          </a:xfrm>
          <a:solidFill>
            <a:schemeClr val="bg1"/>
          </a:solidFill>
        </p:grpSpPr>
        <p:sp>
          <p:nvSpPr>
            <p:cNvPr id="21" name="Freeform 1472"/>
            <p:cNvSpPr>
              <a:spLocks noEditPoints="1"/>
            </p:cNvSpPr>
            <p:nvPr/>
          </p:nvSpPr>
          <p:spPr bwMode="auto">
            <a:xfrm>
              <a:off x="2373313" y="1335088"/>
              <a:ext cx="120650" cy="63500"/>
            </a:xfrm>
            <a:custGeom>
              <a:avLst/>
              <a:gdLst>
                <a:gd name="T0" fmla="*/ 67 w 76"/>
                <a:gd name="T1" fmla="*/ 13 h 40"/>
                <a:gd name="T2" fmla="*/ 63 w 76"/>
                <a:gd name="T3" fmla="*/ 12 h 40"/>
                <a:gd name="T4" fmla="*/ 43 w 76"/>
                <a:gd name="T5" fmla="*/ 15 h 40"/>
                <a:gd name="T6" fmla="*/ 40 w 76"/>
                <a:gd name="T7" fmla="*/ 6 h 40"/>
                <a:gd name="T8" fmla="*/ 36 w 76"/>
                <a:gd name="T9" fmla="*/ 4 h 40"/>
                <a:gd name="T10" fmla="*/ 20 w 76"/>
                <a:gd name="T11" fmla="*/ 4 h 40"/>
                <a:gd name="T12" fmla="*/ 16 w 76"/>
                <a:gd name="T13" fmla="*/ 0 h 40"/>
                <a:gd name="T14" fmla="*/ 4 w 76"/>
                <a:gd name="T15" fmla="*/ 0 h 40"/>
                <a:gd name="T16" fmla="*/ 0 w 76"/>
                <a:gd name="T17" fmla="*/ 4 h 40"/>
                <a:gd name="T18" fmla="*/ 0 w 76"/>
                <a:gd name="T19" fmla="*/ 36 h 40"/>
                <a:gd name="T20" fmla="*/ 4 w 76"/>
                <a:gd name="T21" fmla="*/ 40 h 40"/>
                <a:gd name="T22" fmla="*/ 16 w 76"/>
                <a:gd name="T23" fmla="*/ 40 h 40"/>
                <a:gd name="T24" fmla="*/ 20 w 76"/>
                <a:gd name="T25" fmla="*/ 36 h 40"/>
                <a:gd name="T26" fmla="*/ 39 w 76"/>
                <a:gd name="T27" fmla="*/ 40 h 40"/>
                <a:gd name="T28" fmla="*/ 41 w 76"/>
                <a:gd name="T29" fmla="*/ 40 h 40"/>
                <a:gd name="T30" fmla="*/ 73 w 76"/>
                <a:gd name="T31" fmla="*/ 32 h 40"/>
                <a:gd name="T32" fmla="*/ 76 w 76"/>
                <a:gd name="T33" fmla="*/ 29 h 40"/>
                <a:gd name="T34" fmla="*/ 75 w 76"/>
                <a:gd name="T35" fmla="*/ 25 h 40"/>
                <a:gd name="T36" fmla="*/ 67 w 76"/>
                <a:gd name="T37" fmla="*/ 13 h 40"/>
                <a:gd name="T38" fmla="*/ 8 w 76"/>
                <a:gd name="T39" fmla="*/ 32 h 40"/>
                <a:gd name="T40" fmla="*/ 8 w 76"/>
                <a:gd name="T41" fmla="*/ 8 h 40"/>
                <a:gd name="T42" fmla="*/ 12 w 76"/>
                <a:gd name="T43" fmla="*/ 8 h 40"/>
                <a:gd name="T44" fmla="*/ 12 w 76"/>
                <a:gd name="T45" fmla="*/ 32 h 40"/>
                <a:gd name="T46" fmla="*/ 8 w 76"/>
                <a:gd name="T47" fmla="*/ 32 h 40"/>
                <a:gd name="T48" fmla="*/ 40 w 76"/>
                <a:gd name="T49" fmla="*/ 32 h 40"/>
                <a:gd name="T50" fmla="*/ 20 w 76"/>
                <a:gd name="T51" fmla="*/ 28 h 40"/>
                <a:gd name="T52" fmla="*/ 20 w 76"/>
                <a:gd name="T53" fmla="*/ 12 h 40"/>
                <a:gd name="T54" fmla="*/ 33 w 76"/>
                <a:gd name="T55" fmla="*/ 12 h 40"/>
                <a:gd name="T56" fmla="*/ 34 w 76"/>
                <a:gd name="T57" fmla="*/ 16 h 40"/>
                <a:gd name="T58" fmla="*/ 32 w 76"/>
                <a:gd name="T59" fmla="*/ 16 h 40"/>
                <a:gd name="T60" fmla="*/ 28 w 76"/>
                <a:gd name="T61" fmla="*/ 20 h 40"/>
                <a:gd name="T62" fmla="*/ 32 w 76"/>
                <a:gd name="T63" fmla="*/ 24 h 40"/>
                <a:gd name="T64" fmla="*/ 41 w 76"/>
                <a:gd name="T65" fmla="*/ 24 h 40"/>
                <a:gd name="T66" fmla="*/ 62 w 76"/>
                <a:gd name="T67" fmla="*/ 20 h 40"/>
                <a:gd name="T68" fmla="*/ 65 w 76"/>
                <a:gd name="T69" fmla="*/ 25 h 40"/>
                <a:gd name="T70" fmla="*/ 40 w 76"/>
                <a:gd name="T7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40">
                  <a:moveTo>
                    <a:pt x="67" y="13"/>
                  </a:moveTo>
                  <a:cubicBezTo>
                    <a:pt x="66" y="12"/>
                    <a:pt x="65" y="11"/>
                    <a:pt x="63" y="12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8" y="40"/>
                    <a:pt x="19" y="38"/>
                    <a:pt x="20" y="36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40"/>
                    <a:pt x="40" y="40"/>
                    <a:pt x="41" y="40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4" y="31"/>
                    <a:pt x="75" y="30"/>
                    <a:pt x="76" y="29"/>
                  </a:cubicBezTo>
                  <a:cubicBezTo>
                    <a:pt x="76" y="28"/>
                    <a:pt x="76" y="27"/>
                    <a:pt x="75" y="25"/>
                  </a:cubicBezTo>
                  <a:lnTo>
                    <a:pt x="67" y="13"/>
                  </a:lnTo>
                  <a:close/>
                  <a:moveTo>
                    <a:pt x="8" y="3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32"/>
                    <a:pt x="12" y="32"/>
                    <a:pt x="12" y="32"/>
                  </a:cubicBezTo>
                  <a:lnTo>
                    <a:pt x="8" y="32"/>
                  </a:lnTo>
                  <a:close/>
                  <a:moveTo>
                    <a:pt x="40" y="32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16"/>
                    <a:pt x="28" y="17"/>
                    <a:pt x="28" y="20"/>
                  </a:cubicBezTo>
                  <a:cubicBezTo>
                    <a:pt x="28" y="22"/>
                    <a:pt x="30" y="24"/>
                    <a:pt x="32" y="24"/>
                  </a:cubicBezTo>
                  <a:cubicBezTo>
                    <a:pt x="33" y="24"/>
                    <a:pt x="39" y="24"/>
                    <a:pt x="41" y="24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5" y="25"/>
                    <a:pt x="65" y="25"/>
                    <a:pt x="65" y="25"/>
                  </a:cubicBezTo>
                  <a:lnTo>
                    <a:pt x="40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473"/>
            <p:cNvSpPr>
              <a:spLocks noEditPoints="1"/>
            </p:cNvSpPr>
            <p:nvPr/>
          </p:nvSpPr>
          <p:spPr bwMode="auto">
            <a:xfrm>
              <a:off x="2405063" y="1246188"/>
              <a:ext cx="120650" cy="63500"/>
            </a:xfrm>
            <a:custGeom>
              <a:avLst/>
              <a:gdLst>
                <a:gd name="T0" fmla="*/ 72 w 76"/>
                <a:gd name="T1" fmla="*/ 0 h 40"/>
                <a:gd name="T2" fmla="*/ 60 w 76"/>
                <a:gd name="T3" fmla="*/ 0 h 40"/>
                <a:gd name="T4" fmla="*/ 56 w 76"/>
                <a:gd name="T5" fmla="*/ 3 h 40"/>
                <a:gd name="T6" fmla="*/ 36 w 76"/>
                <a:gd name="T7" fmla="*/ 0 h 40"/>
                <a:gd name="T8" fmla="*/ 35 w 76"/>
                <a:gd name="T9" fmla="*/ 0 h 40"/>
                <a:gd name="T10" fmla="*/ 3 w 76"/>
                <a:gd name="T11" fmla="*/ 8 h 40"/>
                <a:gd name="T12" fmla="*/ 0 w 76"/>
                <a:gd name="T13" fmla="*/ 10 h 40"/>
                <a:gd name="T14" fmla="*/ 0 w 76"/>
                <a:gd name="T15" fmla="*/ 14 h 40"/>
                <a:gd name="T16" fmla="*/ 8 w 76"/>
                <a:gd name="T17" fmla="*/ 26 h 40"/>
                <a:gd name="T18" fmla="*/ 12 w 76"/>
                <a:gd name="T19" fmla="*/ 28 h 40"/>
                <a:gd name="T20" fmla="*/ 33 w 76"/>
                <a:gd name="T21" fmla="*/ 24 h 40"/>
                <a:gd name="T22" fmla="*/ 36 w 76"/>
                <a:gd name="T23" fmla="*/ 33 h 40"/>
                <a:gd name="T24" fmla="*/ 40 w 76"/>
                <a:gd name="T25" fmla="*/ 36 h 40"/>
                <a:gd name="T26" fmla="*/ 56 w 76"/>
                <a:gd name="T27" fmla="*/ 36 h 40"/>
                <a:gd name="T28" fmla="*/ 60 w 76"/>
                <a:gd name="T29" fmla="*/ 40 h 40"/>
                <a:gd name="T30" fmla="*/ 72 w 76"/>
                <a:gd name="T31" fmla="*/ 40 h 40"/>
                <a:gd name="T32" fmla="*/ 76 w 76"/>
                <a:gd name="T33" fmla="*/ 36 h 40"/>
                <a:gd name="T34" fmla="*/ 76 w 76"/>
                <a:gd name="T35" fmla="*/ 4 h 40"/>
                <a:gd name="T36" fmla="*/ 72 w 76"/>
                <a:gd name="T37" fmla="*/ 0 h 40"/>
                <a:gd name="T38" fmla="*/ 43 w 76"/>
                <a:gd name="T39" fmla="*/ 28 h 40"/>
                <a:gd name="T40" fmla="*/ 41 w 76"/>
                <a:gd name="T41" fmla="*/ 24 h 40"/>
                <a:gd name="T42" fmla="*/ 44 w 76"/>
                <a:gd name="T43" fmla="*/ 24 h 40"/>
                <a:gd name="T44" fmla="*/ 48 w 76"/>
                <a:gd name="T45" fmla="*/ 20 h 40"/>
                <a:gd name="T46" fmla="*/ 44 w 76"/>
                <a:gd name="T47" fmla="*/ 16 h 40"/>
                <a:gd name="T48" fmla="*/ 35 w 76"/>
                <a:gd name="T49" fmla="*/ 16 h 40"/>
                <a:gd name="T50" fmla="*/ 14 w 76"/>
                <a:gd name="T51" fmla="*/ 19 h 40"/>
                <a:gd name="T52" fmla="*/ 10 w 76"/>
                <a:gd name="T53" fmla="*/ 14 h 40"/>
                <a:gd name="T54" fmla="*/ 36 w 76"/>
                <a:gd name="T55" fmla="*/ 8 h 40"/>
                <a:gd name="T56" fmla="*/ 56 w 76"/>
                <a:gd name="T57" fmla="*/ 11 h 40"/>
                <a:gd name="T58" fmla="*/ 56 w 76"/>
                <a:gd name="T59" fmla="*/ 28 h 40"/>
                <a:gd name="T60" fmla="*/ 43 w 76"/>
                <a:gd name="T61" fmla="*/ 28 h 40"/>
                <a:gd name="T62" fmla="*/ 68 w 76"/>
                <a:gd name="T63" fmla="*/ 32 h 40"/>
                <a:gd name="T64" fmla="*/ 64 w 76"/>
                <a:gd name="T65" fmla="*/ 32 h 40"/>
                <a:gd name="T66" fmla="*/ 64 w 76"/>
                <a:gd name="T67" fmla="*/ 8 h 40"/>
                <a:gd name="T68" fmla="*/ 68 w 76"/>
                <a:gd name="T69" fmla="*/ 8 h 40"/>
                <a:gd name="T70" fmla="*/ 68 w 76"/>
                <a:gd name="T7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40">
                  <a:moveTo>
                    <a:pt x="72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8" y="0"/>
                    <a:pt x="56" y="1"/>
                    <a:pt x="56" y="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11"/>
                    <a:pt x="0" y="13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7"/>
                    <a:pt x="11" y="28"/>
                    <a:pt x="12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5"/>
                    <a:pt x="38" y="36"/>
                    <a:pt x="40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8"/>
                    <a:pt x="58" y="40"/>
                    <a:pt x="6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40"/>
                    <a:pt x="76" y="38"/>
                    <a:pt x="76" y="36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4" y="0"/>
                    <a:pt x="72" y="0"/>
                  </a:cubicBezTo>
                  <a:close/>
                  <a:moveTo>
                    <a:pt x="43" y="28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6" y="24"/>
                    <a:pt x="48" y="22"/>
                    <a:pt x="48" y="20"/>
                  </a:cubicBezTo>
                  <a:cubicBezTo>
                    <a:pt x="48" y="17"/>
                    <a:pt x="46" y="16"/>
                    <a:pt x="44" y="16"/>
                  </a:cubicBezTo>
                  <a:cubicBezTo>
                    <a:pt x="43" y="16"/>
                    <a:pt x="36" y="16"/>
                    <a:pt x="35" y="1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28"/>
                    <a:pt x="56" y="28"/>
                    <a:pt x="56" y="28"/>
                  </a:cubicBezTo>
                  <a:lnTo>
                    <a:pt x="43" y="28"/>
                  </a:lnTo>
                  <a:close/>
                  <a:moveTo>
                    <a:pt x="68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8" y="8"/>
                    <a:pt x="68" y="8"/>
                    <a:pt x="68" y="8"/>
                  </a:cubicBezTo>
                  <a:lnTo>
                    <a:pt x="68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474"/>
            <p:cNvSpPr>
              <a:spLocks/>
            </p:cNvSpPr>
            <p:nvPr/>
          </p:nvSpPr>
          <p:spPr bwMode="auto">
            <a:xfrm>
              <a:off x="2430463" y="1303338"/>
              <a:ext cx="38100" cy="38100"/>
            </a:xfrm>
            <a:custGeom>
              <a:avLst/>
              <a:gdLst>
                <a:gd name="T0" fmla="*/ 24 w 24"/>
                <a:gd name="T1" fmla="*/ 6 h 24"/>
                <a:gd name="T2" fmla="*/ 18 w 24"/>
                <a:gd name="T3" fmla="*/ 0 h 24"/>
                <a:gd name="T4" fmla="*/ 12 w 24"/>
                <a:gd name="T5" fmla="*/ 6 h 24"/>
                <a:gd name="T6" fmla="*/ 6 w 24"/>
                <a:gd name="T7" fmla="*/ 0 h 24"/>
                <a:gd name="T8" fmla="*/ 0 w 24"/>
                <a:gd name="T9" fmla="*/ 6 h 24"/>
                <a:gd name="T10" fmla="*/ 12 w 24"/>
                <a:gd name="T11" fmla="*/ 24 h 24"/>
                <a:gd name="T12" fmla="*/ 24 w 24"/>
                <a:gd name="T1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24" y="6"/>
                  </a:moveTo>
                  <a:cubicBezTo>
                    <a:pt x="24" y="2"/>
                    <a:pt x="21" y="0"/>
                    <a:pt x="18" y="0"/>
                  </a:cubicBezTo>
                  <a:cubicBezTo>
                    <a:pt x="15" y="0"/>
                    <a:pt x="12" y="2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2"/>
                    <a:pt x="12" y="24"/>
                    <a:pt x="12" y="24"/>
                  </a:cubicBezTo>
                  <a:cubicBezTo>
                    <a:pt x="12" y="24"/>
                    <a:pt x="24" y="12"/>
                    <a:pt x="24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134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81" y="626934"/>
            <a:ext cx="7876223" cy="3876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440" y="4754641"/>
            <a:ext cx="18133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28  |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Visit:  Pse.com/home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83" y="2434578"/>
            <a:ext cx="292633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5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70415" y="548746"/>
            <a:ext cx="2711451" cy="1754187"/>
          </a:xfrm>
        </p:spPr>
        <p:txBody>
          <a:bodyPr/>
          <a:lstStyle/>
          <a:p>
            <a:pPr algn="ctr"/>
            <a:r>
              <a:rPr lang="en-US" sz="3200" dirty="0" smtClean="0"/>
              <a:t>What is the Process Like?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17959" y="548746"/>
            <a:ext cx="4379852" cy="4076283"/>
          </a:xfrm>
        </p:spPr>
        <p:txBody>
          <a:bodyPr>
            <a:normAutofit/>
          </a:bodyPr>
          <a:lstStyle/>
          <a:p>
            <a:r>
              <a:rPr lang="en-US" sz="1800" dirty="0"/>
              <a:t>The Home Weatherization Assistance program is not administered through PSE. It is administered through county agencies. </a:t>
            </a:r>
            <a:endParaRPr lang="en-US" sz="1800" dirty="0" smtClean="0"/>
          </a:p>
          <a:p>
            <a:r>
              <a:rPr lang="en-US" sz="1800" dirty="0"/>
              <a:t>W</a:t>
            </a:r>
            <a:r>
              <a:rPr lang="en-US" sz="1800" dirty="0" smtClean="0"/>
              <a:t>ait </a:t>
            </a:r>
            <a:r>
              <a:rPr lang="en-US" sz="1800" dirty="0"/>
              <a:t>times for the Home Weatherization Assistance program can be long. </a:t>
            </a:r>
            <a:endParaRPr lang="en-US" sz="1800" dirty="0" smtClean="0"/>
          </a:p>
          <a:p>
            <a:r>
              <a:rPr lang="en-US" sz="1800" dirty="0"/>
              <a:t>They will conduct a home assessment to determine how best to weatherize your home and possibly upgrade equipment that is old or inefficient. The list of free upgrades you could potentially receive is extensive.</a:t>
            </a:r>
            <a:r>
              <a:rPr lang="en-US" dirty="0"/>
              <a:t> </a:t>
            </a:r>
            <a:endParaRPr lang="en-US" sz="1800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Pse.com/home</a:t>
            </a:r>
            <a:endParaRPr lang="en-US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411511" y="2797494"/>
            <a:ext cx="629258" cy="629258"/>
            <a:chOff x="4651376" y="2849563"/>
            <a:chExt cx="131763" cy="131763"/>
          </a:xfrm>
          <a:solidFill>
            <a:schemeClr val="bg1"/>
          </a:solidFill>
        </p:grpSpPr>
        <p:sp>
          <p:nvSpPr>
            <p:cNvPr id="20" name="Freeform 1636"/>
            <p:cNvSpPr>
              <a:spLocks/>
            </p:cNvSpPr>
            <p:nvPr/>
          </p:nvSpPr>
          <p:spPr bwMode="auto">
            <a:xfrm>
              <a:off x="4721226" y="2849563"/>
              <a:ext cx="61913" cy="61913"/>
            </a:xfrm>
            <a:custGeom>
              <a:avLst/>
              <a:gdLst>
                <a:gd name="T0" fmla="*/ 32 w 39"/>
                <a:gd name="T1" fmla="*/ 31 h 39"/>
                <a:gd name="T2" fmla="*/ 14 w 39"/>
                <a:gd name="T3" fmla="*/ 31 h 39"/>
                <a:gd name="T4" fmla="*/ 39 w 39"/>
                <a:gd name="T5" fmla="*/ 6 h 39"/>
                <a:gd name="T6" fmla="*/ 34 w 39"/>
                <a:gd name="T7" fmla="*/ 0 h 39"/>
                <a:gd name="T8" fmla="*/ 8 w 39"/>
                <a:gd name="T9" fmla="*/ 25 h 39"/>
                <a:gd name="T10" fmla="*/ 8 w 39"/>
                <a:gd name="T11" fmla="*/ 7 h 39"/>
                <a:gd name="T12" fmla="*/ 0 w 39"/>
                <a:gd name="T13" fmla="*/ 7 h 39"/>
                <a:gd name="T14" fmla="*/ 0 w 39"/>
                <a:gd name="T15" fmla="*/ 39 h 39"/>
                <a:gd name="T16" fmla="*/ 32 w 39"/>
                <a:gd name="T17" fmla="*/ 39 h 39"/>
                <a:gd name="T18" fmla="*/ 32 w 39"/>
                <a:gd name="T1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2" y="31"/>
                  </a:moveTo>
                  <a:lnTo>
                    <a:pt x="14" y="31"/>
                  </a:lnTo>
                  <a:lnTo>
                    <a:pt x="39" y="6"/>
                  </a:lnTo>
                  <a:lnTo>
                    <a:pt x="34" y="0"/>
                  </a:lnTo>
                  <a:lnTo>
                    <a:pt x="8" y="25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39"/>
                  </a:lnTo>
                  <a:lnTo>
                    <a:pt x="32" y="39"/>
                  </a:lnTo>
                  <a:lnTo>
                    <a:pt x="32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637"/>
            <p:cNvSpPr>
              <a:spLocks noEditPoints="1"/>
            </p:cNvSpPr>
            <p:nvPr/>
          </p:nvSpPr>
          <p:spPr bwMode="auto">
            <a:xfrm>
              <a:off x="4651376" y="2860676"/>
              <a:ext cx="120650" cy="120650"/>
            </a:xfrm>
            <a:custGeom>
              <a:avLst/>
              <a:gdLst>
                <a:gd name="T0" fmla="*/ 68 w 76"/>
                <a:gd name="T1" fmla="*/ 44 h 76"/>
                <a:gd name="T2" fmla="*/ 52 w 76"/>
                <a:gd name="T3" fmla="*/ 44 h 76"/>
                <a:gd name="T4" fmla="*/ 44 w 76"/>
                <a:gd name="T5" fmla="*/ 51 h 76"/>
                <a:gd name="T6" fmla="*/ 25 w 76"/>
                <a:gd name="T7" fmla="*/ 32 h 76"/>
                <a:gd name="T8" fmla="*/ 32 w 76"/>
                <a:gd name="T9" fmla="*/ 24 h 76"/>
                <a:gd name="T10" fmla="*/ 32 w 76"/>
                <a:gd name="T11" fmla="*/ 8 h 76"/>
                <a:gd name="T12" fmla="*/ 24 w 76"/>
                <a:gd name="T13" fmla="*/ 0 h 76"/>
                <a:gd name="T14" fmla="*/ 8 w 76"/>
                <a:gd name="T15" fmla="*/ 0 h 76"/>
                <a:gd name="T16" fmla="*/ 0 w 76"/>
                <a:gd name="T17" fmla="*/ 8 h 76"/>
                <a:gd name="T18" fmla="*/ 0 w 76"/>
                <a:gd name="T19" fmla="*/ 28 h 76"/>
                <a:gd name="T20" fmla="*/ 48 w 76"/>
                <a:gd name="T21" fmla="*/ 76 h 76"/>
                <a:gd name="T22" fmla="*/ 68 w 76"/>
                <a:gd name="T23" fmla="*/ 76 h 76"/>
                <a:gd name="T24" fmla="*/ 76 w 76"/>
                <a:gd name="T25" fmla="*/ 68 h 76"/>
                <a:gd name="T26" fmla="*/ 76 w 76"/>
                <a:gd name="T27" fmla="*/ 52 h 76"/>
                <a:gd name="T28" fmla="*/ 68 w 76"/>
                <a:gd name="T29" fmla="*/ 44 h 76"/>
                <a:gd name="T30" fmla="*/ 48 w 76"/>
                <a:gd name="T31" fmla="*/ 68 h 76"/>
                <a:gd name="T32" fmla="*/ 8 w 76"/>
                <a:gd name="T33" fmla="*/ 28 h 76"/>
                <a:gd name="T34" fmla="*/ 8 w 76"/>
                <a:gd name="T35" fmla="*/ 8 h 76"/>
                <a:gd name="T36" fmla="*/ 24 w 76"/>
                <a:gd name="T37" fmla="*/ 8 h 76"/>
                <a:gd name="T38" fmla="*/ 24 w 76"/>
                <a:gd name="T39" fmla="*/ 24 h 76"/>
                <a:gd name="T40" fmla="*/ 20 w 76"/>
                <a:gd name="T41" fmla="*/ 24 h 76"/>
                <a:gd name="T42" fmla="*/ 18 w 76"/>
                <a:gd name="T43" fmla="*/ 25 h 76"/>
                <a:gd name="T44" fmla="*/ 16 w 76"/>
                <a:gd name="T45" fmla="*/ 28 h 76"/>
                <a:gd name="T46" fmla="*/ 48 w 76"/>
                <a:gd name="T47" fmla="*/ 60 h 76"/>
                <a:gd name="T48" fmla="*/ 52 w 76"/>
                <a:gd name="T49" fmla="*/ 56 h 76"/>
                <a:gd name="T50" fmla="*/ 52 w 76"/>
                <a:gd name="T51" fmla="*/ 52 h 76"/>
                <a:gd name="T52" fmla="*/ 68 w 76"/>
                <a:gd name="T53" fmla="*/ 52 h 76"/>
                <a:gd name="T54" fmla="*/ 68 w 76"/>
                <a:gd name="T55" fmla="*/ 68 h 76"/>
                <a:gd name="T56" fmla="*/ 48 w 76"/>
                <a:gd name="T5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68" y="44"/>
                  </a:moveTo>
                  <a:cubicBezTo>
                    <a:pt x="52" y="44"/>
                    <a:pt x="52" y="44"/>
                    <a:pt x="52" y="44"/>
                  </a:cubicBezTo>
                  <a:cubicBezTo>
                    <a:pt x="48" y="44"/>
                    <a:pt x="45" y="47"/>
                    <a:pt x="44" y="51"/>
                  </a:cubicBezTo>
                  <a:cubicBezTo>
                    <a:pt x="34" y="50"/>
                    <a:pt x="27" y="42"/>
                    <a:pt x="25" y="32"/>
                  </a:cubicBezTo>
                  <a:cubicBezTo>
                    <a:pt x="29" y="32"/>
                    <a:pt x="32" y="28"/>
                    <a:pt x="32" y="2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3"/>
                    <a:pt x="29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54"/>
                    <a:pt x="22" y="76"/>
                    <a:pt x="48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73" y="76"/>
                    <a:pt x="76" y="72"/>
                    <a:pt x="76" y="6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47"/>
                    <a:pt x="73" y="44"/>
                    <a:pt x="68" y="44"/>
                  </a:cubicBezTo>
                  <a:close/>
                  <a:moveTo>
                    <a:pt x="48" y="68"/>
                  </a:moveTo>
                  <a:cubicBezTo>
                    <a:pt x="26" y="68"/>
                    <a:pt x="8" y="50"/>
                    <a:pt x="8" y="2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4"/>
                    <a:pt x="18" y="24"/>
                    <a:pt x="18" y="25"/>
                  </a:cubicBezTo>
                  <a:cubicBezTo>
                    <a:pt x="17" y="26"/>
                    <a:pt x="16" y="27"/>
                    <a:pt x="16" y="28"/>
                  </a:cubicBezTo>
                  <a:cubicBezTo>
                    <a:pt x="17" y="46"/>
                    <a:pt x="30" y="60"/>
                    <a:pt x="48" y="60"/>
                  </a:cubicBezTo>
                  <a:cubicBezTo>
                    <a:pt x="51" y="60"/>
                    <a:pt x="52" y="58"/>
                    <a:pt x="52" y="5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68"/>
                    <a:pt x="68" y="68"/>
                    <a:pt x="68" y="68"/>
                  </a:cubicBezTo>
                  <a:lnTo>
                    <a:pt x="4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4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Diagonal Corner Rectangle 20"/>
          <p:cNvSpPr>
            <a:spLocks/>
          </p:cNvSpPr>
          <p:nvPr/>
        </p:nvSpPr>
        <p:spPr>
          <a:xfrm>
            <a:off x="3690257" y="914400"/>
            <a:ext cx="5029200" cy="2743200"/>
          </a:xfrm>
          <a:prstGeom prst="round2DiagRect">
            <a:avLst/>
          </a:prstGeom>
          <a:solidFill>
            <a:srgbClr val="58C3B4">
              <a:alpha val="8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Bill Discount Rate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PSE Help</a:t>
            </a:r>
          </a:p>
          <a:p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594420" y="914401"/>
            <a:ext cx="2481489" cy="2743199"/>
          </a:xfrm>
        </p:spPr>
        <p:txBody>
          <a:bodyPr/>
          <a:lstStyle/>
          <a:p>
            <a:pPr algn="ctr"/>
            <a:r>
              <a:rPr lang="en-US" sz="3200" dirty="0" smtClean="0"/>
              <a:t>Assistance Programs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548250" y="2932762"/>
            <a:ext cx="724838" cy="724838"/>
            <a:chOff x="2373313" y="1246188"/>
            <a:chExt cx="152400" cy="152400"/>
          </a:xfrm>
          <a:solidFill>
            <a:schemeClr val="bg1"/>
          </a:solidFill>
        </p:grpSpPr>
        <p:sp>
          <p:nvSpPr>
            <p:cNvPr id="12" name="Freeform 1472"/>
            <p:cNvSpPr>
              <a:spLocks noEditPoints="1"/>
            </p:cNvSpPr>
            <p:nvPr/>
          </p:nvSpPr>
          <p:spPr bwMode="auto">
            <a:xfrm>
              <a:off x="2373313" y="1335088"/>
              <a:ext cx="120650" cy="63500"/>
            </a:xfrm>
            <a:custGeom>
              <a:avLst/>
              <a:gdLst>
                <a:gd name="T0" fmla="*/ 67 w 76"/>
                <a:gd name="T1" fmla="*/ 13 h 40"/>
                <a:gd name="T2" fmla="*/ 63 w 76"/>
                <a:gd name="T3" fmla="*/ 12 h 40"/>
                <a:gd name="T4" fmla="*/ 43 w 76"/>
                <a:gd name="T5" fmla="*/ 15 h 40"/>
                <a:gd name="T6" fmla="*/ 40 w 76"/>
                <a:gd name="T7" fmla="*/ 6 h 40"/>
                <a:gd name="T8" fmla="*/ 36 w 76"/>
                <a:gd name="T9" fmla="*/ 4 h 40"/>
                <a:gd name="T10" fmla="*/ 20 w 76"/>
                <a:gd name="T11" fmla="*/ 4 h 40"/>
                <a:gd name="T12" fmla="*/ 16 w 76"/>
                <a:gd name="T13" fmla="*/ 0 h 40"/>
                <a:gd name="T14" fmla="*/ 4 w 76"/>
                <a:gd name="T15" fmla="*/ 0 h 40"/>
                <a:gd name="T16" fmla="*/ 0 w 76"/>
                <a:gd name="T17" fmla="*/ 4 h 40"/>
                <a:gd name="T18" fmla="*/ 0 w 76"/>
                <a:gd name="T19" fmla="*/ 36 h 40"/>
                <a:gd name="T20" fmla="*/ 4 w 76"/>
                <a:gd name="T21" fmla="*/ 40 h 40"/>
                <a:gd name="T22" fmla="*/ 16 w 76"/>
                <a:gd name="T23" fmla="*/ 40 h 40"/>
                <a:gd name="T24" fmla="*/ 20 w 76"/>
                <a:gd name="T25" fmla="*/ 36 h 40"/>
                <a:gd name="T26" fmla="*/ 39 w 76"/>
                <a:gd name="T27" fmla="*/ 40 h 40"/>
                <a:gd name="T28" fmla="*/ 41 w 76"/>
                <a:gd name="T29" fmla="*/ 40 h 40"/>
                <a:gd name="T30" fmla="*/ 73 w 76"/>
                <a:gd name="T31" fmla="*/ 32 h 40"/>
                <a:gd name="T32" fmla="*/ 76 w 76"/>
                <a:gd name="T33" fmla="*/ 29 h 40"/>
                <a:gd name="T34" fmla="*/ 75 w 76"/>
                <a:gd name="T35" fmla="*/ 25 h 40"/>
                <a:gd name="T36" fmla="*/ 67 w 76"/>
                <a:gd name="T37" fmla="*/ 13 h 40"/>
                <a:gd name="T38" fmla="*/ 8 w 76"/>
                <a:gd name="T39" fmla="*/ 32 h 40"/>
                <a:gd name="T40" fmla="*/ 8 w 76"/>
                <a:gd name="T41" fmla="*/ 8 h 40"/>
                <a:gd name="T42" fmla="*/ 12 w 76"/>
                <a:gd name="T43" fmla="*/ 8 h 40"/>
                <a:gd name="T44" fmla="*/ 12 w 76"/>
                <a:gd name="T45" fmla="*/ 32 h 40"/>
                <a:gd name="T46" fmla="*/ 8 w 76"/>
                <a:gd name="T47" fmla="*/ 32 h 40"/>
                <a:gd name="T48" fmla="*/ 40 w 76"/>
                <a:gd name="T49" fmla="*/ 32 h 40"/>
                <a:gd name="T50" fmla="*/ 20 w 76"/>
                <a:gd name="T51" fmla="*/ 28 h 40"/>
                <a:gd name="T52" fmla="*/ 20 w 76"/>
                <a:gd name="T53" fmla="*/ 12 h 40"/>
                <a:gd name="T54" fmla="*/ 33 w 76"/>
                <a:gd name="T55" fmla="*/ 12 h 40"/>
                <a:gd name="T56" fmla="*/ 34 w 76"/>
                <a:gd name="T57" fmla="*/ 16 h 40"/>
                <a:gd name="T58" fmla="*/ 32 w 76"/>
                <a:gd name="T59" fmla="*/ 16 h 40"/>
                <a:gd name="T60" fmla="*/ 28 w 76"/>
                <a:gd name="T61" fmla="*/ 20 h 40"/>
                <a:gd name="T62" fmla="*/ 32 w 76"/>
                <a:gd name="T63" fmla="*/ 24 h 40"/>
                <a:gd name="T64" fmla="*/ 41 w 76"/>
                <a:gd name="T65" fmla="*/ 24 h 40"/>
                <a:gd name="T66" fmla="*/ 62 w 76"/>
                <a:gd name="T67" fmla="*/ 20 h 40"/>
                <a:gd name="T68" fmla="*/ 65 w 76"/>
                <a:gd name="T69" fmla="*/ 25 h 40"/>
                <a:gd name="T70" fmla="*/ 40 w 76"/>
                <a:gd name="T7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40">
                  <a:moveTo>
                    <a:pt x="67" y="13"/>
                  </a:moveTo>
                  <a:cubicBezTo>
                    <a:pt x="66" y="12"/>
                    <a:pt x="65" y="11"/>
                    <a:pt x="63" y="12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8" y="40"/>
                    <a:pt x="19" y="38"/>
                    <a:pt x="20" y="36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40"/>
                    <a:pt x="40" y="40"/>
                    <a:pt x="41" y="40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4" y="31"/>
                    <a:pt x="75" y="30"/>
                    <a:pt x="76" y="29"/>
                  </a:cubicBezTo>
                  <a:cubicBezTo>
                    <a:pt x="76" y="28"/>
                    <a:pt x="76" y="27"/>
                    <a:pt x="75" y="25"/>
                  </a:cubicBezTo>
                  <a:lnTo>
                    <a:pt x="67" y="13"/>
                  </a:lnTo>
                  <a:close/>
                  <a:moveTo>
                    <a:pt x="8" y="3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32"/>
                    <a:pt x="12" y="32"/>
                    <a:pt x="12" y="32"/>
                  </a:cubicBezTo>
                  <a:lnTo>
                    <a:pt x="8" y="32"/>
                  </a:lnTo>
                  <a:close/>
                  <a:moveTo>
                    <a:pt x="40" y="32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16"/>
                    <a:pt x="28" y="17"/>
                    <a:pt x="28" y="20"/>
                  </a:cubicBezTo>
                  <a:cubicBezTo>
                    <a:pt x="28" y="22"/>
                    <a:pt x="30" y="24"/>
                    <a:pt x="32" y="24"/>
                  </a:cubicBezTo>
                  <a:cubicBezTo>
                    <a:pt x="33" y="24"/>
                    <a:pt x="39" y="24"/>
                    <a:pt x="41" y="24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5" y="25"/>
                    <a:pt x="65" y="25"/>
                    <a:pt x="65" y="25"/>
                  </a:cubicBezTo>
                  <a:lnTo>
                    <a:pt x="40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473"/>
            <p:cNvSpPr>
              <a:spLocks noEditPoints="1"/>
            </p:cNvSpPr>
            <p:nvPr/>
          </p:nvSpPr>
          <p:spPr bwMode="auto">
            <a:xfrm>
              <a:off x="2405063" y="1246188"/>
              <a:ext cx="120650" cy="63500"/>
            </a:xfrm>
            <a:custGeom>
              <a:avLst/>
              <a:gdLst>
                <a:gd name="T0" fmla="*/ 72 w 76"/>
                <a:gd name="T1" fmla="*/ 0 h 40"/>
                <a:gd name="T2" fmla="*/ 60 w 76"/>
                <a:gd name="T3" fmla="*/ 0 h 40"/>
                <a:gd name="T4" fmla="*/ 56 w 76"/>
                <a:gd name="T5" fmla="*/ 3 h 40"/>
                <a:gd name="T6" fmla="*/ 36 w 76"/>
                <a:gd name="T7" fmla="*/ 0 h 40"/>
                <a:gd name="T8" fmla="*/ 35 w 76"/>
                <a:gd name="T9" fmla="*/ 0 h 40"/>
                <a:gd name="T10" fmla="*/ 3 w 76"/>
                <a:gd name="T11" fmla="*/ 8 h 40"/>
                <a:gd name="T12" fmla="*/ 0 w 76"/>
                <a:gd name="T13" fmla="*/ 10 h 40"/>
                <a:gd name="T14" fmla="*/ 0 w 76"/>
                <a:gd name="T15" fmla="*/ 14 h 40"/>
                <a:gd name="T16" fmla="*/ 8 w 76"/>
                <a:gd name="T17" fmla="*/ 26 h 40"/>
                <a:gd name="T18" fmla="*/ 12 w 76"/>
                <a:gd name="T19" fmla="*/ 28 h 40"/>
                <a:gd name="T20" fmla="*/ 33 w 76"/>
                <a:gd name="T21" fmla="*/ 24 h 40"/>
                <a:gd name="T22" fmla="*/ 36 w 76"/>
                <a:gd name="T23" fmla="*/ 33 h 40"/>
                <a:gd name="T24" fmla="*/ 40 w 76"/>
                <a:gd name="T25" fmla="*/ 36 h 40"/>
                <a:gd name="T26" fmla="*/ 56 w 76"/>
                <a:gd name="T27" fmla="*/ 36 h 40"/>
                <a:gd name="T28" fmla="*/ 60 w 76"/>
                <a:gd name="T29" fmla="*/ 40 h 40"/>
                <a:gd name="T30" fmla="*/ 72 w 76"/>
                <a:gd name="T31" fmla="*/ 40 h 40"/>
                <a:gd name="T32" fmla="*/ 76 w 76"/>
                <a:gd name="T33" fmla="*/ 36 h 40"/>
                <a:gd name="T34" fmla="*/ 76 w 76"/>
                <a:gd name="T35" fmla="*/ 4 h 40"/>
                <a:gd name="T36" fmla="*/ 72 w 76"/>
                <a:gd name="T37" fmla="*/ 0 h 40"/>
                <a:gd name="T38" fmla="*/ 43 w 76"/>
                <a:gd name="T39" fmla="*/ 28 h 40"/>
                <a:gd name="T40" fmla="*/ 41 w 76"/>
                <a:gd name="T41" fmla="*/ 24 h 40"/>
                <a:gd name="T42" fmla="*/ 44 w 76"/>
                <a:gd name="T43" fmla="*/ 24 h 40"/>
                <a:gd name="T44" fmla="*/ 48 w 76"/>
                <a:gd name="T45" fmla="*/ 20 h 40"/>
                <a:gd name="T46" fmla="*/ 44 w 76"/>
                <a:gd name="T47" fmla="*/ 16 h 40"/>
                <a:gd name="T48" fmla="*/ 35 w 76"/>
                <a:gd name="T49" fmla="*/ 16 h 40"/>
                <a:gd name="T50" fmla="*/ 14 w 76"/>
                <a:gd name="T51" fmla="*/ 19 h 40"/>
                <a:gd name="T52" fmla="*/ 10 w 76"/>
                <a:gd name="T53" fmla="*/ 14 h 40"/>
                <a:gd name="T54" fmla="*/ 36 w 76"/>
                <a:gd name="T55" fmla="*/ 8 h 40"/>
                <a:gd name="T56" fmla="*/ 56 w 76"/>
                <a:gd name="T57" fmla="*/ 11 h 40"/>
                <a:gd name="T58" fmla="*/ 56 w 76"/>
                <a:gd name="T59" fmla="*/ 28 h 40"/>
                <a:gd name="T60" fmla="*/ 43 w 76"/>
                <a:gd name="T61" fmla="*/ 28 h 40"/>
                <a:gd name="T62" fmla="*/ 68 w 76"/>
                <a:gd name="T63" fmla="*/ 32 h 40"/>
                <a:gd name="T64" fmla="*/ 64 w 76"/>
                <a:gd name="T65" fmla="*/ 32 h 40"/>
                <a:gd name="T66" fmla="*/ 64 w 76"/>
                <a:gd name="T67" fmla="*/ 8 h 40"/>
                <a:gd name="T68" fmla="*/ 68 w 76"/>
                <a:gd name="T69" fmla="*/ 8 h 40"/>
                <a:gd name="T70" fmla="*/ 68 w 76"/>
                <a:gd name="T7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40">
                  <a:moveTo>
                    <a:pt x="72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8" y="0"/>
                    <a:pt x="56" y="1"/>
                    <a:pt x="56" y="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11"/>
                    <a:pt x="0" y="13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7"/>
                    <a:pt x="11" y="28"/>
                    <a:pt x="12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5"/>
                    <a:pt x="38" y="36"/>
                    <a:pt x="40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8"/>
                    <a:pt x="58" y="40"/>
                    <a:pt x="6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40"/>
                    <a:pt x="76" y="38"/>
                    <a:pt x="76" y="36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4" y="0"/>
                    <a:pt x="72" y="0"/>
                  </a:cubicBezTo>
                  <a:close/>
                  <a:moveTo>
                    <a:pt x="43" y="28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6" y="24"/>
                    <a:pt x="48" y="22"/>
                    <a:pt x="48" y="20"/>
                  </a:cubicBezTo>
                  <a:cubicBezTo>
                    <a:pt x="48" y="17"/>
                    <a:pt x="46" y="16"/>
                    <a:pt x="44" y="16"/>
                  </a:cubicBezTo>
                  <a:cubicBezTo>
                    <a:pt x="43" y="16"/>
                    <a:pt x="36" y="16"/>
                    <a:pt x="35" y="1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28"/>
                    <a:pt x="56" y="28"/>
                    <a:pt x="56" y="28"/>
                  </a:cubicBezTo>
                  <a:lnTo>
                    <a:pt x="43" y="28"/>
                  </a:lnTo>
                  <a:close/>
                  <a:moveTo>
                    <a:pt x="68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8" y="8"/>
                    <a:pt x="68" y="8"/>
                    <a:pt x="68" y="8"/>
                  </a:cubicBezTo>
                  <a:lnTo>
                    <a:pt x="68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74"/>
            <p:cNvSpPr>
              <a:spLocks/>
            </p:cNvSpPr>
            <p:nvPr/>
          </p:nvSpPr>
          <p:spPr bwMode="auto">
            <a:xfrm>
              <a:off x="2430463" y="1303338"/>
              <a:ext cx="38100" cy="38100"/>
            </a:xfrm>
            <a:custGeom>
              <a:avLst/>
              <a:gdLst>
                <a:gd name="T0" fmla="*/ 24 w 24"/>
                <a:gd name="T1" fmla="*/ 6 h 24"/>
                <a:gd name="T2" fmla="*/ 18 w 24"/>
                <a:gd name="T3" fmla="*/ 0 h 24"/>
                <a:gd name="T4" fmla="*/ 12 w 24"/>
                <a:gd name="T5" fmla="*/ 6 h 24"/>
                <a:gd name="T6" fmla="*/ 6 w 24"/>
                <a:gd name="T7" fmla="*/ 0 h 24"/>
                <a:gd name="T8" fmla="*/ 0 w 24"/>
                <a:gd name="T9" fmla="*/ 6 h 24"/>
                <a:gd name="T10" fmla="*/ 12 w 24"/>
                <a:gd name="T11" fmla="*/ 24 h 24"/>
                <a:gd name="T12" fmla="*/ 24 w 24"/>
                <a:gd name="T1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24" y="6"/>
                  </a:moveTo>
                  <a:cubicBezTo>
                    <a:pt x="24" y="2"/>
                    <a:pt x="21" y="0"/>
                    <a:pt x="18" y="0"/>
                  </a:cubicBezTo>
                  <a:cubicBezTo>
                    <a:pt x="15" y="0"/>
                    <a:pt x="12" y="2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2"/>
                    <a:pt x="12" y="24"/>
                    <a:pt x="12" y="24"/>
                  </a:cubicBezTo>
                  <a:cubicBezTo>
                    <a:pt x="12" y="24"/>
                    <a:pt x="24" y="12"/>
                    <a:pt x="24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913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70415" y="548746"/>
            <a:ext cx="2711451" cy="1754187"/>
          </a:xfrm>
        </p:spPr>
        <p:txBody>
          <a:bodyPr/>
          <a:lstStyle/>
          <a:p>
            <a:r>
              <a:rPr lang="en-US" sz="3200" dirty="0" smtClean="0"/>
              <a:t>Documents</a:t>
            </a:r>
            <a:endParaRPr lang="en-US" sz="3200" dirty="0"/>
          </a:p>
          <a:p>
            <a:pPr algn="ctr"/>
            <a:r>
              <a:rPr lang="en-US" dirty="0" smtClean="0"/>
              <a:t>Your agency may ask you to bring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46378" y="548746"/>
            <a:ext cx="5104659" cy="3925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You will need to bring the following items with you to your appointment:</a:t>
            </a:r>
          </a:p>
          <a:p>
            <a:pPr>
              <a:spcBef>
                <a:spcPts val="1200"/>
              </a:spcBef>
            </a:pPr>
            <a:r>
              <a:rPr lang="en-US" dirty="0"/>
              <a:t>Social security card or legal document with name and social security number for everyone in your household</a:t>
            </a:r>
          </a:p>
          <a:p>
            <a:pPr>
              <a:spcBef>
                <a:spcPts val="1200"/>
              </a:spcBef>
            </a:pPr>
            <a:r>
              <a:rPr lang="en-US" dirty="0"/>
              <a:t>Picture ID with birthdate for the applicant</a:t>
            </a:r>
          </a:p>
          <a:p>
            <a:pPr>
              <a:spcBef>
                <a:spcPts val="1200"/>
              </a:spcBef>
            </a:pPr>
            <a:r>
              <a:rPr lang="en-US" dirty="0"/>
              <a:t>Verification of total household income for the three months prior to the month of appointment for everyone in your house</a:t>
            </a:r>
          </a:p>
          <a:p>
            <a:pPr>
              <a:spcBef>
                <a:spcPts val="1200"/>
              </a:spcBef>
            </a:pPr>
            <a:r>
              <a:rPr lang="en-US" dirty="0"/>
              <a:t>Adults age 18 and older with no income in any one of the three required months must sign additional forms to confirm no income</a:t>
            </a:r>
          </a:p>
          <a:p>
            <a:pPr>
              <a:spcBef>
                <a:spcPts val="1200"/>
              </a:spcBef>
            </a:pPr>
            <a:r>
              <a:rPr lang="en-US" dirty="0"/>
              <a:t>Current month’s energy bill</a:t>
            </a:r>
          </a:p>
          <a:p>
            <a:pPr>
              <a:spcBef>
                <a:spcPts val="1200"/>
              </a:spcBef>
            </a:pPr>
            <a:r>
              <a:rPr lang="en-US" dirty="0"/>
              <a:t>Disconnection notice with current address (if applicable)</a:t>
            </a:r>
          </a:p>
          <a:p>
            <a:pPr>
              <a:spcBef>
                <a:spcPts val="1200"/>
              </a:spcBef>
            </a:pPr>
            <a:r>
              <a:rPr lang="en-US" dirty="0"/>
              <a:t>Rent/lease agreement or proof of </a:t>
            </a:r>
            <a:r>
              <a:rPr lang="en-US" dirty="0" smtClean="0"/>
              <a:t>residence</a:t>
            </a:r>
          </a:p>
          <a:p>
            <a:pPr marL="0" indent="0">
              <a:buNone/>
            </a:pPr>
            <a:r>
              <a:rPr lang="en-US" dirty="0" smtClean="0"/>
              <a:t>Depending </a:t>
            </a:r>
            <a:r>
              <a:rPr lang="en-US" dirty="0"/>
              <a:t>on circumstances, more information may be required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LIHEAP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440590" y="2936675"/>
            <a:ext cx="571100" cy="753534"/>
            <a:chOff x="6927851" y="3370263"/>
            <a:chExt cx="114300" cy="150813"/>
          </a:xfrm>
          <a:solidFill>
            <a:schemeClr val="bg1"/>
          </a:solidFill>
        </p:grpSpPr>
        <p:sp>
          <p:nvSpPr>
            <p:cNvPr id="10" name="Freeform 1702"/>
            <p:cNvSpPr>
              <a:spLocks noEditPoints="1"/>
            </p:cNvSpPr>
            <p:nvPr/>
          </p:nvSpPr>
          <p:spPr bwMode="auto">
            <a:xfrm>
              <a:off x="6927851" y="3370263"/>
              <a:ext cx="114300" cy="150813"/>
            </a:xfrm>
            <a:custGeom>
              <a:avLst/>
              <a:gdLst>
                <a:gd name="T0" fmla="*/ 64 w 72"/>
                <a:gd name="T1" fmla="*/ 0 h 96"/>
                <a:gd name="T2" fmla="*/ 8 w 72"/>
                <a:gd name="T3" fmla="*/ 0 h 96"/>
                <a:gd name="T4" fmla="*/ 0 w 72"/>
                <a:gd name="T5" fmla="*/ 8 h 96"/>
                <a:gd name="T6" fmla="*/ 0 w 72"/>
                <a:gd name="T7" fmla="*/ 88 h 96"/>
                <a:gd name="T8" fmla="*/ 8 w 72"/>
                <a:gd name="T9" fmla="*/ 96 h 96"/>
                <a:gd name="T10" fmla="*/ 40 w 72"/>
                <a:gd name="T11" fmla="*/ 96 h 96"/>
                <a:gd name="T12" fmla="*/ 50 w 72"/>
                <a:gd name="T13" fmla="*/ 92 h 96"/>
                <a:gd name="T14" fmla="*/ 68 w 72"/>
                <a:gd name="T15" fmla="*/ 73 h 96"/>
                <a:gd name="T16" fmla="*/ 72 w 72"/>
                <a:gd name="T17" fmla="*/ 64 h 96"/>
                <a:gd name="T18" fmla="*/ 72 w 72"/>
                <a:gd name="T19" fmla="*/ 8 h 96"/>
                <a:gd name="T20" fmla="*/ 64 w 72"/>
                <a:gd name="T21" fmla="*/ 0 h 96"/>
                <a:gd name="T22" fmla="*/ 8 w 72"/>
                <a:gd name="T23" fmla="*/ 88 h 96"/>
                <a:gd name="T24" fmla="*/ 8 w 72"/>
                <a:gd name="T25" fmla="*/ 8 h 96"/>
                <a:gd name="T26" fmla="*/ 64 w 72"/>
                <a:gd name="T27" fmla="*/ 8 h 96"/>
                <a:gd name="T28" fmla="*/ 64 w 72"/>
                <a:gd name="T29" fmla="*/ 64 h 96"/>
                <a:gd name="T30" fmla="*/ 52 w 72"/>
                <a:gd name="T31" fmla="*/ 64 h 96"/>
                <a:gd name="T32" fmla="*/ 40 w 72"/>
                <a:gd name="T33" fmla="*/ 76 h 96"/>
                <a:gd name="T34" fmla="*/ 40 w 72"/>
                <a:gd name="T35" fmla="*/ 88 h 96"/>
                <a:gd name="T36" fmla="*/ 8 w 72"/>
                <a:gd name="T37" fmla="*/ 88 h 96"/>
                <a:gd name="T38" fmla="*/ 48 w 72"/>
                <a:gd name="T39" fmla="*/ 82 h 96"/>
                <a:gd name="T40" fmla="*/ 48 w 72"/>
                <a:gd name="T41" fmla="*/ 76 h 96"/>
                <a:gd name="T42" fmla="*/ 52 w 72"/>
                <a:gd name="T43" fmla="*/ 72 h 96"/>
                <a:gd name="T44" fmla="*/ 58 w 72"/>
                <a:gd name="T45" fmla="*/ 72 h 96"/>
                <a:gd name="T46" fmla="*/ 48 w 72"/>
                <a:gd name="T47" fmla="*/ 8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96">
                  <a:moveTo>
                    <a:pt x="6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4" y="96"/>
                    <a:pt x="8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3" y="96"/>
                    <a:pt x="47" y="94"/>
                    <a:pt x="50" y="92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70" y="71"/>
                    <a:pt x="72" y="67"/>
                    <a:pt x="72" y="64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3"/>
                    <a:pt x="68" y="0"/>
                    <a:pt x="64" y="0"/>
                  </a:cubicBezTo>
                  <a:close/>
                  <a:moveTo>
                    <a:pt x="8" y="8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5" y="64"/>
                    <a:pt x="40" y="69"/>
                    <a:pt x="40" y="76"/>
                  </a:cubicBezTo>
                  <a:cubicBezTo>
                    <a:pt x="40" y="88"/>
                    <a:pt x="40" y="88"/>
                    <a:pt x="40" y="88"/>
                  </a:cubicBezTo>
                  <a:lnTo>
                    <a:pt x="8" y="88"/>
                  </a:lnTo>
                  <a:close/>
                  <a:moveTo>
                    <a:pt x="48" y="82"/>
                  </a:moveTo>
                  <a:cubicBezTo>
                    <a:pt x="48" y="76"/>
                    <a:pt x="48" y="76"/>
                    <a:pt x="48" y="76"/>
                  </a:cubicBezTo>
                  <a:cubicBezTo>
                    <a:pt x="48" y="73"/>
                    <a:pt x="50" y="72"/>
                    <a:pt x="52" y="72"/>
                  </a:cubicBezTo>
                  <a:cubicBezTo>
                    <a:pt x="58" y="72"/>
                    <a:pt x="58" y="72"/>
                    <a:pt x="58" y="72"/>
                  </a:cubicBezTo>
                  <a:lnTo>
                    <a:pt x="48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703"/>
            <p:cNvSpPr>
              <a:spLocks noChangeArrowheads="1"/>
            </p:cNvSpPr>
            <p:nvPr/>
          </p:nvSpPr>
          <p:spPr bwMode="auto">
            <a:xfrm>
              <a:off x="6953251" y="3444876"/>
              <a:ext cx="63500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704"/>
            <p:cNvSpPr>
              <a:spLocks noChangeArrowheads="1"/>
            </p:cNvSpPr>
            <p:nvPr/>
          </p:nvSpPr>
          <p:spPr bwMode="auto">
            <a:xfrm>
              <a:off x="6953251" y="3470276"/>
              <a:ext cx="25400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705"/>
            <p:cNvSpPr>
              <a:spLocks noChangeArrowheads="1"/>
            </p:cNvSpPr>
            <p:nvPr/>
          </p:nvSpPr>
          <p:spPr bwMode="auto">
            <a:xfrm>
              <a:off x="6953251" y="3421063"/>
              <a:ext cx="63500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5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Salvation </a:t>
            </a:r>
            <a:r>
              <a:rPr lang="en-US" dirty="0"/>
              <a:t>Army Warm Home </a:t>
            </a:r>
            <a:r>
              <a:rPr lang="en-US" dirty="0" smtClean="0"/>
              <a:t>Fund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17959" y="1433127"/>
            <a:ext cx="4379852" cy="2669783"/>
          </a:xfrm>
        </p:spPr>
        <p:txBody>
          <a:bodyPr>
            <a:normAutofit/>
          </a:bodyPr>
          <a:lstStyle/>
          <a:p>
            <a:r>
              <a:rPr lang="en-US" dirty="0"/>
              <a:t>Provides short-term, emergency bill payment assistance to PSE customers facing financial difficulties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customers who have received a disconnect notice or who’s service has been disconnected.</a:t>
            </a:r>
          </a:p>
          <a:p>
            <a:r>
              <a:rPr lang="en-US" dirty="0" smtClean="0"/>
              <a:t>The </a:t>
            </a:r>
            <a:r>
              <a:rPr lang="en-US" dirty="0"/>
              <a:t>funding are contributions from other PSE customers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Salvation Army Warm Home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2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LIHEAP</a:t>
            </a:r>
            <a:endParaRPr lang="en-US" sz="3600" dirty="0"/>
          </a:p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17959" y="87731"/>
            <a:ext cx="4379852" cy="4010135"/>
          </a:xfrm>
        </p:spPr>
        <p:txBody>
          <a:bodyPr>
            <a:normAutofit fontScale="40000" lnSpcReduction="20000"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4500" dirty="0"/>
              <a:t>Federal program assisting with keeping electricity and gas services and avoid disconnection</a:t>
            </a:r>
            <a:r>
              <a:rPr lang="en-US" sz="4500" dirty="0" smtClean="0"/>
              <a:t>.</a:t>
            </a:r>
          </a:p>
          <a:p>
            <a:r>
              <a:rPr lang="en-US" sz="4500" dirty="0" smtClean="0"/>
              <a:t>LIHEAP is administered through local </a:t>
            </a:r>
            <a:r>
              <a:rPr lang="en-US" sz="4500" dirty="0"/>
              <a:t>county agencies</a:t>
            </a:r>
            <a:r>
              <a:rPr lang="en-US" sz="4500" dirty="0" smtClean="0"/>
              <a:t>.  You will need to contact them for an appointment.</a:t>
            </a:r>
            <a:endParaRPr lang="en-US" sz="4500" dirty="0"/>
          </a:p>
          <a:p>
            <a:r>
              <a:rPr lang="en-US" sz="4500" dirty="0"/>
              <a:t>Program that requires documentation of your personal information.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LIHEAP</a:t>
            </a:r>
            <a:endParaRPr lang="en-US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3820886" y="633413"/>
            <a:ext cx="4849585" cy="3464454"/>
          </a:xfrm>
          <a:prstGeom prst="round2DiagRect">
            <a:avLst/>
          </a:prstGeom>
          <a:noFill/>
          <a:ln w="38100">
            <a:solidFill>
              <a:srgbClr val="668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463069" y="3166533"/>
            <a:ext cx="618067" cy="618067"/>
            <a:chOff x="7288213" y="727076"/>
            <a:chExt cx="152400" cy="152400"/>
          </a:xfrm>
          <a:solidFill>
            <a:schemeClr val="bg1"/>
          </a:solidFill>
        </p:grpSpPr>
        <p:sp>
          <p:nvSpPr>
            <p:cNvPr id="12" name="Freeform 1534"/>
            <p:cNvSpPr>
              <a:spLocks noEditPoints="1"/>
            </p:cNvSpPr>
            <p:nvPr/>
          </p:nvSpPr>
          <p:spPr bwMode="auto">
            <a:xfrm>
              <a:off x="7332663" y="727076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40 w 40"/>
                <a:gd name="T3" fmla="*/ 20 h 40"/>
                <a:gd name="T4" fmla="*/ 20 w 40"/>
                <a:gd name="T5" fmla="*/ 0 h 40"/>
                <a:gd name="T6" fmla="*/ 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32 w 40"/>
                <a:gd name="T13" fmla="*/ 20 h 40"/>
                <a:gd name="T14" fmla="*/ 20 w 40"/>
                <a:gd name="T15" fmla="*/ 32 h 40"/>
                <a:gd name="T16" fmla="*/ 8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  <a:moveTo>
                    <a:pt x="20" y="8"/>
                  </a:moveTo>
                  <a:cubicBezTo>
                    <a:pt x="26" y="8"/>
                    <a:pt x="32" y="13"/>
                    <a:pt x="32" y="20"/>
                  </a:cubicBezTo>
                  <a:cubicBezTo>
                    <a:pt x="32" y="26"/>
                    <a:pt x="26" y="32"/>
                    <a:pt x="20" y="32"/>
                  </a:cubicBezTo>
                  <a:cubicBezTo>
                    <a:pt x="13" y="32"/>
                    <a:pt x="8" y="26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535"/>
            <p:cNvSpPr>
              <a:spLocks noEditPoints="1"/>
            </p:cNvSpPr>
            <p:nvPr/>
          </p:nvSpPr>
          <p:spPr bwMode="auto">
            <a:xfrm>
              <a:off x="7288213" y="795338"/>
              <a:ext cx="152400" cy="84138"/>
            </a:xfrm>
            <a:custGeom>
              <a:avLst/>
              <a:gdLst>
                <a:gd name="T0" fmla="*/ 82 w 96"/>
                <a:gd name="T1" fmla="*/ 18 h 53"/>
                <a:gd name="T2" fmla="*/ 79 w 96"/>
                <a:gd name="T3" fmla="*/ 17 h 53"/>
                <a:gd name="T4" fmla="*/ 52 w 96"/>
                <a:gd name="T5" fmla="*/ 24 h 53"/>
                <a:gd name="T6" fmla="*/ 46 w 96"/>
                <a:gd name="T7" fmla="*/ 20 h 53"/>
                <a:gd name="T8" fmla="*/ 50 w 96"/>
                <a:gd name="T9" fmla="*/ 16 h 53"/>
                <a:gd name="T10" fmla="*/ 51 w 96"/>
                <a:gd name="T11" fmla="*/ 11 h 53"/>
                <a:gd name="T12" fmla="*/ 47 w 96"/>
                <a:gd name="T13" fmla="*/ 3 h 53"/>
                <a:gd name="T14" fmla="*/ 42 w 96"/>
                <a:gd name="T15" fmla="*/ 1 h 53"/>
                <a:gd name="T16" fmla="*/ 23 w 96"/>
                <a:gd name="T17" fmla="*/ 7 h 53"/>
                <a:gd name="T18" fmla="*/ 20 w 96"/>
                <a:gd name="T19" fmla="*/ 5 h 53"/>
                <a:gd name="T20" fmla="*/ 4 w 96"/>
                <a:gd name="T21" fmla="*/ 5 h 53"/>
                <a:gd name="T22" fmla="*/ 0 w 96"/>
                <a:gd name="T23" fmla="*/ 9 h 53"/>
                <a:gd name="T24" fmla="*/ 0 w 96"/>
                <a:gd name="T25" fmla="*/ 41 h 53"/>
                <a:gd name="T26" fmla="*/ 4 w 96"/>
                <a:gd name="T27" fmla="*/ 45 h 53"/>
                <a:gd name="T28" fmla="*/ 20 w 96"/>
                <a:gd name="T29" fmla="*/ 45 h 53"/>
                <a:gd name="T30" fmla="*/ 23 w 96"/>
                <a:gd name="T31" fmla="*/ 42 h 53"/>
                <a:gd name="T32" fmla="*/ 50 w 96"/>
                <a:gd name="T33" fmla="*/ 52 h 53"/>
                <a:gd name="T34" fmla="*/ 52 w 96"/>
                <a:gd name="T35" fmla="*/ 53 h 53"/>
                <a:gd name="T36" fmla="*/ 53 w 96"/>
                <a:gd name="T37" fmla="*/ 52 h 53"/>
                <a:gd name="T38" fmla="*/ 93 w 96"/>
                <a:gd name="T39" fmla="*/ 36 h 53"/>
                <a:gd name="T40" fmla="*/ 96 w 96"/>
                <a:gd name="T41" fmla="*/ 33 h 53"/>
                <a:gd name="T42" fmla="*/ 94 w 96"/>
                <a:gd name="T43" fmla="*/ 30 h 53"/>
                <a:gd name="T44" fmla="*/ 82 w 96"/>
                <a:gd name="T45" fmla="*/ 18 h 53"/>
                <a:gd name="T46" fmla="*/ 8 w 96"/>
                <a:gd name="T47" fmla="*/ 37 h 53"/>
                <a:gd name="T48" fmla="*/ 8 w 96"/>
                <a:gd name="T49" fmla="*/ 13 h 53"/>
                <a:gd name="T50" fmla="*/ 16 w 96"/>
                <a:gd name="T51" fmla="*/ 13 h 53"/>
                <a:gd name="T52" fmla="*/ 16 w 96"/>
                <a:gd name="T53" fmla="*/ 37 h 53"/>
                <a:gd name="T54" fmla="*/ 8 w 96"/>
                <a:gd name="T55" fmla="*/ 37 h 53"/>
                <a:gd name="T56" fmla="*/ 52 w 96"/>
                <a:gd name="T57" fmla="*/ 44 h 53"/>
                <a:gd name="T58" fmla="*/ 24 w 96"/>
                <a:gd name="T59" fmla="*/ 34 h 53"/>
                <a:gd name="T60" fmla="*/ 24 w 96"/>
                <a:gd name="T61" fmla="*/ 16 h 53"/>
                <a:gd name="T62" fmla="*/ 42 w 96"/>
                <a:gd name="T63" fmla="*/ 10 h 53"/>
                <a:gd name="T64" fmla="*/ 43 w 96"/>
                <a:gd name="T65" fmla="*/ 12 h 53"/>
                <a:gd name="T66" fmla="*/ 37 w 96"/>
                <a:gd name="T67" fmla="*/ 18 h 53"/>
                <a:gd name="T68" fmla="*/ 36 w 96"/>
                <a:gd name="T69" fmla="*/ 21 h 53"/>
                <a:gd name="T70" fmla="*/ 37 w 96"/>
                <a:gd name="T71" fmla="*/ 24 h 53"/>
                <a:gd name="T72" fmla="*/ 49 w 96"/>
                <a:gd name="T73" fmla="*/ 32 h 53"/>
                <a:gd name="T74" fmla="*/ 53 w 96"/>
                <a:gd name="T75" fmla="*/ 33 h 53"/>
                <a:gd name="T76" fmla="*/ 78 w 96"/>
                <a:gd name="T77" fmla="*/ 25 h 53"/>
                <a:gd name="T78" fmla="*/ 85 w 96"/>
                <a:gd name="T79" fmla="*/ 31 h 53"/>
                <a:gd name="T80" fmla="*/ 52 w 96"/>
                <a:gd name="T81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6" h="53">
                  <a:moveTo>
                    <a:pt x="82" y="18"/>
                  </a:moveTo>
                  <a:cubicBezTo>
                    <a:pt x="81" y="17"/>
                    <a:pt x="80" y="16"/>
                    <a:pt x="79" y="17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2" y="14"/>
                    <a:pt x="52" y="12"/>
                    <a:pt x="51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1"/>
                    <a:pt x="44" y="0"/>
                    <a:pt x="42" y="1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1" y="5"/>
                    <a:pt x="2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0" y="6"/>
                    <a:pt x="0" y="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1" y="45"/>
                    <a:pt x="4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3" y="44"/>
                    <a:pt x="23" y="4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3"/>
                    <a:pt x="51" y="53"/>
                    <a:pt x="52" y="53"/>
                  </a:cubicBezTo>
                  <a:cubicBezTo>
                    <a:pt x="52" y="53"/>
                    <a:pt x="53" y="53"/>
                    <a:pt x="53" y="52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6"/>
                    <a:pt x="95" y="35"/>
                    <a:pt x="96" y="33"/>
                  </a:cubicBezTo>
                  <a:cubicBezTo>
                    <a:pt x="96" y="32"/>
                    <a:pt x="95" y="31"/>
                    <a:pt x="94" y="30"/>
                  </a:cubicBezTo>
                  <a:lnTo>
                    <a:pt x="82" y="18"/>
                  </a:lnTo>
                  <a:close/>
                  <a:moveTo>
                    <a:pt x="8" y="37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37"/>
                    <a:pt x="16" y="37"/>
                    <a:pt x="16" y="37"/>
                  </a:cubicBezTo>
                  <a:lnTo>
                    <a:pt x="8" y="37"/>
                  </a:lnTo>
                  <a:close/>
                  <a:moveTo>
                    <a:pt x="52" y="4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9"/>
                    <a:pt x="36" y="20"/>
                    <a:pt x="36" y="21"/>
                  </a:cubicBezTo>
                  <a:cubicBezTo>
                    <a:pt x="36" y="22"/>
                    <a:pt x="36" y="23"/>
                    <a:pt x="37" y="24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3"/>
                    <a:pt x="52" y="33"/>
                    <a:pt x="53" y="33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85" y="31"/>
                    <a:pt x="85" y="31"/>
                    <a:pt x="85" y="31"/>
                  </a:cubicBez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56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199" y="2252709"/>
            <a:ext cx="8229600" cy="4824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Rosa Gonzalez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199" y="2735169"/>
            <a:ext cx="3422343" cy="1223344"/>
          </a:xfrm>
        </p:spPr>
        <p:txBody>
          <a:bodyPr/>
          <a:lstStyle/>
          <a:p>
            <a:r>
              <a:rPr lang="en-US" sz="1600" dirty="0" smtClean="0"/>
              <a:t>Outreach Manager </a:t>
            </a:r>
          </a:p>
          <a:p>
            <a:r>
              <a:rPr lang="en-US" sz="1600" dirty="0" smtClean="0"/>
              <a:t>Rosa.Gonzalez@pse.com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43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8B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/>
              <a:t>Bill Discount </a:t>
            </a:r>
            <a:r>
              <a:rPr lang="en-US" dirty="0" smtClean="0"/>
              <a:t>Rate (BDR)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Visit:  PSE.com/Discount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486425" y="3218183"/>
            <a:ext cx="618067" cy="618067"/>
            <a:chOff x="7288213" y="727076"/>
            <a:chExt cx="152400" cy="152400"/>
          </a:xfrm>
          <a:solidFill>
            <a:schemeClr val="bg1"/>
          </a:solidFill>
        </p:grpSpPr>
        <p:sp>
          <p:nvSpPr>
            <p:cNvPr id="8" name="Freeform 1534"/>
            <p:cNvSpPr>
              <a:spLocks noEditPoints="1"/>
            </p:cNvSpPr>
            <p:nvPr/>
          </p:nvSpPr>
          <p:spPr bwMode="auto">
            <a:xfrm>
              <a:off x="7332663" y="727076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40 w 40"/>
                <a:gd name="T3" fmla="*/ 20 h 40"/>
                <a:gd name="T4" fmla="*/ 20 w 40"/>
                <a:gd name="T5" fmla="*/ 0 h 40"/>
                <a:gd name="T6" fmla="*/ 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32 w 40"/>
                <a:gd name="T13" fmla="*/ 20 h 40"/>
                <a:gd name="T14" fmla="*/ 20 w 40"/>
                <a:gd name="T15" fmla="*/ 32 h 40"/>
                <a:gd name="T16" fmla="*/ 8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  <a:moveTo>
                    <a:pt x="20" y="8"/>
                  </a:moveTo>
                  <a:cubicBezTo>
                    <a:pt x="26" y="8"/>
                    <a:pt x="32" y="13"/>
                    <a:pt x="32" y="20"/>
                  </a:cubicBezTo>
                  <a:cubicBezTo>
                    <a:pt x="32" y="26"/>
                    <a:pt x="26" y="32"/>
                    <a:pt x="20" y="32"/>
                  </a:cubicBezTo>
                  <a:cubicBezTo>
                    <a:pt x="13" y="32"/>
                    <a:pt x="8" y="26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535"/>
            <p:cNvSpPr>
              <a:spLocks noEditPoints="1"/>
            </p:cNvSpPr>
            <p:nvPr/>
          </p:nvSpPr>
          <p:spPr bwMode="auto">
            <a:xfrm>
              <a:off x="7288213" y="795338"/>
              <a:ext cx="152400" cy="84138"/>
            </a:xfrm>
            <a:custGeom>
              <a:avLst/>
              <a:gdLst>
                <a:gd name="T0" fmla="*/ 82 w 96"/>
                <a:gd name="T1" fmla="*/ 18 h 53"/>
                <a:gd name="T2" fmla="*/ 79 w 96"/>
                <a:gd name="T3" fmla="*/ 17 h 53"/>
                <a:gd name="T4" fmla="*/ 52 w 96"/>
                <a:gd name="T5" fmla="*/ 24 h 53"/>
                <a:gd name="T6" fmla="*/ 46 w 96"/>
                <a:gd name="T7" fmla="*/ 20 h 53"/>
                <a:gd name="T8" fmla="*/ 50 w 96"/>
                <a:gd name="T9" fmla="*/ 16 h 53"/>
                <a:gd name="T10" fmla="*/ 51 w 96"/>
                <a:gd name="T11" fmla="*/ 11 h 53"/>
                <a:gd name="T12" fmla="*/ 47 w 96"/>
                <a:gd name="T13" fmla="*/ 3 h 53"/>
                <a:gd name="T14" fmla="*/ 42 w 96"/>
                <a:gd name="T15" fmla="*/ 1 h 53"/>
                <a:gd name="T16" fmla="*/ 23 w 96"/>
                <a:gd name="T17" fmla="*/ 7 h 53"/>
                <a:gd name="T18" fmla="*/ 20 w 96"/>
                <a:gd name="T19" fmla="*/ 5 h 53"/>
                <a:gd name="T20" fmla="*/ 4 w 96"/>
                <a:gd name="T21" fmla="*/ 5 h 53"/>
                <a:gd name="T22" fmla="*/ 0 w 96"/>
                <a:gd name="T23" fmla="*/ 9 h 53"/>
                <a:gd name="T24" fmla="*/ 0 w 96"/>
                <a:gd name="T25" fmla="*/ 41 h 53"/>
                <a:gd name="T26" fmla="*/ 4 w 96"/>
                <a:gd name="T27" fmla="*/ 45 h 53"/>
                <a:gd name="T28" fmla="*/ 20 w 96"/>
                <a:gd name="T29" fmla="*/ 45 h 53"/>
                <a:gd name="T30" fmla="*/ 23 w 96"/>
                <a:gd name="T31" fmla="*/ 42 h 53"/>
                <a:gd name="T32" fmla="*/ 50 w 96"/>
                <a:gd name="T33" fmla="*/ 52 h 53"/>
                <a:gd name="T34" fmla="*/ 52 w 96"/>
                <a:gd name="T35" fmla="*/ 53 h 53"/>
                <a:gd name="T36" fmla="*/ 53 w 96"/>
                <a:gd name="T37" fmla="*/ 52 h 53"/>
                <a:gd name="T38" fmla="*/ 93 w 96"/>
                <a:gd name="T39" fmla="*/ 36 h 53"/>
                <a:gd name="T40" fmla="*/ 96 w 96"/>
                <a:gd name="T41" fmla="*/ 33 h 53"/>
                <a:gd name="T42" fmla="*/ 94 w 96"/>
                <a:gd name="T43" fmla="*/ 30 h 53"/>
                <a:gd name="T44" fmla="*/ 82 w 96"/>
                <a:gd name="T45" fmla="*/ 18 h 53"/>
                <a:gd name="T46" fmla="*/ 8 w 96"/>
                <a:gd name="T47" fmla="*/ 37 h 53"/>
                <a:gd name="T48" fmla="*/ 8 w 96"/>
                <a:gd name="T49" fmla="*/ 13 h 53"/>
                <a:gd name="T50" fmla="*/ 16 w 96"/>
                <a:gd name="T51" fmla="*/ 13 h 53"/>
                <a:gd name="T52" fmla="*/ 16 w 96"/>
                <a:gd name="T53" fmla="*/ 37 h 53"/>
                <a:gd name="T54" fmla="*/ 8 w 96"/>
                <a:gd name="T55" fmla="*/ 37 h 53"/>
                <a:gd name="T56" fmla="*/ 52 w 96"/>
                <a:gd name="T57" fmla="*/ 44 h 53"/>
                <a:gd name="T58" fmla="*/ 24 w 96"/>
                <a:gd name="T59" fmla="*/ 34 h 53"/>
                <a:gd name="T60" fmla="*/ 24 w 96"/>
                <a:gd name="T61" fmla="*/ 16 h 53"/>
                <a:gd name="T62" fmla="*/ 42 w 96"/>
                <a:gd name="T63" fmla="*/ 10 h 53"/>
                <a:gd name="T64" fmla="*/ 43 w 96"/>
                <a:gd name="T65" fmla="*/ 12 h 53"/>
                <a:gd name="T66" fmla="*/ 37 w 96"/>
                <a:gd name="T67" fmla="*/ 18 h 53"/>
                <a:gd name="T68" fmla="*/ 36 w 96"/>
                <a:gd name="T69" fmla="*/ 21 h 53"/>
                <a:gd name="T70" fmla="*/ 37 w 96"/>
                <a:gd name="T71" fmla="*/ 24 h 53"/>
                <a:gd name="T72" fmla="*/ 49 w 96"/>
                <a:gd name="T73" fmla="*/ 32 h 53"/>
                <a:gd name="T74" fmla="*/ 53 w 96"/>
                <a:gd name="T75" fmla="*/ 33 h 53"/>
                <a:gd name="T76" fmla="*/ 78 w 96"/>
                <a:gd name="T77" fmla="*/ 25 h 53"/>
                <a:gd name="T78" fmla="*/ 85 w 96"/>
                <a:gd name="T79" fmla="*/ 31 h 53"/>
                <a:gd name="T80" fmla="*/ 52 w 96"/>
                <a:gd name="T81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6" h="53">
                  <a:moveTo>
                    <a:pt x="82" y="18"/>
                  </a:moveTo>
                  <a:cubicBezTo>
                    <a:pt x="81" y="17"/>
                    <a:pt x="80" y="16"/>
                    <a:pt x="79" y="17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2" y="14"/>
                    <a:pt x="52" y="12"/>
                    <a:pt x="51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1"/>
                    <a:pt x="44" y="0"/>
                    <a:pt x="42" y="1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1" y="5"/>
                    <a:pt x="2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0" y="6"/>
                    <a:pt x="0" y="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1" y="45"/>
                    <a:pt x="4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3" y="44"/>
                    <a:pt x="23" y="4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3"/>
                    <a:pt x="51" y="53"/>
                    <a:pt x="52" y="53"/>
                  </a:cubicBezTo>
                  <a:cubicBezTo>
                    <a:pt x="52" y="53"/>
                    <a:pt x="53" y="53"/>
                    <a:pt x="53" y="52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6"/>
                    <a:pt x="95" y="35"/>
                    <a:pt x="96" y="33"/>
                  </a:cubicBezTo>
                  <a:cubicBezTo>
                    <a:pt x="96" y="32"/>
                    <a:pt x="95" y="31"/>
                    <a:pt x="94" y="30"/>
                  </a:cubicBezTo>
                  <a:lnTo>
                    <a:pt x="82" y="18"/>
                  </a:lnTo>
                  <a:close/>
                  <a:moveTo>
                    <a:pt x="8" y="37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37"/>
                    <a:pt x="16" y="37"/>
                    <a:pt x="16" y="37"/>
                  </a:cubicBezTo>
                  <a:lnTo>
                    <a:pt x="8" y="37"/>
                  </a:lnTo>
                  <a:close/>
                  <a:moveTo>
                    <a:pt x="52" y="4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9"/>
                    <a:pt x="36" y="20"/>
                    <a:pt x="36" y="21"/>
                  </a:cubicBezTo>
                  <a:cubicBezTo>
                    <a:pt x="36" y="22"/>
                    <a:pt x="36" y="23"/>
                    <a:pt x="37" y="24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3"/>
                    <a:pt x="52" y="33"/>
                    <a:pt x="53" y="33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85" y="31"/>
                    <a:pt x="85" y="31"/>
                    <a:pt x="85" y="31"/>
                  </a:cubicBez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734" y="1395819"/>
            <a:ext cx="5769265" cy="21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5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70415" y="548746"/>
            <a:ext cx="2711451" cy="1754187"/>
          </a:xfrm>
        </p:spPr>
        <p:txBody>
          <a:bodyPr/>
          <a:lstStyle/>
          <a:p>
            <a:pPr algn="ctr"/>
            <a:r>
              <a:rPr lang="en-US" sz="3200" dirty="0"/>
              <a:t>PSE HELP</a:t>
            </a:r>
          </a:p>
          <a:p>
            <a:pPr algn="ctr"/>
            <a:r>
              <a:rPr lang="en-US" sz="1600" dirty="0"/>
              <a:t>(Home Energy Lifeline Program)</a:t>
            </a:r>
          </a:p>
          <a:p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17959" y="548746"/>
            <a:ext cx="4379852" cy="4076283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Receive $100 to $1,000 credit towards your PSE past due or current account balance</a:t>
            </a:r>
          </a:p>
          <a:p>
            <a:r>
              <a:rPr lang="en-US" sz="1800" dirty="0" smtClean="0"/>
              <a:t>This program is funded by PSE customers and not funded by government funds</a:t>
            </a:r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dirty="0"/>
              <a:t>PSE HELP </a:t>
            </a:r>
            <a:r>
              <a:rPr lang="en-US" sz="1800" dirty="0" smtClean="0"/>
              <a:t>program applications are currently reviewed </a:t>
            </a:r>
            <a:r>
              <a:rPr lang="en-US" sz="1800" dirty="0"/>
              <a:t>through </a:t>
            </a:r>
            <a:r>
              <a:rPr lang="en-US" sz="1800" dirty="0" smtClean="0"/>
              <a:t>your local county agencies</a:t>
            </a:r>
          </a:p>
          <a:p>
            <a:r>
              <a:rPr lang="en-US" sz="1800" b="1" dirty="0" smtClean="0"/>
              <a:t>You do not need to contact your local county agency</a:t>
            </a:r>
            <a:r>
              <a:rPr lang="en-US" sz="1800" dirty="0" smtClean="0"/>
              <a:t>, nor will they contact you unless your are one of the 5% audited for Bill Discount Rate/PSE Help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PSE Help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291619" y="3089310"/>
            <a:ext cx="618067" cy="618067"/>
            <a:chOff x="7288213" y="727076"/>
            <a:chExt cx="152400" cy="152400"/>
          </a:xfrm>
          <a:solidFill>
            <a:schemeClr val="bg1"/>
          </a:solidFill>
        </p:grpSpPr>
        <p:sp>
          <p:nvSpPr>
            <p:cNvPr id="9" name="Freeform 1534"/>
            <p:cNvSpPr>
              <a:spLocks noEditPoints="1"/>
            </p:cNvSpPr>
            <p:nvPr/>
          </p:nvSpPr>
          <p:spPr bwMode="auto">
            <a:xfrm>
              <a:off x="7332663" y="727076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40 w 40"/>
                <a:gd name="T3" fmla="*/ 20 h 40"/>
                <a:gd name="T4" fmla="*/ 20 w 40"/>
                <a:gd name="T5" fmla="*/ 0 h 40"/>
                <a:gd name="T6" fmla="*/ 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32 w 40"/>
                <a:gd name="T13" fmla="*/ 20 h 40"/>
                <a:gd name="T14" fmla="*/ 20 w 40"/>
                <a:gd name="T15" fmla="*/ 32 h 40"/>
                <a:gd name="T16" fmla="*/ 8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  <a:moveTo>
                    <a:pt x="20" y="8"/>
                  </a:moveTo>
                  <a:cubicBezTo>
                    <a:pt x="26" y="8"/>
                    <a:pt x="32" y="13"/>
                    <a:pt x="32" y="20"/>
                  </a:cubicBezTo>
                  <a:cubicBezTo>
                    <a:pt x="32" y="26"/>
                    <a:pt x="26" y="32"/>
                    <a:pt x="20" y="32"/>
                  </a:cubicBezTo>
                  <a:cubicBezTo>
                    <a:pt x="13" y="32"/>
                    <a:pt x="8" y="26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535"/>
            <p:cNvSpPr>
              <a:spLocks noEditPoints="1"/>
            </p:cNvSpPr>
            <p:nvPr/>
          </p:nvSpPr>
          <p:spPr bwMode="auto">
            <a:xfrm>
              <a:off x="7288213" y="795338"/>
              <a:ext cx="152400" cy="84138"/>
            </a:xfrm>
            <a:custGeom>
              <a:avLst/>
              <a:gdLst>
                <a:gd name="T0" fmla="*/ 82 w 96"/>
                <a:gd name="T1" fmla="*/ 18 h 53"/>
                <a:gd name="T2" fmla="*/ 79 w 96"/>
                <a:gd name="T3" fmla="*/ 17 h 53"/>
                <a:gd name="T4" fmla="*/ 52 w 96"/>
                <a:gd name="T5" fmla="*/ 24 h 53"/>
                <a:gd name="T6" fmla="*/ 46 w 96"/>
                <a:gd name="T7" fmla="*/ 20 h 53"/>
                <a:gd name="T8" fmla="*/ 50 w 96"/>
                <a:gd name="T9" fmla="*/ 16 h 53"/>
                <a:gd name="T10" fmla="*/ 51 w 96"/>
                <a:gd name="T11" fmla="*/ 11 h 53"/>
                <a:gd name="T12" fmla="*/ 47 w 96"/>
                <a:gd name="T13" fmla="*/ 3 h 53"/>
                <a:gd name="T14" fmla="*/ 42 w 96"/>
                <a:gd name="T15" fmla="*/ 1 h 53"/>
                <a:gd name="T16" fmla="*/ 23 w 96"/>
                <a:gd name="T17" fmla="*/ 7 h 53"/>
                <a:gd name="T18" fmla="*/ 20 w 96"/>
                <a:gd name="T19" fmla="*/ 5 h 53"/>
                <a:gd name="T20" fmla="*/ 4 w 96"/>
                <a:gd name="T21" fmla="*/ 5 h 53"/>
                <a:gd name="T22" fmla="*/ 0 w 96"/>
                <a:gd name="T23" fmla="*/ 9 h 53"/>
                <a:gd name="T24" fmla="*/ 0 w 96"/>
                <a:gd name="T25" fmla="*/ 41 h 53"/>
                <a:gd name="T26" fmla="*/ 4 w 96"/>
                <a:gd name="T27" fmla="*/ 45 h 53"/>
                <a:gd name="T28" fmla="*/ 20 w 96"/>
                <a:gd name="T29" fmla="*/ 45 h 53"/>
                <a:gd name="T30" fmla="*/ 23 w 96"/>
                <a:gd name="T31" fmla="*/ 42 h 53"/>
                <a:gd name="T32" fmla="*/ 50 w 96"/>
                <a:gd name="T33" fmla="*/ 52 h 53"/>
                <a:gd name="T34" fmla="*/ 52 w 96"/>
                <a:gd name="T35" fmla="*/ 53 h 53"/>
                <a:gd name="T36" fmla="*/ 53 w 96"/>
                <a:gd name="T37" fmla="*/ 52 h 53"/>
                <a:gd name="T38" fmla="*/ 93 w 96"/>
                <a:gd name="T39" fmla="*/ 36 h 53"/>
                <a:gd name="T40" fmla="*/ 96 w 96"/>
                <a:gd name="T41" fmla="*/ 33 h 53"/>
                <a:gd name="T42" fmla="*/ 94 w 96"/>
                <a:gd name="T43" fmla="*/ 30 h 53"/>
                <a:gd name="T44" fmla="*/ 82 w 96"/>
                <a:gd name="T45" fmla="*/ 18 h 53"/>
                <a:gd name="T46" fmla="*/ 8 w 96"/>
                <a:gd name="T47" fmla="*/ 37 h 53"/>
                <a:gd name="T48" fmla="*/ 8 w 96"/>
                <a:gd name="T49" fmla="*/ 13 h 53"/>
                <a:gd name="T50" fmla="*/ 16 w 96"/>
                <a:gd name="T51" fmla="*/ 13 h 53"/>
                <a:gd name="T52" fmla="*/ 16 w 96"/>
                <a:gd name="T53" fmla="*/ 37 h 53"/>
                <a:gd name="T54" fmla="*/ 8 w 96"/>
                <a:gd name="T55" fmla="*/ 37 h 53"/>
                <a:gd name="T56" fmla="*/ 52 w 96"/>
                <a:gd name="T57" fmla="*/ 44 h 53"/>
                <a:gd name="T58" fmla="*/ 24 w 96"/>
                <a:gd name="T59" fmla="*/ 34 h 53"/>
                <a:gd name="T60" fmla="*/ 24 w 96"/>
                <a:gd name="T61" fmla="*/ 16 h 53"/>
                <a:gd name="T62" fmla="*/ 42 w 96"/>
                <a:gd name="T63" fmla="*/ 10 h 53"/>
                <a:gd name="T64" fmla="*/ 43 w 96"/>
                <a:gd name="T65" fmla="*/ 12 h 53"/>
                <a:gd name="T66" fmla="*/ 37 w 96"/>
                <a:gd name="T67" fmla="*/ 18 h 53"/>
                <a:gd name="T68" fmla="*/ 36 w 96"/>
                <a:gd name="T69" fmla="*/ 21 h 53"/>
                <a:gd name="T70" fmla="*/ 37 w 96"/>
                <a:gd name="T71" fmla="*/ 24 h 53"/>
                <a:gd name="T72" fmla="*/ 49 w 96"/>
                <a:gd name="T73" fmla="*/ 32 h 53"/>
                <a:gd name="T74" fmla="*/ 53 w 96"/>
                <a:gd name="T75" fmla="*/ 33 h 53"/>
                <a:gd name="T76" fmla="*/ 78 w 96"/>
                <a:gd name="T77" fmla="*/ 25 h 53"/>
                <a:gd name="T78" fmla="*/ 85 w 96"/>
                <a:gd name="T79" fmla="*/ 31 h 53"/>
                <a:gd name="T80" fmla="*/ 52 w 96"/>
                <a:gd name="T81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6" h="53">
                  <a:moveTo>
                    <a:pt x="82" y="18"/>
                  </a:moveTo>
                  <a:cubicBezTo>
                    <a:pt x="81" y="17"/>
                    <a:pt x="80" y="16"/>
                    <a:pt x="79" y="17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2" y="14"/>
                    <a:pt x="52" y="12"/>
                    <a:pt x="51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1"/>
                    <a:pt x="44" y="0"/>
                    <a:pt x="42" y="1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1" y="5"/>
                    <a:pt x="2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0" y="6"/>
                    <a:pt x="0" y="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1" y="45"/>
                    <a:pt x="4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3" y="44"/>
                    <a:pt x="23" y="4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3"/>
                    <a:pt x="51" y="53"/>
                    <a:pt x="52" y="53"/>
                  </a:cubicBezTo>
                  <a:cubicBezTo>
                    <a:pt x="52" y="53"/>
                    <a:pt x="53" y="53"/>
                    <a:pt x="53" y="52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6"/>
                    <a:pt x="95" y="35"/>
                    <a:pt x="96" y="33"/>
                  </a:cubicBezTo>
                  <a:cubicBezTo>
                    <a:pt x="96" y="32"/>
                    <a:pt x="95" y="31"/>
                    <a:pt x="94" y="30"/>
                  </a:cubicBezTo>
                  <a:lnTo>
                    <a:pt x="82" y="18"/>
                  </a:lnTo>
                  <a:close/>
                  <a:moveTo>
                    <a:pt x="8" y="37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37"/>
                    <a:pt x="16" y="37"/>
                    <a:pt x="16" y="37"/>
                  </a:cubicBezTo>
                  <a:lnTo>
                    <a:pt x="8" y="37"/>
                  </a:lnTo>
                  <a:close/>
                  <a:moveTo>
                    <a:pt x="52" y="4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9"/>
                    <a:pt x="36" y="20"/>
                    <a:pt x="36" y="21"/>
                  </a:cubicBezTo>
                  <a:cubicBezTo>
                    <a:pt x="36" y="22"/>
                    <a:pt x="36" y="23"/>
                    <a:pt x="37" y="24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3"/>
                    <a:pt x="52" y="33"/>
                    <a:pt x="53" y="33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85" y="31"/>
                    <a:pt x="85" y="31"/>
                    <a:pt x="85" y="31"/>
                  </a:cubicBez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935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King County </a:t>
            </a:r>
            <a:r>
              <a:rPr lang="en-US" dirty="0" smtClean="0"/>
              <a:t>Eligibility BDR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135461" y="2285409"/>
            <a:ext cx="806135" cy="771648"/>
            <a:chOff x="1997076" y="1235247"/>
            <a:chExt cx="152400" cy="145879"/>
          </a:xfrm>
          <a:solidFill>
            <a:schemeClr val="bg1"/>
          </a:solidFill>
        </p:grpSpPr>
        <p:sp>
          <p:nvSpPr>
            <p:cNvPr id="6" name="Rectangle 1423"/>
            <p:cNvSpPr>
              <a:spLocks noChangeArrowheads="1"/>
            </p:cNvSpPr>
            <p:nvPr/>
          </p:nvSpPr>
          <p:spPr bwMode="auto">
            <a:xfrm>
              <a:off x="2066926" y="1328738"/>
              <a:ext cx="127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Rectangle 1424"/>
            <p:cNvSpPr>
              <a:spLocks noChangeArrowheads="1"/>
            </p:cNvSpPr>
            <p:nvPr/>
          </p:nvSpPr>
          <p:spPr bwMode="auto">
            <a:xfrm>
              <a:off x="2054226" y="1339851"/>
              <a:ext cx="38100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425"/>
            <p:cNvSpPr>
              <a:spLocks noEditPoints="1"/>
            </p:cNvSpPr>
            <p:nvPr/>
          </p:nvSpPr>
          <p:spPr bwMode="auto">
            <a:xfrm>
              <a:off x="2047876" y="1235247"/>
              <a:ext cx="50800" cy="69850"/>
            </a:xfrm>
            <a:custGeom>
              <a:avLst/>
              <a:gdLst>
                <a:gd name="T0" fmla="*/ 32 w 32"/>
                <a:gd name="T1" fmla="*/ 36 h 44"/>
                <a:gd name="T2" fmla="*/ 23 w 32"/>
                <a:gd name="T3" fmla="*/ 21 h 44"/>
                <a:gd name="T4" fmla="*/ 28 w 32"/>
                <a:gd name="T5" fmla="*/ 12 h 44"/>
                <a:gd name="T6" fmla="*/ 16 w 32"/>
                <a:gd name="T7" fmla="*/ 0 h 44"/>
                <a:gd name="T8" fmla="*/ 4 w 32"/>
                <a:gd name="T9" fmla="*/ 12 h 44"/>
                <a:gd name="T10" fmla="*/ 9 w 32"/>
                <a:gd name="T11" fmla="*/ 21 h 44"/>
                <a:gd name="T12" fmla="*/ 0 w 32"/>
                <a:gd name="T13" fmla="*/ 36 h 44"/>
                <a:gd name="T14" fmla="*/ 0 w 32"/>
                <a:gd name="T15" fmla="*/ 40 h 44"/>
                <a:gd name="T16" fmla="*/ 4 w 32"/>
                <a:gd name="T17" fmla="*/ 44 h 44"/>
                <a:gd name="T18" fmla="*/ 28 w 32"/>
                <a:gd name="T19" fmla="*/ 44 h 44"/>
                <a:gd name="T20" fmla="*/ 32 w 32"/>
                <a:gd name="T21" fmla="*/ 40 h 44"/>
                <a:gd name="T22" fmla="*/ 32 w 32"/>
                <a:gd name="T23" fmla="*/ 36 h 44"/>
                <a:gd name="T24" fmla="*/ 16 w 32"/>
                <a:gd name="T25" fmla="*/ 8 h 44"/>
                <a:gd name="T26" fmla="*/ 20 w 32"/>
                <a:gd name="T27" fmla="*/ 12 h 44"/>
                <a:gd name="T28" fmla="*/ 16 w 32"/>
                <a:gd name="T29" fmla="*/ 16 h 44"/>
                <a:gd name="T30" fmla="*/ 12 w 32"/>
                <a:gd name="T31" fmla="*/ 12 h 44"/>
                <a:gd name="T32" fmla="*/ 16 w 32"/>
                <a:gd name="T33" fmla="*/ 8 h 44"/>
                <a:gd name="T34" fmla="*/ 8 w 32"/>
                <a:gd name="T35" fmla="*/ 36 h 44"/>
                <a:gd name="T36" fmla="*/ 16 w 32"/>
                <a:gd name="T37" fmla="*/ 28 h 44"/>
                <a:gd name="T38" fmla="*/ 24 w 32"/>
                <a:gd name="T39" fmla="*/ 36 h 44"/>
                <a:gd name="T40" fmla="*/ 8 w 32"/>
                <a:gd name="T4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4">
                  <a:moveTo>
                    <a:pt x="32" y="36"/>
                  </a:moveTo>
                  <a:cubicBezTo>
                    <a:pt x="32" y="29"/>
                    <a:pt x="28" y="24"/>
                    <a:pt x="23" y="21"/>
                  </a:cubicBezTo>
                  <a:cubicBezTo>
                    <a:pt x="26" y="19"/>
                    <a:pt x="28" y="16"/>
                    <a:pt x="28" y="12"/>
                  </a:cubicBezTo>
                  <a:cubicBezTo>
                    <a:pt x="28" y="5"/>
                    <a:pt x="23" y="0"/>
                    <a:pt x="16" y="0"/>
                  </a:cubicBezTo>
                  <a:cubicBezTo>
                    <a:pt x="9" y="0"/>
                    <a:pt x="4" y="5"/>
                    <a:pt x="4" y="12"/>
                  </a:cubicBezTo>
                  <a:cubicBezTo>
                    <a:pt x="4" y="16"/>
                    <a:pt x="6" y="19"/>
                    <a:pt x="9" y="21"/>
                  </a:cubicBezTo>
                  <a:cubicBezTo>
                    <a:pt x="4" y="24"/>
                    <a:pt x="0" y="29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0" y="44"/>
                    <a:pt x="32" y="42"/>
                    <a:pt x="32" y="40"/>
                  </a:cubicBezTo>
                  <a:lnTo>
                    <a:pt x="32" y="36"/>
                  </a:lnTo>
                  <a:close/>
                  <a:moveTo>
                    <a:pt x="16" y="8"/>
                  </a:moveTo>
                  <a:cubicBezTo>
                    <a:pt x="18" y="8"/>
                    <a:pt x="20" y="9"/>
                    <a:pt x="20" y="12"/>
                  </a:cubicBezTo>
                  <a:cubicBezTo>
                    <a:pt x="20" y="14"/>
                    <a:pt x="18" y="16"/>
                    <a:pt x="16" y="16"/>
                  </a:cubicBezTo>
                  <a:cubicBezTo>
                    <a:pt x="14" y="16"/>
                    <a:pt x="12" y="14"/>
                    <a:pt x="12" y="12"/>
                  </a:cubicBezTo>
                  <a:cubicBezTo>
                    <a:pt x="12" y="9"/>
                    <a:pt x="14" y="8"/>
                    <a:pt x="16" y="8"/>
                  </a:cubicBezTo>
                  <a:close/>
                  <a:moveTo>
                    <a:pt x="8" y="36"/>
                  </a:moveTo>
                  <a:cubicBezTo>
                    <a:pt x="8" y="31"/>
                    <a:pt x="11" y="28"/>
                    <a:pt x="16" y="28"/>
                  </a:cubicBezTo>
                  <a:cubicBezTo>
                    <a:pt x="20" y="28"/>
                    <a:pt x="24" y="31"/>
                    <a:pt x="24" y="36"/>
                  </a:cubicBezTo>
                  <a:lnTo>
                    <a:pt x="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426"/>
            <p:cNvSpPr>
              <a:spLocks noEditPoints="1"/>
            </p:cNvSpPr>
            <p:nvPr/>
          </p:nvSpPr>
          <p:spPr bwMode="auto">
            <a:xfrm>
              <a:off x="2098676" y="1311276"/>
              <a:ext cx="50800" cy="69850"/>
            </a:xfrm>
            <a:custGeom>
              <a:avLst/>
              <a:gdLst>
                <a:gd name="T0" fmla="*/ 32 w 32"/>
                <a:gd name="T1" fmla="*/ 36 h 44"/>
                <a:gd name="T2" fmla="*/ 23 w 32"/>
                <a:gd name="T3" fmla="*/ 22 h 44"/>
                <a:gd name="T4" fmla="*/ 28 w 32"/>
                <a:gd name="T5" fmla="*/ 12 h 44"/>
                <a:gd name="T6" fmla="*/ 16 w 32"/>
                <a:gd name="T7" fmla="*/ 0 h 44"/>
                <a:gd name="T8" fmla="*/ 4 w 32"/>
                <a:gd name="T9" fmla="*/ 12 h 44"/>
                <a:gd name="T10" fmla="*/ 9 w 32"/>
                <a:gd name="T11" fmla="*/ 22 h 44"/>
                <a:gd name="T12" fmla="*/ 0 w 32"/>
                <a:gd name="T13" fmla="*/ 36 h 44"/>
                <a:gd name="T14" fmla="*/ 0 w 32"/>
                <a:gd name="T15" fmla="*/ 40 h 44"/>
                <a:gd name="T16" fmla="*/ 4 w 32"/>
                <a:gd name="T17" fmla="*/ 44 h 44"/>
                <a:gd name="T18" fmla="*/ 28 w 32"/>
                <a:gd name="T19" fmla="*/ 44 h 44"/>
                <a:gd name="T20" fmla="*/ 32 w 32"/>
                <a:gd name="T21" fmla="*/ 40 h 44"/>
                <a:gd name="T22" fmla="*/ 32 w 32"/>
                <a:gd name="T23" fmla="*/ 36 h 44"/>
                <a:gd name="T24" fmla="*/ 16 w 32"/>
                <a:gd name="T25" fmla="*/ 8 h 44"/>
                <a:gd name="T26" fmla="*/ 20 w 32"/>
                <a:gd name="T27" fmla="*/ 12 h 44"/>
                <a:gd name="T28" fmla="*/ 16 w 32"/>
                <a:gd name="T29" fmla="*/ 16 h 44"/>
                <a:gd name="T30" fmla="*/ 12 w 32"/>
                <a:gd name="T31" fmla="*/ 12 h 44"/>
                <a:gd name="T32" fmla="*/ 16 w 32"/>
                <a:gd name="T33" fmla="*/ 8 h 44"/>
                <a:gd name="T34" fmla="*/ 8 w 32"/>
                <a:gd name="T35" fmla="*/ 36 h 44"/>
                <a:gd name="T36" fmla="*/ 16 w 32"/>
                <a:gd name="T37" fmla="*/ 28 h 44"/>
                <a:gd name="T38" fmla="*/ 24 w 32"/>
                <a:gd name="T39" fmla="*/ 36 h 44"/>
                <a:gd name="T40" fmla="*/ 8 w 32"/>
                <a:gd name="T4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4">
                  <a:moveTo>
                    <a:pt x="32" y="36"/>
                  </a:moveTo>
                  <a:cubicBezTo>
                    <a:pt x="32" y="30"/>
                    <a:pt x="29" y="25"/>
                    <a:pt x="23" y="22"/>
                  </a:cubicBezTo>
                  <a:cubicBezTo>
                    <a:pt x="26" y="20"/>
                    <a:pt x="28" y="16"/>
                    <a:pt x="28" y="12"/>
                  </a:cubicBezTo>
                  <a:cubicBezTo>
                    <a:pt x="28" y="6"/>
                    <a:pt x="23" y="0"/>
                    <a:pt x="16" y="0"/>
                  </a:cubicBezTo>
                  <a:cubicBezTo>
                    <a:pt x="10" y="0"/>
                    <a:pt x="4" y="6"/>
                    <a:pt x="4" y="12"/>
                  </a:cubicBezTo>
                  <a:cubicBezTo>
                    <a:pt x="4" y="16"/>
                    <a:pt x="6" y="20"/>
                    <a:pt x="9" y="22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2" y="44"/>
                    <a:pt x="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0" y="44"/>
                    <a:pt x="32" y="43"/>
                    <a:pt x="32" y="40"/>
                  </a:cubicBezTo>
                  <a:lnTo>
                    <a:pt x="32" y="36"/>
                  </a:lnTo>
                  <a:close/>
                  <a:moveTo>
                    <a:pt x="16" y="8"/>
                  </a:moveTo>
                  <a:cubicBezTo>
                    <a:pt x="18" y="8"/>
                    <a:pt x="20" y="10"/>
                    <a:pt x="20" y="12"/>
                  </a:cubicBezTo>
                  <a:cubicBezTo>
                    <a:pt x="20" y="15"/>
                    <a:pt x="18" y="16"/>
                    <a:pt x="16" y="16"/>
                  </a:cubicBezTo>
                  <a:cubicBezTo>
                    <a:pt x="14" y="16"/>
                    <a:pt x="12" y="15"/>
                    <a:pt x="12" y="12"/>
                  </a:cubicBezTo>
                  <a:cubicBezTo>
                    <a:pt x="12" y="10"/>
                    <a:pt x="14" y="8"/>
                    <a:pt x="16" y="8"/>
                  </a:cubicBezTo>
                  <a:close/>
                  <a:moveTo>
                    <a:pt x="8" y="36"/>
                  </a:moveTo>
                  <a:cubicBezTo>
                    <a:pt x="8" y="32"/>
                    <a:pt x="12" y="28"/>
                    <a:pt x="16" y="28"/>
                  </a:cubicBezTo>
                  <a:cubicBezTo>
                    <a:pt x="21" y="28"/>
                    <a:pt x="24" y="32"/>
                    <a:pt x="24" y="36"/>
                  </a:cubicBezTo>
                  <a:lnTo>
                    <a:pt x="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428"/>
            <p:cNvSpPr>
              <a:spLocks noEditPoints="1"/>
            </p:cNvSpPr>
            <p:nvPr/>
          </p:nvSpPr>
          <p:spPr bwMode="auto">
            <a:xfrm>
              <a:off x="1997076" y="1311276"/>
              <a:ext cx="50800" cy="69850"/>
            </a:xfrm>
            <a:custGeom>
              <a:avLst/>
              <a:gdLst>
                <a:gd name="T0" fmla="*/ 32 w 32"/>
                <a:gd name="T1" fmla="*/ 36 h 44"/>
                <a:gd name="T2" fmla="*/ 23 w 32"/>
                <a:gd name="T3" fmla="*/ 22 h 44"/>
                <a:gd name="T4" fmla="*/ 28 w 32"/>
                <a:gd name="T5" fmla="*/ 12 h 44"/>
                <a:gd name="T6" fmla="*/ 16 w 32"/>
                <a:gd name="T7" fmla="*/ 0 h 44"/>
                <a:gd name="T8" fmla="*/ 4 w 32"/>
                <a:gd name="T9" fmla="*/ 12 h 44"/>
                <a:gd name="T10" fmla="*/ 9 w 32"/>
                <a:gd name="T11" fmla="*/ 22 h 44"/>
                <a:gd name="T12" fmla="*/ 0 w 32"/>
                <a:gd name="T13" fmla="*/ 36 h 44"/>
                <a:gd name="T14" fmla="*/ 0 w 32"/>
                <a:gd name="T15" fmla="*/ 40 h 44"/>
                <a:gd name="T16" fmla="*/ 4 w 32"/>
                <a:gd name="T17" fmla="*/ 44 h 44"/>
                <a:gd name="T18" fmla="*/ 28 w 32"/>
                <a:gd name="T19" fmla="*/ 44 h 44"/>
                <a:gd name="T20" fmla="*/ 32 w 32"/>
                <a:gd name="T21" fmla="*/ 40 h 44"/>
                <a:gd name="T22" fmla="*/ 32 w 32"/>
                <a:gd name="T23" fmla="*/ 36 h 44"/>
                <a:gd name="T24" fmla="*/ 16 w 32"/>
                <a:gd name="T25" fmla="*/ 8 h 44"/>
                <a:gd name="T26" fmla="*/ 20 w 32"/>
                <a:gd name="T27" fmla="*/ 12 h 44"/>
                <a:gd name="T28" fmla="*/ 16 w 32"/>
                <a:gd name="T29" fmla="*/ 16 h 44"/>
                <a:gd name="T30" fmla="*/ 12 w 32"/>
                <a:gd name="T31" fmla="*/ 12 h 44"/>
                <a:gd name="T32" fmla="*/ 16 w 32"/>
                <a:gd name="T33" fmla="*/ 8 h 44"/>
                <a:gd name="T34" fmla="*/ 8 w 32"/>
                <a:gd name="T35" fmla="*/ 36 h 44"/>
                <a:gd name="T36" fmla="*/ 16 w 32"/>
                <a:gd name="T37" fmla="*/ 28 h 44"/>
                <a:gd name="T38" fmla="*/ 24 w 32"/>
                <a:gd name="T39" fmla="*/ 36 h 44"/>
                <a:gd name="T40" fmla="*/ 8 w 32"/>
                <a:gd name="T4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4">
                  <a:moveTo>
                    <a:pt x="32" y="36"/>
                  </a:moveTo>
                  <a:cubicBezTo>
                    <a:pt x="32" y="30"/>
                    <a:pt x="28" y="25"/>
                    <a:pt x="23" y="22"/>
                  </a:cubicBezTo>
                  <a:cubicBezTo>
                    <a:pt x="26" y="20"/>
                    <a:pt x="28" y="16"/>
                    <a:pt x="28" y="12"/>
                  </a:cubicBezTo>
                  <a:cubicBezTo>
                    <a:pt x="28" y="6"/>
                    <a:pt x="22" y="0"/>
                    <a:pt x="16" y="0"/>
                  </a:cubicBezTo>
                  <a:cubicBezTo>
                    <a:pt x="9" y="0"/>
                    <a:pt x="4" y="6"/>
                    <a:pt x="4" y="12"/>
                  </a:cubicBezTo>
                  <a:cubicBezTo>
                    <a:pt x="4" y="16"/>
                    <a:pt x="6" y="20"/>
                    <a:pt x="9" y="22"/>
                  </a:cubicBezTo>
                  <a:cubicBezTo>
                    <a:pt x="3" y="25"/>
                    <a:pt x="0" y="30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1" y="44"/>
                    <a:pt x="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0" y="44"/>
                    <a:pt x="32" y="43"/>
                    <a:pt x="32" y="40"/>
                  </a:cubicBezTo>
                  <a:lnTo>
                    <a:pt x="32" y="36"/>
                  </a:lnTo>
                  <a:close/>
                  <a:moveTo>
                    <a:pt x="16" y="8"/>
                  </a:moveTo>
                  <a:cubicBezTo>
                    <a:pt x="18" y="8"/>
                    <a:pt x="20" y="10"/>
                    <a:pt x="20" y="12"/>
                  </a:cubicBezTo>
                  <a:cubicBezTo>
                    <a:pt x="20" y="15"/>
                    <a:pt x="18" y="16"/>
                    <a:pt x="16" y="16"/>
                  </a:cubicBezTo>
                  <a:cubicBezTo>
                    <a:pt x="13" y="16"/>
                    <a:pt x="12" y="15"/>
                    <a:pt x="12" y="12"/>
                  </a:cubicBezTo>
                  <a:cubicBezTo>
                    <a:pt x="12" y="10"/>
                    <a:pt x="13" y="8"/>
                    <a:pt x="16" y="8"/>
                  </a:cubicBezTo>
                  <a:close/>
                  <a:moveTo>
                    <a:pt x="8" y="36"/>
                  </a:moveTo>
                  <a:cubicBezTo>
                    <a:pt x="8" y="32"/>
                    <a:pt x="11" y="28"/>
                    <a:pt x="16" y="28"/>
                  </a:cubicBezTo>
                  <a:cubicBezTo>
                    <a:pt x="20" y="28"/>
                    <a:pt x="24" y="32"/>
                    <a:pt x="24" y="36"/>
                  </a:cubicBezTo>
                  <a:lnTo>
                    <a:pt x="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14" y="731073"/>
            <a:ext cx="4259939" cy="347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295079" y="617538"/>
            <a:ext cx="2486900" cy="1852612"/>
          </a:xfrm>
        </p:spPr>
        <p:txBody>
          <a:bodyPr/>
          <a:lstStyle/>
          <a:p>
            <a:pPr algn="ctr"/>
            <a:r>
              <a:rPr lang="en-US" dirty="0" smtClean="0"/>
              <a:t>Types of Income</a:t>
            </a:r>
            <a:endParaRPr lang="en-US" dirty="0"/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PSE Help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135461" y="2285409"/>
            <a:ext cx="806135" cy="771648"/>
            <a:chOff x="1997076" y="1235247"/>
            <a:chExt cx="152400" cy="145879"/>
          </a:xfrm>
          <a:solidFill>
            <a:schemeClr val="bg1"/>
          </a:solidFill>
        </p:grpSpPr>
        <p:sp>
          <p:nvSpPr>
            <p:cNvPr id="6" name="Rectangle 1423"/>
            <p:cNvSpPr>
              <a:spLocks noChangeArrowheads="1"/>
            </p:cNvSpPr>
            <p:nvPr/>
          </p:nvSpPr>
          <p:spPr bwMode="auto">
            <a:xfrm>
              <a:off x="2066926" y="1328738"/>
              <a:ext cx="127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1424"/>
            <p:cNvSpPr>
              <a:spLocks noChangeArrowheads="1"/>
            </p:cNvSpPr>
            <p:nvPr/>
          </p:nvSpPr>
          <p:spPr bwMode="auto">
            <a:xfrm>
              <a:off x="2054226" y="1339851"/>
              <a:ext cx="38100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1425"/>
            <p:cNvSpPr>
              <a:spLocks noEditPoints="1"/>
            </p:cNvSpPr>
            <p:nvPr/>
          </p:nvSpPr>
          <p:spPr bwMode="auto">
            <a:xfrm>
              <a:off x="2047876" y="1235247"/>
              <a:ext cx="50800" cy="69850"/>
            </a:xfrm>
            <a:custGeom>
              <a:avLst/>
              <a:gdLst>
                <a:gd name="T0" fmla="*/ 32 w 32"/>
                <a:gd name="T1" fmla="*/ 36 h 44"/>
                <a:gd name="T2" fmla="*/ 23 w 32"/>
                <a:gd name="T3" fmla="*/ 21 h 44"/>
                <a:gd name="T4" fmla="*/ 28 w 32"/>
                <a:gd name="T5" fmla="*/ 12 h 44"/>
                <a:gd name="T6" fmla="*/ 16 w 32"/>
                <a:gd name="T7" fmla="*/ 0 h 44"/>
                <a:gd name="T8" fmla="*/ 4 w 32"/>
                <a:gd name="T9" fmla="*/ 12 h 44"/>
                <a:gd name="T10" fmla="*/ 9 w 32"/>
                <a:gd name="T11" fmla="*/ 21 h 44"/>
                <a:gd name="T12" fmla="*/ 0 w 32"/>
                <a:gd name="T13" fmla="*/ 36 h 44"/>
                <a:gd name="T14" fmla="*/ 0 w 32"/>
                <a:gd name="T15" fmla="*/ 40 h 44"/>
                <a:gd name="T16" fmla="*/ 4 w 32"/>
                <a:gd name="T17" fmla="*/ 44 h 44"/>
                <a:gd name="T18" fmla="*/ 28 w 32"/>
                <a:gd name="T19" fmla="*/ 44 h 44"/>
                <a:gd name="T20" fmla="*/ 32 w 32"/>
                <a:gd name="T21" fmla="*/ 40 h 44"/>
                <a:gd name="T22" fmla="*/ 32 w 32"/>
                <a:gd name="T23" fmla="*/ 36 h 44"/>
                <a:gd name="T24" fmla="*/ 16 w 32"/>
                <a:gd name="T25" fmla="*/ 8 h 44"/>
                <a:gd name="T26" fmla="*/ 20 w 32"/>
                <a:gd name="T27" fmla="*/ 12 h 44"/>
                <a:gd name="T28" fmla="*/ 16 w 32"/>
                <a:gd name="T29" fmla="*/ 16 h 44"/>
                <a:gd name="T30" fmla="*/ 12 w 32"/>
                <a:gd name="T31" fmla="*/ 12 h 44"/>
                <a:gd name="T32" fmla="*/ 16 w 32"/>
                <a:gd name="T33" fmla="*/ 8 h 44"/>
                <a:gd name="T34" fmla="*/ 8 w 32"/>
                <a:gd name="T35" fmla="*/ 36 h 44"/>
                <a:gd name="T36" fmla="*/ 16 w 32"/>
                <a:gd name="T37" fmla="*/ 28 h 44"/>
                <a:gd name="T38" fmla="*/ 24 w 32"/>
                <a:gd name="T39" fmla="*/ 36 h 44"/>
                <a:gd name="T40" fmla="*/ 8 w 32"/>
                <a:gd name="T4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4">
                  <a:moveTo>
                    <a:pt x="32" y="36"/>
                  </a:moveTo>
                  <a:cubicBezTo>
                    <a:pt x="32" y="29"/>
                    <a:pt x="28" y="24"/>
                    <a:pt x="23" y="21"/>
                  </a:cubicBezTo>
                  <a:cubicBezTo>
                    <a:pt x="26" y="19"/>
                    <a:pt x="28" y="16"/>
                    <a:pt x="28" y="12"/>
                  </a:cubicBezTo>
                  <a:cubicBezTo>
                    <a:pt x="28" y="5"/>
                    <a:pt x="23" y="0"/>
                    <a:pt x="16" y="0"/>
                  </a:cubicBezTo>
                  <a:cubicBezTo>
                    <a:pt x="9" y="0"/>
                    <a:pt x="4" y="5"/>
                    <a:pt x="4" y="12"/>
                  </a:cubicBezTo>
                  <a:cubicBezTo>
                    <a:pt x="4" y="16"/>
                    <a:pt x="6" y="19"/>
                    <a:pt x="9" y="21"/>
                  </a:cubicBezTo>
                  <a:cubicBezTo>
                    <a:pt x="4" y="24"/>
                    <a:pt x="0" y="29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0" y="44"/>
                    <a:pt x="32" y="42"/>
                    <a:pt x="32" y="40"/>
                  </a:cubicBezTo>
                  <a:lnTo>
                    <a:pt x="32" y="36"/>
                  </a:lnTo>
                  <a:close/>
                  <a:moveTo>
                    <a:pt x="16" y="8"/>
                  </a:moveTo>
                  <a:cubicBezTo>
                    <a:pt x="18" y="8"/>
                    <a:pt x="20" y="9"/>
                    <a:pt x="20" y="12"/>
                  </a:cubicBezTo>
                  <a:cubicBezTo>
                    <a:pt x="20" y="14"/>
                    <a:pt x="18" y="16"/>
                    <a:pt x="16" y="16"/>
                  </a:cubicBezTo>
                  <a:cubicBezTo>
                    <a:pt x="14" y="16"/>
                    <a:pt x="12" y="14"/>
                    <a:pt x="12" y="12"/>
                  </a:cubicBezTo>
                  <a:cubicBezTo>
                    <a:pt x="12" y="9"/>
                    <a:pt x="14" y="8"/>
                    <a:pt x="16" y="8"/>
                  </a:cubicBezTo>
                  <a:close/>
                  <a:moveTo>
                    <a:pt x="8" y="36"/>
                  </a:moveTo>
                  <a:cubicBezTo>
                    <a:pt x="8" y="31"/>
                    <a:pt x="11" y="28"/>
                    <a:pt x="16" y="28"/>
                  </a:cubicBezTo>
                  <a:cubicBezTo>
                    <a:pt x="20" y="28"/>
                    <a:pt x="24" y="31"/>
                    <a:pt x="24" y="36"/>
                  </a:cubicBezTo>
                  <a:lnTo>
                    <a:pt x="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426"/>
            <p:cNvSpPr>
              <a:spLocks noEditPoints="1"/>
            </p:cNvSpPr>
            <p:nvPr/>
          </p:nvSpPr>
          <p:spPr bwMode="auto">
            <a:xfrm>
              <a:off x="2098676" y="1311276"/>
              <a:ext cx="50800" cy="69850"/>
            </a:xfrm>
            <a:custGeom>
              <a:avLst/>
              <a:gdLst>
                <a:gd name="T0" fmla="*/ 32 w 32"/>
                <a:gd name="T1" fmla="*/ 36 h 44"/>
                <a:gd name="T2" fmla="*/ 23 w 32"/>
                <a:gd name="T3" fmla="*/ 22 h 44"/>
                <a:gd name="T4" fmla="*/ 28 w 32"/>
                <a:gd name="T5" fmla="*/ 12 h 44"/>
                <a:gd name="T6" fmla="*/ 16 w 32"/>
                <a:gd name="T7" fmla="*/ 0 h 44"/>
                <a:gd name="T8" fmla="*/ 4 w 32"/>
                <a:gd name="T9" fmla="*/ 12 h 44"/>
                <a:gd name="T10" fmla="*/ 9 w 32"/>
                <a:gd name="T11" fmla="*/ 22 h 44"/>
                <a:gd name="T12" fmla="*/ 0 w 32"/>
                <a:gd name="T13" fmla="*/ 36 h 44"/>
                <a:gd name="T14" fmla="*/ 0 w 32"/>
                <a:gd name="T15" fmla="*/ 40 h 44"/>
                <a:gd name="T16" fmla="*/ 4 w 32"/>
                <a:gd name="T17" fmla="*/ 44 h 44"/>
                <a:gd name="T18" fmla="*/ 28 w 32"/>
                <a:gd name="T19" fmla="*/ 44 h 44"/>
                <a:gd name="T20" fmla="*/ 32 w 32"/>
                <a:gd name="T21" fmla="*/ 40 h 44"/>
                <a:gd name="T22" fmla="*/ 32 w 32"/>
                <a:gd name="T23" fmla="*/ 36 h 44"/>
                <a:gd name="T24" fmla="*/ 16 w 32"/>
                <a:gd name="T25" fmla="*/ 8 h 44"/>
                <a:gd name="T26" fmla="*/ 20 w 32"/>
                <a:gd name="T27" fmla="*/ 12 h 44"/>
                <a:gd name="T28" fmla="*/ 16 w 32"/>
                <a:gd name="T29" fmla="*/ 16 h 44"/>
                <a:gd name="T30" fmla="*/ 12 w 32"/>
                <a:gd name="T31" fmla="*/ 12 h 44"/>
                <a:gd name="T32" fmla="*/ 16 w 32"/>
                <a:gd name="T33" fmla="*/ 8 h 44"/>
                <a:gd name="T34" fmla="*/ 8 w 32"/>
                <a:gd name="T35" fmla="*/ 36 h 44"/>
                <a:gd name="T36" fmla="*/ 16 w 32"/>
                <a:gd name="T37" fmla="*/ 28 h 44"/>
                <a:gd name="T38" fmla="*/ 24 w 32"/>
                <a:gd name="T39" fmla="*/ 36 h 44"/>
                <a:gd name="T40" fmla="*/ 8 w 32"/>
                <a:gd name="T4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4">
                  <a:moveTo>
                    <a:pt x="32" y="36"/>
                  </a:moveTo>
                  <a:cubicBezTo>
                    <a:pt x="32" y="30"/>
                    <a:pt x="29" y="25"/>
                    <a:pt x="23" y="22"/>
                  </a:cubicBezTo>
                  <a:cubicBezTo>
                    <a:pt x="26" y="20"/>
                    <a:pt x="28" y="16"/>
                    <a:pt x="28" y="12"/>
                  </a:cubicBezTo>
                  <a:cubicBezTo>
                    <a:pt x="28" y="6"/>
                    <a:pt x="23" y="0"/>
                    <a:pt x="16" y="0"/>
                  </a:cubicBezTo>
                  <a:cubicBezTo>
                    <a:pt x="10" y="0"/>
                    <a:pt x="4" y="6"/>
                    <a:pt x="4" y="12"/>
                  </a:cubicBezTo>
                  <a:cubicBezTo>
                    <a:pt x="4" y="16"/>
                    <a:pt x="6" y="20"/>
                    <a:pt x="9" y="22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2" y="44"/>
                    <a:pt x="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0" y="44"/>
                    <a:pt x="32" y="43"/>
                    <a:pt x="32" y="40"/>
                  </a:cubicBezTo>
                  <a:lnTo>
                    <a:pt x="32" y="36"/>
                  </a:lnTo>
                  <a:close/>
                  <a:moveTo>
                    <a:pt x="16" y="8"/>
                  </a:moveTo>
                  <a:cubicBezTo>
                    <a:pt x="18" y="8"/>
                    <a:pt x="20" y="10"/>
                    <a:pt x="20" y="12"/>
                  </a:cubicBezTo>
                  <a:cubicBezTo>
                    <a:pt x="20" y="15"/>
                    <a:pt x="18" y="16"/>
                    <a:pt x="16" y="16"/>
                  </a:cubicBezTo>
                  <a:cubicBezTo>
                    <a:pt x="14" y="16"/>
                    <a:pt x="12" y="15"/>
                    <a:pt x="12" y="12"/>
                  </a:cubicBezTo>
                  <a:cubicBezTo>
                    <a:pt x="12" y="10"/>
                    <a:pt x="14" y="8"/>
                    <a:pt x="16" y="8"/>
                  </a:cubicBezTo>
                  <a:close/>
                  <a:moveTo>
                    <a:pt x="8" y="36"/>
                  </a:moveTo>
                  <a:cubicBezTo>
                    <a:pt x="8" y="32"/>
                    <a:pt x="12" y="28"/>
                    <a:pt x="16" y="28"/>
                  </a:cubicBezTo>
                  <a:cubicBezTo>
                    <a:pt x="21" y="28"/>
                    <a:pt x="24" y="32"/>
                    <a:pt x="24" y="36"/>
                  </a:cubicBezTo>
                  <a:lnTo>
                    <a:pt x="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1428"/>
            <p:cNvSpPr>
              <a:spLocks noEditPoints="1"/>
            </p:cNvSpPr>
            <p:nvPr/>
          </p:nvSpPr>
          <p:spPr bwMode="auto">
            <a:xfrm>
              <a:off x="1997076" y="1311276"/>
              <a:ext cx="50800" cy="69850"/>
            </a:xfrm>
            <a:custGeom>
              <a:avLst/>
              <a:gdLst>
                <a:gd name="T0" fmla="*/ 32 w 32"/>
                <a:gd name="T1" fmla="*/ 36 h 44"/>
                <a:gd name="T2" fmla="*/ 23 w 32"/>
                <a:gd name="T3" fmla="*/ 22 h 44"/>
                <a:gd name="T4" fmla="*/ 28 w 32"/>
                <a:gd name="T5" fmla="*/ 12 h 44"/>
                <a:gd name="T6" fmla="*/ 16 w 32"/>
                <a:gd name="T7" fmla="*/ 0 h 44"/>
                <a:gd name="T8" fmla="*/ 4 w 32"/>
                <a:gd name="T9" fmla="*/ 12 h 44"/>
                <a:gd name="T10" fmla="*/ 9 w 32"/>
                <a:gd name="T11" fmla="*/ 22 h 44"/>
                <a:gd name="T12" fmla="*/ 0 w 32"/>
                <a:gd name="T13" fmla="*/ 36 h 44"/>
                <a:gd name="T14" fmla="*/ 0 w 32"/>
                <a:gd name="T15" fmla="*/ 40 h 44"/>
                <a:gd name="T16" fmla="*/ 4 w 32"/>
                <a:gd name="T17" fmla="*/ 44 h 44"/>
                <a:gd name="T18" fmla="*/ 28 w 32"/>
                <a:gd name="T19" fmla="*/ 44 h 44"/>
                <a:gd name="T20" fmla="*/ 32 w 32"/>
                <a:gd name="T21" fmla="*/ 40 h 44"/>
                <a:gd name="T22" fmla="*/ 32 w 32"/>
                <a:gd name="T23" fmla="*/ 36 h 44"/>
                <a:gd name="T24" fmla="*/ 16 w 32"/>
                <a:gd name="T25" fmla="*/ 8 h 44"/>
                <a:gd name="T26" fmla="*/ 20 w 32"/>
                <a:gd name="T27" fmla="*/ 12 h 44"/>
                <a:gd name="T28" fmla="*/ 16 w 32"/>
                <a:gd name="T29" fmla="*/ 16 h 44"/>
                <a:gd name="T30" fmla="*/ 12 w 32"/>
                <a:gd name="T31" fmla="*/ 12 h 44"/>
                <a:gd name="T32" fmla="*/ 16 w 32"/>
                <a:gd name="T33" fmla="*/ 8 h 44"/>
                <a:gd name="T34" fmla="*/ 8 w 32"/>
                <a:gd name="T35" fmla="*/ 36 h 44"/>
                <a:gd name="T36" fmla="*/ 16 w 32"/>
                <a:gd name="T37" fmla="*/ 28 h 44"/>
                <a:gd name="T38" fmla="*/ 24 w 32"/>
                <a:gd name="T39" fmla="*/ 36 h 44"/>
                <a:gd name="T40" fmla="*/ 8 w 32"/>
                <a:gd name="T4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4">
                  <a:moveTo>
                    <a:pt x="32" y="36"/>
                  </a:moveTo>
                  <a:cubicBezTo>
                    <a:pt x="32" y="30"/>
                    <a:pt x="28" y="25"/>
                    <a:pt x="23" y="22"/>
                  </a:cubicBezTo>
                  <a:cubicBezTo>
                    <a:pt x="26" y="20"/>
                    <a:pt x="28" y="16"/>
                    <a:pt x="28" y="12"/>
                  </a:cubicBezTo>
                  <a:cubicBezTo>
                    <a:pt x="28" y="6"/>
                    <a:pt x="22" y="0"/>
                    <a:pt x="16" y="0"/>
                  </a:cubicBezTo>
                  <a:cubicBezTo>
                    <a:pt x="9" y="0"/>
                    <a:pt x="4" y="6"/>
                    <a:pt x="4" y="12"/>
                  </a:cubicBezTo>
                  <a:cubicBezTo>
                    <a:pt x="4" y="16"/>
                    <a:pt x="6" y="20"/>
                    <a:pt x="9" y="22"/>
                  </a:cubicBezTo>
                  <a:cubicBezTo>
                    <a:pt x="3" y="25"/>
                    <a:pt x="0" y="30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1" y="44"/>
                    <a:pt x="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0" y="44"/>
                    <a:pt x="32" y="43"/>
                    <a:pt x="32" y="40"/>
                  </a:cubicBezTo>
                  <a:lnTo>
                    <a:pt x="32" y="36"/>
                  </a:lnTo>
                  <a:close/>
                  <a:moveTo>
                    <a:pt x="16" y="8"/>
                  </a:moveTo>
                  <a:cubicBezTo>
                    <a:pt x="18" y="8"/>
                    <a:pt x="20" y="10"/>
                    <a:pt x="20" y="12"/>
                  </a:cubicBezTo>
                  <a:cubicBezTo>
                    <a:pt x="20" y="15"/>
                    <a:pt x="18" y="16"/>
                    <a:pt x="16" y="16"/>
                  </a:cubicBezTo>
                  <a:cubicBezTo>
                    <a:pt x="13" y="16"/>
                    <a:pt x="12" y="15"/>
                    <a:pt x="12" y="12"/>
                  </a:cubicBezTo>
                  <a:cubicBezTo>
                    <a:pt x="12" y="10"/>
                    <a:pt x="13" y="8"/>
                    <a:pt x="16" y="8"/>
                  </a:cubicBezTo>
                  <a:close/>
                  <a:moveTo>
                    <a:pt x="8" y="36"/>
                  </a:moveTo>
                  <a:cubicBezTo>
                    <a:pt x="8" y="32"/>
                    <a:pt x="11" y="28"/>
                    <a:pt x="16" y="28"/>
                  </a:cubicBezTo>
                  <a:cubicBezTo>
                    <a:pt x="20" y="28"/>
                    <a:pt x="24" y="32"/>
                    <a:pt x="24" y="36"/>
                  </a:cubicBezTo>
                  <a:lnTo>
                    <a:pt x="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217" r="5729"/>
          <a:stretch/>
        </p:blipFill>
        <p:spPr>
          <a:xfrm>
            <a:off x="3360420" y="561634"/>
            <a:ext cx="5792633" cy="36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79950" y="642291"/>
            <a:ext cx="2464708" cy="1852612"/>
          </a:xfrm>
        </p:spPr>
        <p:txBody>
          <a:bodyPr/>
          <a:lstStyle/>
          <a:p>
            <a:pPr algn="ctr"/>
            <a:r>
              <a:rPr lang="en-US" dirty="0" smtClean="0"/>
              <a:t>Application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How to complete the Bill Assistance </a:t>
            </a:r>
            <a:r>
              <a:rPr lang="en-US" dirty="0" smtClean="0"/>
              <a:t>request </a:t>
            </a:r>
            <a:r>
              <a:rPr lang="en-US" dirty="0"/>
              <a:t>step by </a:t>
            </a:r>
            <a:r>
              <a:rPr lang="en-US" dirty="0" smtClean="0"/>
              <a:t>step</a:t>
            </a:r>
          </a:p>
          <a:p>
            <a:r>
              <a:rPr lang="en-US" dirty="0" smtClean="0"/>
              <a:t>Visit PSE.com/discount to start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Visit </a:t>
            </a:r>
            <a:r>
              <a:rPr lang="en-US" dirty="0"/>
              <a:t>PSE.com/discount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633413"/>
            <a:ext cx="3417570" cy="1852612"/>
          </a:xfrm>
        </p:spPr>
        <p:txBody>
          <a:bodyPr/>
          <a:lstStyle/>
          <a:p>
            <a:pPr algn="ctr"/>
            <a:r>
              <a:rPr lang="en-US" dirty="0" smtClean="0"/>
              <a:t>Find out if you qualify before applying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853" y="246541"/>
            <a:ext cx="5061428" cy="41922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8036" y="3799643"/>
            <a:ext cx="1447061" cy="488272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ctr" anchorCtr="0">
        <a:normAutofit/>
      </a:bodyPr>
      <a:lstStyle>
        <a:defPPr marL="285743" indent="-285743">
          <a:spcBef>
            <a:spcPts val="600"/>
          </a:spcBef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Puget Sound Energy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6671"/>
      </a:accent1>
      <a:accent2>
        <a:srgbClr val="58C3B4"/>
      </a:accent2>
      <a:accent3>
        <a:srgbClr val="C3E7E3"/>
      </a:accent3>
      <a:accent4>
        <a:srgbClr val="668B53"/>
      </a:accent4>
      <a:accent5>
        <a:srgbClr val="5B234F"/>
      </a:accent5>
      <a:accent6>
        <a:srgbClr val="E45D48"/>
      </a:accent6>
      <a:hlink>
        <a:srgbClr val="48A1FA"/>
      </a:hlink>
      <a:folHlink>
        <a:srgbClr val="C490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754B5615C0144D896183A2F8CB44D6" ma:contentTypeVersion="10" ma:contentTypeDescription="Create a new document." ma:contentTypeScope="" ma:versionID="dbf661ccd6b7356775560717375437ca">
  <xsd:schema xmlns:xsd="http://www.w3.org/2001/XMLSchema" xmlns:xs="http://www.w3.org/2001/XMLSchema" xmlns:p="http://schemas.microsoft.com/office/2006/metadata/properties" xmlns:ns3="8992aaed-c736-4437-a08f-119b1117bdd0" xmlns:ns4="0abcb0ce-0336-4a50-b28d-5fa1c5d420ab" targetNamespace="http://schemas.microsoft.com/office/2006/metadata/properties" ma:root="true" ma:fieldsID="fa7f0bf3a97f8bb0ea2fb2bede226b29" ns3:_="" ns4:_="">
    <xsd:import namespace="8992aaed-c736-4437-a08f-119b1117bdd0"/>
    <xsd:import namespace="0abcb0ce-0336-4a50-b28d-5fa1c5d420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2aaed-c736-4437-a08f-119b1117bd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cb0ce-0336-4a50-b28d-5fa1c5d420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F46D67-D0BD-4A09-A4B5-B5D8140C1F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5B6390-C61C-4167-AE27-2DAF5ABB21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92aaed-c736-4437-a08f-119b1117bdd0"/>
    <ds:schemaRef ds:uri="0abcb0ce-0336-4a50-b28d-5fa1c5d42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713CC3-B9BE-45FF-A05E-D666CCA0F354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0abcb0ce-0336-4a50-b28d-5fa1c5d420ab"/>
    <ds:schemaRef ds:uri="8992aaed-c736-4437-a08f-119b1117bdd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10435</TotalTime>
  <Words>1681</Words>
  <Application>Microsoft Office PowerPoint</Application>
  <PresentationFormat>On-screen Show (16:9)</PresentationFormat>
  <Paragraphs>231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Title Slide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PUGET SOUND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Graey, Nathen</dc:creator>
  <cp:lastModifiedBy>Gonzalez, Rosa</cp:lastModifiedBy>
  <cp:revision>306</cp:revision>
  <dcterms:created xsi:type="dcterms:W3CDTF">2021-08-12T16:24:34Z</dcterms:created>
  <dcterms:modified xsi:type="dcterms:W3CDTF">2024-05-16T20:55:44Z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0x010100B2754B5615C0144D896183A2F8CB44D6</vt:lpwstr>
  </property>
</Properties>
</file>