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10.jpg" ContentType="image/jpg"/>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1"/>
  </p:sldMasterIdLst>
  <p:notesMasterIdLst>
    <p:notesMasterId r:id="rId43"/>
  </p:notesMasterIdLst>
  <p:handoutMasterIdLst>
    <p:handoutMasterId r:id="rId44"/>
  </p:handoutMasterIdLst>
  <p:sldIdLst>
    <p:sldId id="324" r:id="rId2"/>
    <p:sldId id="384" r:id="rId3"/>
    <p:sldId id="381" r:id="rId4"/>
    <p:sldId id="376" r:id="rId5"/>
    <p:sldId id="358" r:id="rId6"/>
    <p:sldId id="343" r:id="rId7"/>
    <p:sldId id="383" r:id="rId8"/>
    <p:sldId id="342" r:id="rId9"/>
    <p:sldId id="329" r:id="rId10"/>
    <p:sldId id="362" r:id="rId11"/>
    <p:sldId id="369" r:id="rId12"/>
    <p:sldId id="382" r:id="rId13"/>
    <p:sldId id="378" r:id="rId14"/>
    <p:sldId id="331" r:id="rId15"/>
    <p:sldId id="355" r:id="rId16"/>
    <p:sldId id="353" r:id="rId17"/>
    <p:sldId id="360" r:id="rId18"/>
    <p:sldId id="310" r:id="rId19"/>
    <p:sldId id="386" r:id="rId20"/>
    <p:sldId id="389" r:id="rId21"/>
    <p:sldId id="399" r:id="rId22"/>
    <p:sldId id="392" r:id="rId23"/>
    <p:sldId id="393" r:id="rId24"/>
    <p:sldId id="391" r:id="rId25"/>
    <p:sldId id="394" r:id="rId26"/>
    <p:sldId id="379" r:id="rId27"/>
    <p:sldId id="363" r:id="rId28"/>
    <p:sldId id="350" r:id="rId29"/>
    <p:sldId id="348" r:id="rId30"/>
    <p:sldId id="346" r:id="rId31"/>
    <p:sldId id="395" r:id="rId32"/>
    <p:sldId id="356" r:id="rId33"/>
    <p:sldId id="330" r:id="rId34"/>
    <p:sldId id="367" r:id="rId35"/>
    <p:sldId id="371" r:id="rId36"/>
    <p:sldId id="368" r:id="rId37"/>
    <p:sldId id="318" r:id="rId38"/>
    <p:sldId id="396" r:id="rId39"/>
    <p:sldId id="397" r:id="rId40"/>
    <p:sldId id="398" r:id="rId41"/>
    <p:sldId id="400" r:id="rId42"/>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5F8216-C4B4-64D7-C842-72388EEB4C45}" v="2297" dt="2020-02-05T14:35:40.6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177" autoAdjust="0"/>
    <p:restoredTop sz="54337" autoAdjust="0"/>
  </p:normalViewPr>
  <p:slideViewPr>
    <p:cSldViewPr snapToGrid="0">
      <p:cViewPr varScale="1">
        <p:scale>
          <a:sx n="63" d="100"/>
          <a:sy n="63" d="100"/>
        </p:scale>
        <p:origin x="220" y="5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00" d="100"/>
          <a:sy n="100" d="100"/>
        </p:scale>
        <p:origin x="1484" y="-25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F85E94-59C7-489A-9AC9-473DB91BF9B6}"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E37E60FB-F3DB-4A5F-8060-73BC57C5D820}">
      <dgm:prSet phldrT="[Text]"/>
      <dgm:spPr>
        <a:solidFill>
          <a:schemeClr val="bg2">
            <a:lumMod val="90000"/>
          </a:schemeClr>
        </a:solidFill>
      </dgm:spPr>
      <dgm:t>
        <a:bodyPr/>
        <a:lstStyle/>
        <a:p>
          <a:r>
            <a:rPr lang="en-US" b="1" dirty="0">
              <a:solidFill>
                <a:schemeClr val="tx1"/>
              </a:solidFill>
            </a:rPr>
            <a:t>Vincentian CALLS neighbor schedules visit</a:t>
          </a:r>
        </a:p>
      </dgm:t>
    </dgm:pt>
    <dgm:pt modelId="{8331F427-66D0-4CE3-ACC0-5CF49AA7A994}" type="parTrans" cxnId="{F7F615F9-EC34-4208-9299-FADBCD9D9164}">
      <dgm:prSet/>
      <dgm:spPr/>
      <dgm:t>
        <a:bodyPr/>
        <a:lstStyle/>
        <a:p>
          <a:endParaRPr lang="en-US"/>
        </a:p>
      </dgm:t>
    </dgm:pt>
    <dgm:pt modelId="{18C2FE0E-1300-4E98-9EB2-9F13A1C2F17B}" type="sibTrans" cxnId="{F7F615F9-EC34-4208-9299-FADBCD9D9164}">
      <dgm:prSet/>
      <dgm:spPr/>
      <dgm:t>
        <a:bodyPr/>
        <a:lstStyle/>
        <a:p>
          <a:endParaRPr lang="en-US"/>
        </a:p>
      </dgm:t>
    </dgm:pt>
    <dgm:pt modelId="{C346D33A-A8CC-456F-9F23-E8383B4F190B}">
      <dgm:prSet phldrT="[Text]"/>
      <dgm:spPr/>
      <dgm:t>
        <a:bodyPr/>
        <a:lstStyle/>
        <a:p>
          <a:r>
            <a:rPr lang="en-US" b="1" dirty="0"/>
            <a:t>VISIT is scheduled – preparations begin</a:t>
          </a:r>
        </a:p>
      </dgm:t>
    </dgm:pt>
    <dgm:pt modelId="{7396BF5D-7106-4AD2-8C5D-DBA5E99790C8}" type="parTrans" cxnId="{787EAD7A-DF71-4BC9-BF56-6ECD33DE0B24}">
      <dgm:prSet/>
      <dgm:spPr/>
      <dgm:t>
        <a:bodyPr/>
        <a:lstStyle/>
        <a:p>
          <a:endParaRPr lang="en-US"/>
        </a:p>
      </dgm:t>
    </dgm:pt>
    <dgm:pt modelId="{3C55B353-8720-4FCB-850A-59EC42C48BE7}" type="sibTrans" cxnId="{787EAD7A-DF71-4BC9-BF56-6ECD33DE0B24}">
      <dgm:prSet/>
      <dgm:spPr/>
      <dgm:t>
        <a:bodyPr/>
        <a:lstStyle/>
        <a:p>
          <a:endParaRPr lang="en-US"/>
        </a:p>
      </dgm:t>
    </dgm:pt>
    <dgm:pt modelId="{AF4E0D31-EBFD-419F-9E7E-3B10C174BE94}">
      <dgm:prSet phldrT="[Text]"/>
      <dgm:spPr/>
      <dgm:t>
        <a:bodyPr/>
        <a:lstStyle/>
        <a:p>
          <a:r>
            <a:rPr lang="en-US" b="1" dirty="0"/>
            <a:t>VISIT occurs</a:t>
          </a:r>
        </a:p>
        <a:p>
          <a:r>
            <a:rPr lang="en-US" b="1" dirty="0"/>
            <a:t> Reflective Listening, Pledges, Resources  </a:t>
          </a:r>
        </a:p>
      </dgm:t>
    </dgm:pt>
    <dgm:pt modelId="{378E58F7-8A85-4502-A524-271E6DBF3510}" type="parTrans" cxnId="{067F3523-1BAF-4E5A-A4FB-44FDEFC12CE4}">
      <dgm:prSet/>
      <dgm:spPr/>
      <dgm:t>
        <a:bodyPr/>
        <a:lstStyle/>
        <a:p>
          <a:endParaRPr lang="en-US"/>
        </a:p>
      </dgm:t>
    </dgm:pt>
    <dgm:pt modelId="{D4C9CCF5-5D31-4551-BAED-2D4FDFDC0711}" type="sibTrans" cxnId="{067F3523-1BAF-4E5A-A4FB-44FDEFC12CE4}">
      <dgm:prSet/>
      <dgm:spPr/>
      <dgm:t>
        <a:bodyPr/>
        <a:lstStyle/>
        <a:p>
          <a:endParaRPr lang="en-US"/>
        </a:p>
      </dgm:t>
    </dgm:pt>
    <dgm:pt modelId="{EFE96F2B-D6A5-4F9E-A002-3DA754BAF336}">
      <dgm:prSet phldrT="[Text]"/>
      <dgm:spPr>
        <a:solidFill>
          <a:srgbClr val="00B0F0"/>
        </a:solidFill>
      </dgm:spPr>
      <dgm:t>
        <a:bodyPr/>
        <a:lstStyle/>
        <a:p>
          <a:r>
            <a:rPr lang="en-US" b="1" dirty="0">
              <a:solidFill>
                <a:schemeClr val="bg1"/>
              </a:solidFill>
            </a:rPr>
            <a:t>Post Visit Reflection,  Pledge made &amp; Database updated</a:t>
          </a:r>
        </a:p>
      </dgm:t>
    </dgm:pt>
    <dgm:pt modelId="{579687FC-7534-4EA6-877D-111BEA2C33B4}" type="parTrans" cxnId="{CE2AE3CD-1DAF-4BC7-8F65-39944B8189D4}">
      <dgm:prSet/>
      <dgm:spPr/>
      <dgm:t>
        <a:bodyPr/>
        <a:lstStyle/>
        <a:p>
          <a:endParaRPr lang="en-US"/>
        </a:p>
      </dgm:t>
    </dgm:pt>
    <dgm:pt modelId="{ED4F1B0A-B729-436A-93C3-A55EC17C5F6E}" type="sibTrans" cxnId="{CE2AE3CD-1DAF-4BC7-8F65-39944B8189D4}">
      <dgm:prSet/>
      <dgm:spPr/>
      <dgm:t>
        <a:bodyPr/>
        <a:lstStyle/>
        <a:p>
          <a:endParaRPr lang="en-US"/>
        </a:p>
      </dgm:t>
    </dgm:pt>
    <dgm:pt modelId="{D5907762-2937-4CA2-9D56-06EEA6EDDF82}">
      <dgm:prSet phldrT="[Text]"/>
      <dgm:spPr>
        <a:solidFill>
          <a:srgbClr val="00B0F0"/>
        </a:solidFill>
      </dgm:spPr>
      <dgm:t>
        <a:bodyPr/>
        <a:lstStyle/>
        <a:p>
          <a:r>
            <a:rPr lang="en-US" b="1" dirty="0">
              <a:solidFill>
                <a:schemeClr val="bg1"/>
              </a:solidFill>
            </a:rPr>
            <a:t>Reflective</a:t>
          </a:r>
          <a:r>
            <a:rPr lang="en-US" b="1" baseline="0" dirty="0">
              <a:solidFill>
                <a:schemeClr val="bg1"/>
              </a:solidFill>
            </a:rPr>
            <a:t> Listening at the Conference </a:t>
          </a:r>
          <a:endParaRPr lang="en-US" b="1" dirty="0">
            <a:solidFill>
              <a:schemeClr val="bg1"/>
            </a:solidFill>
          </a:endParaRPr>
        </a:p>
      </dgm:t>
    </dgm:pt>
    <dgm:pt modelId="{01FA1E0A-B699-483E-A223-298D6523F5D5}" type="parTrans" cxnId="{16CD94BF-C960-474B-B61F-CC6452A7D908}">
      <dgm:prSet/>
      <dgm:spPr/>
      <dgm:t>
        <a:bodyPr/>
        <a:lstStyle/>
        <a:p>
          <a:endParaRPr lang="en-US"/>
        </a:p>
      </dgm:t>
    </dgm:pt>
    <dgm:pt modelId="{4F342806-1816-43C6-B1BF-A055EFDCAB8D}" type="sibTrans" cxnId="{16CD94BF-C960-474B-B61F-CC6452A7D908}">
      <dgm:prSet/>
      <dgm:spPr/>
      <dgm:t>
        <a:bodyPr/>
        <a:lstStyle/>
        <a:p>
          <a:endParaRPr lang="en-US"/>
        </a:p>
      </dgm:t>
    </dgm:pt>
    <dgm:pt modelId="{9C1D5DBA-1441-4FCE-8FD5-52AF1C6D8968}">
      <dgm:prSet phldrT="[Text]"/>
      <dgm:spPr>
        <a:solidFill>
          <a:schemeClr val="bg2">
            <a:lumMod val="90000"/>
          </a:schemeClr>
        </a:solidFill>
      </dgm:spPr>
      <dgm:t>
        <a:bodyPr/>
        <a:lstStyle/>
        <a:p>
          <a:r>
            <a:rPr lang="en-US" b="1" dirty="0">
              <a:solidFill>
                <a:schemeClr val="tx1"/>
              </a:solidFill>
            </a:rPr>
            <a:t>Calls to helpline</a:t>
          </a:r>
        </a:p>
        <a:p>
          <a:r>
            <a:rPr lang="en-US" b="1" dirty="0">
              <a:solidFill>
                <a:schemeClr val="tx1"/>
              </a:solidFill>
            </a:rPr>
            <a:t>and</a:t>
          </a:r>
        </a:p>
        <a:p>
          <a:r>
            <a:rPr lang="en-US" b="1" dirty="0">
              <a:solidFill>
                <a:schemeClr val="tx1"/>
              </a:solidFill>
            </a:rPr>
            <a:t>Check database</a:t>
          </a:r>
        </a:p>
      </dgm:t>
    </dgm:pt>
    <dgm:pt modelId="{DA9848EE-4EB6-4730-BB43-34BA59DC5630}" type="sibTrans" cxnId="{7A6B4729-B310-477F-9682-DCC7692AF5AF}">
      <dgm:prSet/>
      <dgm:spPr/>
      <dgm:t>
        <a:bodyPr/>
        <a:lstStyle/>
        <a:p>
          <a:endParaRPr lang="en-US"/>
        </a:p>
      </dgm:t>
    </dgm:pt>
    <dgm:pt modelId="{19C2E0D6-EFD6-4866-8F93-E518D3ADDABE}" type="parTrans" cxnId="{7A6B4729-B310-477F-9682-DCC7692AF5AF}">
      <dgm:prSet/>
      <dgm:spPr/>
      <dgm:t>
        <a:bodyPr/>
        <a:lstStyle/>
        <a:p>
          <a:endParaRPr lang="en-US"/>
        </a:p>
      </dgm:t>
    </dgm:pt>
    <dgm:pt modelId="{0A9A9051-89B3-4EFF-97B3-359489133B2C}" type="pres">
      <dgm:prSet presAssocID="{9EF85E94-59C7-489A-9AC9-473DB91BF9B6}" presName="Name0" presStyleCnt="0">
        <dgm:presLayoutVars>
          <dgm:dir/>
          <dgm:resizeHandles val="exact"/>
        </dgm:presLayoutVars>
      </dgm:prSet>
      <dgm:spPr/>
    </dgm:pt>
    <dgm:pt modelId="{9962EA9A-5CA1-49D4-A1B0-B9BAADFC4365}" type="pres">
      <dgm:prSet presAssocID="{9EF85E94-59C7-489A-9AC9-473DB91BF9B6}" presName="cycle" presStyleCnt="0"/>
      <dgm:spPr/>
    </dgm:pt>
    <dgm:pt modelId="{7AED5633-0790-4347-BB1E-6A16B73C5426}" type="pres">
      <dgm:prSet presAssocID="{9C1D5DBA-1441-4FCE-8FD5-52AF1C6D8968}" presName="nodeFirstNode" presStyleLbl="node1" presStyleIdx="0" presStyleCnt="6" custScaleX="119603" custScaleY="127183">
        <dgm:presLayoutVars>
          <dgm:bulletEnabled val="1"/>
        </dgm:presLayoutVars>
      </dgm:prSet>
      <dgm:spPr/>
    </dgm:pt>
    <dgm:pt modelId="{5CF558B9-DD10-4120-BD72-7BB0A02F1D44}" type="pres">
      <dgm:prSet presAssocID="{DA9848EE-4EB6-4730-BB43-34BA59DC5630}" presName="sibTransFirstNode" presStyleLbl="bgShp" presStyleIdx="0" presStyleCnt="1"/>
      <dgm:spPr/>
    </dgm:pt>
    <dgm:pt modelId="{641ED0D9-95FF-424B-AA80-B507C30A0D75}" type="pres">
      <dgm:prSet presAssocID="{E37E60FB-F3DB-4A5F-8060-73BC57C5D820}" presName="nodeFollowingNodes" presStyleLbl="node1" presStyleIdx="1" presStyleCnt="6" custScaleX="127202" custScaleY="103918" custRadScaleRad="112323" custRadScaleInc="21202">
        <dgm:presLayoutVars>
          <dgm:bulletEnabled val="1"/>
        </dgm:presLayoutVars>
      </dgm:prSet>
      <dgm:spPr/>
    </dgm:pt>
    <dgm:pt modelId="{7A936081-7449-4D75-A052-2B11E1CE3555}" type="pres">
      <dgm:prSet presAssocID="{C346D33A-A8CC-456F-9F23-E8383B4F190B}" presName="nodeFollowingNodes" presStyleLbl="node1" presStyleIdx="2" presStyleCnt="6" custScaleX="130518" custScaleY="101290" custRadScaleRad="110019" custRadScaleInc="-35829">
        <dgm:presLayoutVars>
          <dgm:bulletEnabled val="1"/>
        </dgm:presLayoutVars>
      </dgm:prSet>
      <dgm:spPr/>
    </dgm:pt>
    <dgm:pt modelId="{37F9CB69-B292-41BF-9DC0-6F9B9AA6F372}" type="pres">
      <dgm:prSet presAssocID="{AF4E0D31-EBFD-419F-9E7E-3B10C174BE94}" presName="nodeFollowingNodes" presStyleLbl="node1" presStyleIdx="3" presStyleCnt="6" custScaleX="126841" custScaleY="127696" custRadScaleRad="79797" custRadScaleInc="-5526">
        <dgm:presLayoutVars>
          <dgm:bulletEnabled val="1"/>
        </dgm:presLayoutVars>
      </dgm:prSet>
      <dgm:spPr/>
    </dgm:pt>
    <dgm:pt modelId="{C1403AD6-113A-4EA0-8D41-E9CB50CD0182}" type="pres">
      <dgm:prSet presAssocID="{EFE96F2B-D6A5-4F9E-A002-3DA754BAF336}" presName="nodeFollowingNodes" presStyleLbl="node1" presStyleIdx="4" presStyleCnt="6" custScaleX="127504" custScaleY="90178" custRadScaleRad="104093" custRadScaleInc="38136">
        <dgm:presLayoutVars>
          <dgm:bulletEnabled val="1"/>
        </dgm:presLayoutVars>
      </dgm:prSet>
      <dgm:spPr/>
    </dgm:pt>
    <dgm:pt modelId="{1B81CB40-889A-4199-A14B-F0A975712E29}" type="pres">
      <dgm:prSet presAssocID="{D5907762-2937-4CA2-9D56-06EEA6EDDF82}" presName="nodeFollowingNodes" presStyleLbl="node1" presStyleIdx="5" presStyleCnt="6" custScaleX="115619" custScaleY="108898" custRadScaleRad="106471" custRadScaleInc="-16995">
        <dgm:presLayoutVars>
          <dgm:bulletEnabled val="1"/>
        </dgm:presLayoutVars>
      </dgm:prSet>
      <dgm:spPr/>
    </dgm:pt>
  </dgm:ptLst>
  <dgm:cxnLst>
    <dgm:cxn modelId="{067F3523-1BAF-4E5A-A4FB-44FDEFC12CE4}" srcId="{9EF85E94-59C7-489A-9AC9-473DB91BF9B6}" destId="{AF4E0D31-EBFD-419F-9E7E-3B10C174BE94}" srcOrd="3" destOrd="0" parTransId="{378E58F7-8A85-4502-A524-271E6DBF3510}" sibTransId="{D4C9CCF5-5D31-4551-BAED-2D4FDFDC0711}"/>
    <dgm:cxn modelId="{7A6B4729-B310-477F-9682-DCC7692AF5AF}" srcId="{9EF85E94-59C7-489A-9AC9-473DB91BF9B6}" destId="{9C1D5DBA-1441-4FCE-8FD5-52AF1C6D8968}" srcOrd="0" destOrd="0" parTransId="{19C2E0D6-EFD6-4866-8F93-E518D3ADDABE}" sibTransId="{DA9848EE-4EB6-4730-BB43-34BA59DC5630}"/>
    <dgm:cxn modelId="{CD7AC664-A1FA-4BCD-A4CF-933B371BE54D}" type="presOf" srcId="{9C1D5DBA-1441-4FCE-8FD5-52AF1C6D8968}" destId="{7AED5633-0790-4347-BB1E-6A16B73C5426}" srcOrd="0" destOrd="0" presId="urn:microsoft.com/office/officeart/2005/8/layout/cycle3"/>
    <dgm:cxn modelId="{FBA84466-B193-499B-A7F7-03EB12653862}" type="presOf" srcId="{D5907762-2937-4CA2-9D56-06EEA6EDDF82}" destId="{1B81CB40-889A-4199-A14B-F0A975712E29}" srcOrd="0" destOrd="0" presId="urn:microsoft.com/office/officeart/2005/8/layout/cycle3"/>
    <dgm:cxn modelId="{787EAD7A-DF71-4BC9-BF56-6ECD33DE0B24}" srcId="{9EF85E94-59C7-489A-9AC9-473DB91BF9B6}" destId="{C346D33A-A8CC-456F-9F23-E8383B4F190B}" srcOrd="2" destOrd="0" parTransId="{7396BF5D-7106-4AD2-8C5D-DBA5E99790C8}" sibTransId="{3C55B353-8720-4FCB-850A-59EC42C48BE7}"/>
    <dgm:cxn modelId="{904C9798-8D42-4EE7-8A7C-09B10508E6D5}" type="presOf" srcId="{DA9848EE-4EB6-4730-BB43-34BA59DC5630}" destId="{5CF558B9-DD10-4120-BD72-7BB0A02F1D44}" srcOrd="0" destOrd="0" presId="urn:microsoft.com/office/officeart/2005/8/layout/cycle3"/>
    <dgm:cxn modelId="{F9DA3CA2-0857-4B06-BCC5-EE03B235AD5F}" type="presOf" srcId="{C346D33A-A8CC-456F-9F23-E8383B4F190B}" destId="{7A936081-7449-4D75-A052-2B11E1CE3555}" srcOrd="0" destOrd="0" presId="urn:microsoft.com/office/officeart/2005/8/layout/cycle3"/>
    <dgm:cxn modelId="{C8B3F6A5-05BD-42AD-BE72-188D729243A2}" type="presOf" srcId="{9EF85E94-59C7-489A-9AC9-473DB91BF9B6}" destId="{0A9A9051-89B3-4EFF-97B3-359489133B2C}" srcOrd="0" destOrd="0" presId="urn:microsoft.com/office/officeart/2005/8/layout/cycle3"/>
    <dgm:cxn modelId="{E5CEADB3-A2D5-43C5-ABF8-2C0B120E6F6F}" type="presOf" srcId="{E37E60FB-F3DB-4A5F-8060-73BC57C5D820}" destId="{641ED0D9-95FF-424B-AA80-B507C30A0D75}" srcOrd="0" destOrd="0" presId="urn:microsoft.com/office/officeart/2005/8/layout/cycle3"/>
    <dgm:cxn modelId="{16CD94BF-C960-474B-B61F-CC6452A7D908}" srcId="{9EF85E94-59C7-489A-9AC9-473DB91BF9B6}" destId="{D5907762-2937-4CA2-9D56-06EEA6EDDF82}" srcOrd="5" destOrd="0" parTransId="{01FA1E0A-B699-483E-A223-298D6523F5D5}" sibTransId="{4F342806-1816-43C6-B1BF-A055EFDCAB8D}"/>
    <dgm:cxn modelId="{CE2AE3CD-1DAF-4BC7-8F65-39944B8189D4}" srcId="{9EF85E94-59C7-489A-9AC9-473DB91BF9B6}" destId="{EFE96F2B-D6A5-4F9E-A002-3DA754BAF336}" srcOrd="4" destOrd="0" parTransId="{579687FC-7534-4EA6-877D-111BEA2C33B4}" sibTransId="{ED4F1B0A-B729-436A-93C3-A55EC17C5F6E}"/>
    <dgm:cxn modelId="{05384DDE-6195-4439-9332-E54935C63DBF}" type="presOf" srcId="{AF4E0D31-EBFD-419F-9E7E-3B10C174BE94}" destId="{37F9CB69-B292-41BF-9DC0-6F9B9AA6F372}" srcOrd="0" destOrd="0" presId="urn:microsoft.com/office/officeart/2005/8/layout/cycle3"/>
    <dgm:cxn modelId="{5403B4F3-8335-49E6-96D7-717BCCFE7B46}" type="presOf" srcId="{EFE96F2B-D6A5-4F9E-A002-3DA754BAF336}" destId="{C1403AD6-113A-4EA0-8D41-E9CB50CD0182}" srcOrd="0" destOrd="0" presId="urn:microsoft.com/office/officeart/2005/8/layout/cycle3"/>
    <dgm:cxn modelId="{F7F615F9-EC34-4208-9299-FADBCD9D9164}" srcId="{9EF85E94-59C7-489A-9AC9-473DB91BF9B6}" destId="{E37E60FB-F3DB-4A5F-8060-73BC57C5D820}" srcOrd="1" destOrd="0" parTransId="{8331F427-66D0-4CE3-ACC0-5CF49AA7A994}" sibTransId="{18C2FE0E-1300-4E98-9EB2-9F13A1C2F17B}"/>
    <dgm:cxn modelId="{AA7917F6-9EF3-4DC9-AAB3-7B648E6FEB78}" type="presParOf" srcId="{0A9A9051-89B3-4EFF-97B3-359489133B2C}" destId="{9962EA9A-5CA1-49D4-A1B0-B9BAADFC4365}" srcOrd="0" destOrd="0" presId="urn:microsoft.com/office/officeart/2005/8/layout/cycle3"/>
    <dgm:cxn modelId="{6AB9BCE9-40C0-43D3-8B1F-B185CFD143B3}" type="presParOf" srcId="{9962EA9A-5CA1-49D4-A1B0-B9BAADFC4365}" destId="{7AED5633-0790-4347-BB1E-6A16B73C5426}" srcOrd="0" destOrd="0" presId="urn:microsoft.com/office/officeart/2005/8/layout/cycle3"/>
    <dgm:cxn modelId="{C3DFBD91-E283-4513-BD94-10883D6BEFD5}" type="presParOf" srcId="{9962EA9A-5CA1-49D4-A1B0-B9BAADFC4365}" destId="{5CF558B9-DD10-4120-BD72-7BB0A02F1D44}" srcOrd="1" destOrd="0" presId="urn:microsoft.com/office/officeart/2005/8/layout/cycle3"/>
    <dgm:cxn modelId="{E6993C39-9A12-4F8A-B254-7D274481A8F1}" type="presParOf" srcId="{9962EA9A-5CA1-49D4-A1B0-B9BAADFC4365}" destId="{641ED0D9-95FF-424B-AA80-B507C30A0D75}" srcOrd="2" destOrd="0" presId="urn:microsoft.com/office/officeart/2005/8/layout/cycle3"/>
    <dgm:cxn modelId="{70326292-9274-4F57-A30B-7F9EE2D46926}" type="presParOf" srcId="{9962EA9A-5CA1-49D4-A1B0-B9BAADFC4365}" destId="{7A936081-7449-4D75-A052-2B11E1CE3555}" srcOrd="3" destOrd="0" presId="urn:microsoft.com/office/officeart/2005/8/layout/cycle3"/>
    <dgm:cxn modelId="{C2D1FFB5-091E-4900-A3DE-4754FDD41ED1}" type="presParOf" srcId="{9962EA9A-5CA1-49D4-A1B0-B9BAADFC4365}" destId="{37F9CB69-B292-41BF-9DC0-6F9B9AA6F372}" srcOrd="4" destOrd="0" presId="urn:microsoft.com/office/officeart/2005/8/layout/cycle3"/>
    <dgm:cxn modelId="{735DEA9A-E823-42F2-A0EF-788BA10AE688}" type="presParOf" srcId="{9962EA9A-5CA1-49D4-A1B0-B9BAADFC4365}" destId="{C1403AD6-113A-4EA0-8D41-E9CB50CD0182}" srcOrd="5" destOrd="0" presId="urn:microsoft.com/office/officeart/2005/8/layout/cycle3"/>
    <dgm:cxn modelId="{583E2A7F-2480-4001-9564-4BD87BB2025B}" type="presParOf" srcId="{9962EA9A-5CA1-49D4-A1B0-B9BAADFC4365}" destId="{1B81CB40-889A-4199-A14B-F0A975712E29}" srcOrd="6"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F558B9-DD10-4120-BD72-7BB0A02F1D44}">
      <dsp:nvSpPr>
        <dsp:cNvPr id="0" name=""/>
        <dsp:cNvSpPr/>
      </dsp:nvSpPr>
      <dsp:spPr>
        <a:xfrm>
          <a:off x="839477" y="-107706"/>
          <a:ext cx="5301421" cy="5301421"/>
        </a:xfrm>
        <a:prstGeom prst="circularArrow">
          <a:avLst>
            <a:gd name="adj1" fmla="val 5274"/>
            <a:gd name="adj2" fmla="val 312630"/>
            <a:gd name="adj3" fmla="val 13899967"/>
            <a:gd name="adj4" fmla="val 17321790"/>
            <a:gd name="adj5" fmla="val 547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ED5633-0790-4347-BB1E-6A16B73C5426}">
      <dsp:nvSpPr>
        <dsp:cNvPr id="0" name=""/>
        <dsp:cNvSpPr/>
      </dsp:nvSpPr>
      <dsp:spPr>
        <a:xfrm>
          <a:off x="2298815" y="-134299"/>
          <a:ext cx="2382746" cy="1266878"/>
        </a:xfrm>
        <a:prstGeom prst="roundRect">
          <a:avLst/>
        </a:prstGeom>
        <a:solidFill>
          <a:schemeClr val="bg2">
            <a:lumMod val="9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Calls to helpline</a:t>
          </a:r>
        </a:p>
        <a:p>
          <a:pPr marL="0" lvl="0" indent="0" algn="ctr" defTabSz="711200">
            <a:lnSpc>
              <a:spcPct val="90000"/>
            </a:lnSpc>
            <a:spcBef>
              <a:spcPct val="0"/>
            </a:spcBef>
            <a:spcAft>
              <a:spcPct val="35000"/>
            </a:spcAft>
            <a:buNone/>
          </a:pPr>
          <a:r>
            <a:rPr lang="en-US" sz="1600" b="1" kern="1200" dirty="0">
              <a:solidFill>
                <a:schemeClr val="tx1"/>
              </a:solidFill>
            </a:rPr>
            <a:t>and</a:t>
          </a:r>
        </a:p>
        <a:p>
          <a:pPr marL="0" lvl="0" indent="0" algn="ctr" defTabSz="711200">
            <a:lnSpc>
              <a:spcPct val="90000"/>
            </a:lnSpc>
            <a:spcBef>
              <a:spcPct val="0"/>
            </a:spcBef>
            <a:spcAft>
              <a:spcPct val="35000"/>
            </a:spcAft>
            <a:buNone/>
          </a:pPr>
          <a:r>
            <a:rPr lang="en-US" sz="1600" b="1" kern="1200" dirty="0">
              <a:solidFill>
                <a:schemeClr val="tx1"/>
              </a:solidFill>
            </a:rPr>
            <a:t>Check database</a:t>
          </a:r>
        </a:p>
      </dsp:txBody>
      <dsp:txXfrm>
        <a:off x="2360659" y="-72455"/>
        <a:ext cx="2259058" cy="1143190"/>
      </dsp:txXfrm>
    </dsp:sp>
    <dsp:sp modelId="{641ED0D9-95FF-424B-AA80-B507C30A0D75}">
      <dsp:nvSpPr>
        <dsp:cNvPr id="0" name=""/>
        <dsp:cNvSpPr/>
      </dsp:nvSpPr>
      <dsp:spPr>
        <a:xfrm>
          <a:off x="4476264" y="1341943"/>
          <a:ext cx="2534135" cy="1035134"/>
        </a:xfrm>
        <a:prstGeom prst="roundRect">
          <a:avLst/>
        </a:prstGeom>
        <a:solidFill>
          <a:schemeClr val="bg2">
            <a:lumMod val="9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Vincentian CALLS neighbor schedules visit</a:t>
          </a:r>
        </a:p>
      </dsp:txBody>
      <dsp:txXfrm>
        <a:off x="4526795" y="1392474"/>
        <a:ext cx="2433073" cy="934072"/>
      </dsp:txXfrm>
    </dsp:sp>
    <dsp:sp modelId="{7A936081-7449-4D75-A052-2B11E1CE3555}">
      <dsp:nvSpPr>
        <dsp:cNvPr id="0" name=""/>
        <dsp:cNvSpPr/>
      </dsp:nvSpPr>
      <dsp:spPr>
        <a:xfrm>
          <a:off x="4410203" y="2620055"/>
          <a:ext cx="2600196" cy="1008956"/>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VISIT is scheduled – preparations begin</a:t>
          </a:r>
        </a:p>
      </dsp:txBody>
      <dsp:txXfrm>
        <a:off x="4459456" y="2669308"/>
        <a:ext cx="2501690" cy="910450"/>
      </dsp:txXfrm>
    </dsp:sp>
    <dsp:sp modelId="{37F9CB69-B292-41BF-9DC0-6F9B9AA6F372}">
      <dsp:nvSpPr>
        <dsp:cNvPr id="0" name=""/>
        <dsp:cNvSpPr/>
      </dsp:nvSpPr>
      <dsp:spPr>
        <a:xfrm>
          <a:off x="2311806" y="3727889"/>
          <a:ext cx="2526943" cy="1271988"/>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VISIT occurs</a:t>
          </a:r>
        </a:p>
        <a:p>
          <a:pPr marL="0" lvl="0" indent="0" algn="ctr" defTabSz="711200">
            <a:lnSpc>
              <a:spcPct val="90000"/>
            </a:lnSpc>
            <a:spcBef>
              <a:spcPct val="0"/>
            </a:spcBef>
            <a:spcAft>
              <a:spcPct val="35000"/>
            </a:spcAft>
            <a:buNone/>
          </a:pPr>
          <a:r>
            <a:rPr lang="en-US" sz="1600" b="1" kern="1200" dirty="0"/>
            <a:t> Reflective Listening, Pledges, Resources  </a:t>
          </a:r>
        </a:p>
      </dsp:txBody>
      <dsp:txXfrm>
        <a:off x="2373899" y="3789982"/>
        <a:ext cx="2402757" cy="1147802"/>
      </dsp:txXfrm>
    </dsp:sp>
    <dsp:sp modelId="{C1403AD6-113A-4EA0-8D41-E9CB50CD0182}">
      <dsp:nvSpPr>
        <dsp:cNvPr id="0" name=""/>
        <dsp:cNvSpPr/>
      </dsp:nvSpPr>
      <dsp:spPr>
        <a:xfrm>
          <a:off x="18095" y="2604320"/>
          <a:ext cx="2540151" cy="898269"/>
        </a:xfrm>
        <a:prstGeom prst="roundRect">
          <a:avLst/>
        </a:prstGeom>
        <a:solidFill>
          <a:srgbClr val="00B0F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Post Visit Reflection,  Pledge made &amp; Database updated</a:t>
          </a:r>
        </a:p>
      </dsp:txBody>
      <dsp:txXfrm>
        <a:off x="61945" y="2648170"/>
        <a:ext cx="2452451" cy="810569"/>
      </dsp:txXfrm>
    </dsp:sp>
    <dsp:sp modelId="{1B81CB40-889A-4199-A14B-F0A975712E29}">
      <dsp:nvSpPr>
        <dsp:cNvPr id="0" name=""/>
        <dsp:cNvSpPr/>
      </dsp:nvSpPr>
      <dsp:spPr>
        <a:xfrm>
          <a:off x="204483" y="1277157"/>
          <a:ext cx="2303377" cy="1084740"/>
        </a:xfrm>
        <a:prstGeom prst="roundRect">
          <a:avLst/>
        </a:prstGeom>
        <a:solidFill>
          <a:srgbClr val="00B0F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Reflective</a:t>
          </a:r>
          <a:r>
            <a:rPr lang="en-US" sz="1600" b="1" kern="1200" baseline="0" dirty="0">
              <a:solidFill>
                <a:schemeClr val="bg1"/>
              </a:solidFill>
            </a:rPr>
            <a:t> Listening at the Conference </a:t>
          </a:r>
          <a:endParaRPr lang="en-US" sz="1600" b="1" kern="1200" dirty="0">
            <a:solidFill>
              <a:schemeClr val="bg1"/>
            </a:solidFill>
          </a:endParaRPr>
        </a:p>
      </dsp:txBody>
      <dsp:txXfrm>
        <a:off x="257436" y="1330110"/>
        <a:ext cx="2197471" cy="978834"/>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698" cy="481875"/>
          </a:xfrm>
          <a:prstGeom prst="rect">
            <a:avLst/>
          </a:prstGeom>
        </p:spPr>
        <p:txBody>
          <a:bodyPr vert="horz" lIns="95553" tIns="47777" rIns="95553" bIns="47777" rtlCol="0"/>
          <a:lstStyle>
            <a:lvl1pPr algn="l">
              <a:defRPr sz="1300"/>
            </a:lvl1pPr>
          </a:lstStyle>
          <a:p>
            <a:endParaRPr lang="en-US"/>
          </a:p>
        </p:txBody>
      </p:sp>
      <p:sp>
        <p:nvSpPr>
          <p:cNvPr id="3" name="Date Placeholder 2"/>
          <p:cNvSpPr>
            <a:spLocks noGrp="1"/>
          </p:cNvSpPr>
          <p:nvPr>
            <p:ph type="dt" sz="quarter" idx="1"/>
          </p:nvPr>
        </p:nvSpPr>
        <p:spPr>
          <a:xfrm>
            <a:off x="4143832" y="1"/>
            <a:ext cx="3169698" cy="481875"/>
          </a:xfrm>
          <a:prstGeom prst="rect">
            <a:avLst/>
          </a:prstGeom>
        </p:spPr>
        <p:txBody>
          <a:bodyPr vert="horz" lIns="95553" tIns="47777" rIns="95553" bIns="47777" rtlCol="0"/>
          <a:lstStyle>
            <a:lvl1pPr algn="r">
              <a:defRPr sz="1300"/>
            </a:lvl1pPr>
          </a:lstStyle>
          <a:p>
            <a:fld id="{8E51BEF7-93DA-4CDE-835C-36979EB1F94B}" type="datetimeFigureOut">
              <a:rPr lang="en-US" smtClean="0"/>
              <a:t>11/4/2022</a:t>
            </a:fld>
            <a:endParaRPr lang="en-US"/>
          </a:p>
        </p:txBody>
      </p:sp>
      <p:sp>
        <p:nvSpPr>
          <p:cNvPr id="4" name="Footer Placeholder 3"/>
          <p:cNvSpPr>
            <a:spLocks noGrp="1"/>
          </p:cNvSpPr>
          <p:nvPr>
            <p:ph type="ftr" sz="quarter" idx="2"/>
          </p:nvPr>
        </p:nvSpPr>
        <p:spPr>
          <a:xfrm>
            <a:off x="0" y="9119325"/>
            <a:ext cx="3169698" cy="481875"/>
          </a:xfrm>
          <a:prstGeom prst="rect">
            <a:avLst/>
          </a:prstGeom>
        </p:spPr>
        <p:txBody>
          <a:bodyPr vert="horz" lIns="95553" tIns="47777" rIns="95553" bIns="47777" rtlCol="0" anchor="b"/>
          <a:lstStyle>
            <a:lvl1pPr algn="l">
              <a:defRPr sz="1300"/>
            </a:lvl1pPr>
          </a:lstStyle>
          <a:p>
            <a:endParaRPr lang="en-US"/>
          </a:p>
        </p:txBody>
      </p:sp>
      <p:sp>
        <p:nvSpPr>
          <p:cNvPr id="5" name="Slide Number Placeholder 4"/>
          <p:cNvSpPr>
            <a:spLocks noGrp="1"/>
          </p:cNvSpPr>
          <p:nvPr>
            <p:ph type="sldNum" sz="quarter" idx="3"/>
          </p:nvPr>
        </p:nvSpPr>
        <p:spPr>
          <a:xfrm>
            <a:off x="4143832" y="9119325"/>
            <a:ext cx="3169698" cy="481875"/>
          </a:xfrm>
          <a:prstGeom prst="rect">
            <a:avLst/>
          </a:prstGeom>
        </p:spPr>
        <p:txBody>
          <a:bodyPr vert="horz" lIns="95553" tIns="47777" rIns="95553" bIns="47777" rtlCol="0" anchor="b"/>
          <a:lstStyle>
            <a:lvl1pPr algn="r">
              <a:defRPr sz="1300"/>
            </a:lvl1pPr>
          </a:lstStyle>
          <a:p>
            <a:fld id="{A8F3C0A3-134B-4ADF-A04E-3C5D40B40C95}" type="slidenum">
              <a:rPr lang="en-US" smtClean="0"/>
              <a:t>‹#›</a:t>
            </a:fld>
            <a:endParaRPr lang="en-US"/>
          </a:p>
        </p:txBody>
      </p:sp>
    </p:spTree>
    <p:extLst>
      <p:ext uri="{BB962C8B-B14F-4D97-AF65-F5344CB8AC3E}">
        <p14:creationId xmlns:p14="http://schemas.microsoft.com/office/powerpoint/2010/main" val="38685696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7"/>
            <a:ext cx="3212479" cy="1229248"/>
          </a:xfrm>
          <a:prstGeom prst="rect">
            <a:avLst/>
          </a:prstGeom>
        </p:spPr>
        <p:txBody>
          <a:bodyPr vert="horz" lIns="149293" tIns="74647" rIns="149293" bIns="74647" rtlCol="0"/>
          <a:lstStyle>
            <a:lvl1pPr algn="l">
              <a:defRPr sz="1900"/>
            </a:lvl1pPr>
          </a:lstStyle>
          <a:p>
            <a:endParaRPr lang="en-US"/>
          </a:p>
        </p:txBody>
      </p:sp>
      <p:sp>
        <p:nvSpPr>
          <p:cNvPr id="3" name="Date Placeholder 2"/>
          <p:cNvSpPr>
            <a:spLocks noGrp="1"/>
          </p:cNvSpPr>
          <p:nvPr>
            <p:ph type="dt" idx="1"/>
          </p:nvPr>
        </p:nvSpPr>
        <p:spPr>
          <a:xfrm>
            <a:off x="4199219" y="7"/>
            <a:ext cx="3212479" cy="1229248"/>
          </a:xfrm>
          <a:prstGeom prst="rect">
            <a:avLst/>
          </a:prstGeom>
        </p:spPr>
        <p:txBody>
          <a:bodyPr vert="horz" lIns="149293" tIns="74647" rIns="149293" bIns="74647" rtlCol="0"/>
          <a:lstStyle>
            <a:lvl1pPr algn="r">
              <a:defRPr sz="1900"/>
            </a:lvl1pPr>
          </a:lstStyle>
          <a:p>
            <a:fld id="{2E246887-D473-413E-95F9-11B75EA24F4A}" type="datetimeFigureOut">
              <a:rPr lang="en-US" smtClean="0"/>
              <a:t>11/4/2022</a:t>
            </a:fld>
            <a:endParaRPr lang="en-US"/>
          </a:p>
        </p:txBody>
      </p:sp>
      <p:sp>
        <p:nvSpPr>
          <p:cNvPr id="4" name="Slide Image Placeholder 3"/>
          <p:cNvSpPr>
            <a:spLocks noGrp="1" noRot="1" noChangeAspect="1"/>
          </p:cNvSpPr>
          <p:nvPr>
            <p:ph type="sldImg" idx="2"/>
          </p:nvPr>
        </p:nvSpPr>
        <p:spPr>
          <a:xfrm>
            <a:off x="1371600" y="365125"/>
            <a:ext cx="4711700" cy="2649538"/>
          </a:xfrm>
          <a:prstGeom prst="rect">
            <a:avLst/>
          </a:prstGeom>
          <a:noFill/>
          <a:ln w="12700">
            <a:solidFill>
              <a:prstClr val="black"/>
            </a:solidFill>
          </a:ln>
        </p:spPr>
        <p:txBody>
          <a:bodyPr vert="horz" lIns="149293" tIns="74647" rIns="149293" bIns="74647" rtlCol="0" anchor="ctr"/>
          <a:lstStyle/>
          <a:p>
            <a:endParaRPr lang="en-US"/>
          </a:p>
        </p:txBody>
      </p:sp>
      <p:sp>
        <p:nvSpPr>
          <p:cNvPr id="5" name="Notes Placeholder 4"/>
          <p:cNvSpPr>
            <a:spLocks noGrp="1"/>
          </p:cNvSpPr>
          <p:nvPr>
            <p:ph type="body" sz="quarter" idx="3"/>
          </p:nvPr>
        </p:nvSpPr>
        <p:spPr>
          <a:xfrm>
            <a:off x="741345" y="3148692"/>
            <a:ext cx="5930730" cy="6190449"/>
          </a:xfrm>
          <a:prstGeom prst="rect">
            <a:avLst/>
          </a:prstGeom>
        </p:spPr>
        <p:txBody>
          <a:bodyPr vert="horz" lIns="149293" tIns="74647" rIns="149293" bIns="7464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23270662"/>
            <a:ext cx="3212479" cy="1229246"/>
          </a:xfrm>
          <a:prstGeom prst="rect">
            <a:avLst/>
          </a:prstGeom>
        </p:spPr>
        <p:txBody>
          <a:bodyPr vert="horz" lIns="149293" tIns="74647" rIns="149293" bIns="74647" rtlCol="0" anchor="b"/>
          <a:lstStyle>
            <a:lvl1pPr algn="l">
              <a:defRPr sz="1900"/>
            </a:lvl1pPr>
          </a:lstStyle>
          <a:p>
            <a:endParaRPr lang="en-US"/>
          </a:p>
        </p:txBody>
      </p:sp>
      <p:sp>
        <p:nvSpPr>
          <p:cNvPr id="7" name="Slide Number Placeholder 6"/>
          <p:cNvSpPr>
            <a:spLocks noGrp="1"/>
          </p:cNvSpPr>
          <p:nvPr>
            <p:ph type="sldNum" sz="quarter" idx="5"/>
          </p:nvPr>
        </p:nvSpPr>
        <p:spPr>
          <a:xfrm>
            <a:off x="4199219" y="23270662"/>
            <a:ext cx="3212479" cy="1229246"/>
          </a:xfrm>
          <a:prstGeom prst="rect">
            <a:avLst/>
          </a:prstGeom>
        </p:spPr>
        <p:txBody>
          <a:bodyPr vert="horz" lIns="149293" tIns="74647" rIns="149293" bIns="74647" rtlCol="0" anchor="b"/>
          <a:lstStyle>
            <a:lvl1pPr algn="r">
              <a:defRPr sz="1900"/>
            </a:lvl1pPr>
          </a:lstStyle>
          <a:p>
            <a:fld id="{736FE593-2C42-41B4-A22A-4372AB0DF3D3}" type="slidenum">
              <a:rPr lang="en-US" smtClean="0"/>
              <a:t>‹#›</a:t>
            </a:fld>
            <a:endParaRPr lang="en-US"/>
          </a:p>
        </p:txBody>
      </p:sp>
    </p:spTree>
    <p:extLst>
      <p:ext uri="{BB962C8B-B14F-4D97-AF65-F5344CB8AC3E}">
        <p14:creationId xmlns:p14="http://schemas.microsoft.com/office/powerpoint/2010/main" val="245388042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Ned and Mirya Introduce themselves</a:t>
            </a:r>
            <a:r>
              <a:rPr lang="en-US" baseline="0" dirty="0"/>
              <a:t> -  and ask </a:t>
            </a:r>
            <a:r>
              <a:rPr lang="en-US" baseline="0" dirty="0" err="1"/>
              <a:t>paricipants</a:t>
            </a:r>
            <a:r>
              <a:rPr lang="en-US" baseline="0" dirty="0"/>
              <a:t>:   Name and Parish </a:t>
            </a:r>
          </a:p>
          <a:p>
            <a:endParaRPr lang="en-US" baseline="0" dirty="0"/>
          </a:p>
          <a:p>
            <a:pPr marL="171430" indent="-171430">
              <a:buFontTx/>
              <a:buChar char="-"/>
            </a:pPr>
            <a:r>
              <a:rPr lang="en-US" baseline="0" dirty="0"/>
              <a:t>Who wants to start us with a brief introduction of who is Rosalie </a:t>
            </a:r>
            <a:r>
              <a:rPr lang="en-US" baseline="0" dirty="0" err="1"/>
              <a:t>Rendu</a:t>
            </a:r>
            <a:r>
              <a:rPr lang="en-US" baseline="0" dirty="0"/>
              <a:t>?</a:t>
            </a:r>
          </a:p>
          <a:p>
            <a:endParaRPr lang="en-US" dirty="0"/>
          </a:p>
          <a:p>
            <a:r>
              <a:rPr lang="en-US" dirty="0"/>
              <a:t>Why “The </a:t>
            </a:r>
            <a:r>
              <a:rPr lang="en-US" dirty="0" err="1"/>
              <a:t>Rendu</a:t>
            </a:r>
            <a:r>
              <a:rPr lang="en-US" dirty="0"/>
              <a:t> Orientation” ?   - because THE 1</a:t>
            </a:r>
            <a:r>
              <a:rPr lang="en-US" baseline="30000" dirty="0"/>
              <a:t>st</a:t>
            </a:r>
            <a:r>
              <a:rPr lang="en-US" dirty="0"/>
              <a:t> </a:t>
            </a:r>
            <a:r>
              <a:rPr lang="en-US" dirty="0" err="1"/>
              <a:t>vincentians</a:t>
            </a:r>
            <a:r>
              <a:rPr lang="en-US" dirty="0"/>
              <a:t> were formed by her a Daughter of Charity of </a:t>
            </a:r>
            <a:r>
              <a:rPr lang="en-US" dirty="0" err="1"/>
              <a:t>SVdP</a:t>
            </a:r>
            <a:r>
              <a:rPr lang="en-US" dirty="0"/>
              <a:t>  (  their </a:t>
            </a:r>
            <a:r>
              <a:rPr lang="en-US" dirty="0" err="1"/>
              <a:t>beginings</a:t>
            </a:r>
            <a:r>
              <a:rPr lang="en-US" dirty="0"/>
              <a:t>)</a:t>
            </a:r>
          </a:p>
          <a:p>
            <a:endParaRPr lang="en-US" dirty="0"/>
          </a:p>
          <a:p>
            <a:r>
              <a:rPr lang="en-US" dirty="0"/>
              <a:t>This is not volunteerism – it is a ministry</a:t>
            </a:r>
            <a:r>
              <a:rPr lang="en-US" baseline="0" dirty="0"/>
              <a:t> – a vocation – a call – “who calls”  (</a:t>
            </a:r>
            <a:r>
              <a:rPr lang="en-US" baseline="0" dirty="0" err="1"/>
              <a:t>Isaish</a:t>
            </a:r>
            <a:r>
              <a:rPr lang="en-US" baseline="0" dirty="0"/>
              <a:t> 22)</a:t>
            </a:r>
            <a:endParaRPr lang="en-US" dirty="0"/>
          </a:p>
        </p:txBody>
      </p:sp>
      <p:sp>
        <p:nvSpPr>
          <p:cNvPr id="4" name="Slide Number Placeholder 3"/>
          <p:cNvSpPr>
            <a:spLocks noGrp="1"/>
          </p:cNvSpPr>
          <p:nvPr>
            <p:ph type="sldNum" sz="quarter" idx="10"/>
          </p:nvPr>
        </p:nvSpPr>
        <p:spPr/>
        <p:txBody>
          <a:bodyPr/>
          <a:lstStyle/>
          <a:p>
            <a:fld id="{736FE593-2C42-41B4-A22A-4372AB0DF3D3}" type="slidenum">
              <a:rPr lang="en-US" smtClean="0"/>
              <a:t>1</a:t>
            </a:fld>
            <a:endParaRPr lang="en-US"/>
          </a:p>
        </p:txBody>
      </p:sp>
    </p:spTree>
    <p:extLst>
      <p:ext uri="{BB962C8B-B14F-4D97-AF65-F5344CB8AC3E}">
        <p14:creationId xmlns:p14="http://schemas.microsoft.com/office/powerpoint/2010/main" val="3705821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6FE593-2C42-41B4-A22A-4372AB0DF3D3}" type="slidenum">
              <a:rPr lang="en-US" smtClean="0"/>
              <a:t>19</a:t>
            </a:fld>
            <a:endParaRPr lang="en-US"/>
          </a:p>
        </p:txBody>
      </p:sp>
    </p:spTree>
    <p:extLst>
      <p:ext uri="{BB962C8B-B14F-4D97-AF65-F5344CB8AC3E}">
        <p14:creationId xmlns:p14="http://schemas.microsoft.com/office/powerpoint/2010/main" val="3292696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Hannah</a:t>
            </a:r>
          </a:p>
          <a:p>
            <a:endParaRPr lang="en-US" dirty="0"/>
          </a:p>
          <a:p>
            <a:r>
              <a:rPr lang="en-US" dirty="0"/>
              <a:t>Go over the Home Visit Teams overview</a:t>
            </a:r>
            <a:r>
              <a:rPr lang="en-US" baseline="0" dirty="0"/>
              <a:t> on the slide. Source: </a:t>
            </a:r>
            <a:r>
              <a:rPr lang="en-US" i="1" baseline="0" dirty="0"/>
              <a:t>Serving in Hope</a:t>
            </a:r>
            <a:r>
              <a:rPr lang="en-US" i="0" baseline="0" dirty="0"/>
              <a:t> Module VI, Session 6.4, page 44. </a:t>
            </a:r>
            <a:endParaRPr lang="en-US" baseline="0" dirty="0"/>
          </a:p>
          <a:p>
            <a:endParaRPr lang="en-US" b="1" i="1" baseline="0" dirty="0"/>
          </a:p>
          <a:p>
            <a:endParaRPr lang="en-US" baseline="0" dirty="0"/>
          </a:p>
        </p:txBody>
      </p:sp>
      <p:sp>
        <p:nvSpPr>
          <p:cNvPr id="4" name="Slide Number Placeholder 3"/>
          <p:cNvSpPr>
            <a:spLocks noGrp="1"/>
          </p:cNvSpPr>
          <p:nvPr>
            <p:ph type="sldNum" sz="quarter" idx="10"/>
          </p:nvPr>
        </p:nvSpPr>
        <p:spPr/>
        <p:txBody>
          <a:bodyPr/>
          <a:lstStyle/>
          <a:p>
            <a:fld id="{736FE593-2C42-41B4-A22A-4372AB0DF3D3}" type="slidenum">
              <a:rPr lang="en-US" smtClean="0"/>
              <a:t>20</a:t>
            </a:fld>
            <a:endParaRPr lang="en-US"/>
          </a:p>
        </p:txBody>
      </p:sp>
    </p:spTree>
    <p:extLst>
      <p:ext uri="{BB962C8B-B14F-4D97-AF65-F5344CB8AC3E}">
        <p14:creationId xmlns:p14="http://schemas.microsoft.com/office/powerpoint/2010/main" val="3133965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Ned &amp; Hannah</a:t>
            </a:r>
          </a:p>
          <a:p>
            <a:endParaRPr lang="en-US" dirty="0"/>
          </a:p>
          <a:p>
            <a:r>
              <a:rPr lang="en-US" dirty="0"/>
              <a:t>Remember</a:t>
            </a:r>
            <a:r>
              <a:rPr lang="en-US" baseline="0" dirty="0"/>
              <a:t> that you are there to assess their needs. Do not be judgmental of their environment. Spend time with them and listen to their story and their problems. Come prepared to take notes on the visit. Each home visit will probably be a little different, but there are generally 3 things that will happen on the visit:</a:t>
            </a:r>
          </a:p>
          <a:p>
            <a:endParaRPr lang="en-US" baseline="0" dirty="0"/>
          </a:p>
          <a:p>
            <a:pPr marL="748997" indent="-748997">
              <a:buFont typeface="+mj-lt"/>
              <a:buAutoNum type="arabicPeriod"/>
            </a:pPr>
            <a:r>
              <a:rPr lang="en-US" dirty="0"/>
              <a:t>Vincentians will take time to listen and be compassionate towards their neighbor. </a:t>
            </a:r>
          </a:p>
          <a:p>
            <a:pPr marL="748997" indent="-748997">
              <a:buFont typeface="+mj-lt"/>
              <a:buAutoNum type="arabicPeriod"/>
            </a:pPr>
            <a:r>
              <a:rPr lang="en-US" dirty="0"/>
              <a:t>Needs will be assessed (food, utility, rent, etc.)</a:t>
            </a:r>
          </a:p>
          <a:p>
            <a:pPr marL="748997" indent="-748997">
              <a:buFont typeface="+mj-lt"/>
              <a:buAutoNum type="arabicPeriod"/>
            </a:pPr>
            <a:r>
              <a:rPr lang="en-US" dirty="0"/>
              <a:t>Give them a resource list. </a:t>
            </a:r>
          </a:p>
          <a:p>
            <a:pPr marL="915443" lvl="1" indent="-249665">
              <a:buFont typeface="Arial" panose="020B0604020202020204" pitchFamily="34" charset="0"/>
              <a:buChar char="•"/>
            </a:pPr>
            <a:r>
              <a:rPr lang="en-US" dirty="0"/>
              <a:t>Go over the list with them, starring or highlighting agencies that will be most likely to give them the assistance they need. Coach the client to tell the other agencies that they are working with </a:t>
            </a:r>
            <a:r>
              <a:rPr lang="en-US" dirty="0" err="1"/>
              <a:t>SVdP</a:t>
            </a:r>
            <a:r>
              <a:rPr lang="en-US" dirty="0"/>
              <a:t>, that we have made a home visit and assisted them in such and such a way. </a:t>
            </a:r>
          </a:p>
          <a:p>
            <a:endParaRPr lang="en-US" dirty="0"/>
          </a:p>
          <a:p>
            <a:r>
              <a:rPr lang="en-US" dirty="0"/>
              <a:t>Source: Holy Family and Our Lady of Guadalupe </a:t>
            </a:r>
            <a:r>
              <a:rPr lang="en-US" dirty="0" err="1"/>
              <a:t>SVdP</a:t>
            </a:r>
            <a:r>
              <a:rPr lang="en-US" dirty="0"/>
              <a:t> Guidebook, page 14. </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736FE593-2C42-41B4-A22A-4372AB0DF3D3}" type="slidenum">
              <a:rPr lang="en-US" smtClean="0"/>
              <a:t>21</a:t>
            </a:fld>
            <a:endParaRPr lang="en-US"/>
          </a:p>
        </p:txBody>
      </p:sp>
    </p:spTree>
    <p:extLst>
      <p:ext uri="{BB962C8B-B14F-4D97-AF65-F5344CB8AC3E}">
        <p14:creationId xmlns:p14="http://schemas.microsoft.com/office/powerpoint/2010/main" val="1867083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panose="020F0502020204030204"/>
              </a:rPr>
              <a:t>Hannah</a:t>
            </a:r>
          </a:p>
          <a:p>
            <a:endParaRPr lang="en-US" b="1" dirty="0">
              <a:cs typeface="Calibri" panose="020F0502020204030204"/>
            </a:endParaRPr>
          </a:p>
          <a:p>
            <a:r>
              <a:rPr lang="en-US" b="1" dirty="0">
                <a:cs typeface="Calibri" panose="020F0502020204030204"/>
              </a:rPr>
              <a:t>Refer to HANDOUT; be brief.</a:t>
            </a:r>
          </a:p>
          <a:p>
            <a:pPr marL="373115" indent="-373115">
              <a:buAutoNum type="arabicPeriod"/>
            </a:pPr>
            <a:endParaRPr lang="en-US" dirty="0"/>
          </a:p>
          <a:p>
            <a:pPr marL="373115" indent="-373115">
              <a:buAutoNum type="arabicPeriod"/>
            </a:pPr>
            <a:r>
              <a:rPr lang="en-US" dirty="0"/>
              <a:t>Ask participants why confidentiality is important? Try to elicit each of the points below:</a:t>
            </a:r>
            <a:endParaRPr lang="en-US" dirty="0">
              <a:cs typeface="Calibri" panose="020F0502020204030204"/>
            </a:endParaRPr>
          </a:p>
          <a:p>
            <a:pPr marL="1026395" lvl="1" indent="-279924">
              <a:buFont typeface="Arial" panose="020B0604020202020204" pitchFamily="34" charset="0"/>
              <a:buChar char="•"/>
            </a:pPr>
            <a:r>
              <a:rPr lang="en-US" dirty="0"/>
              <a:t>Maintaining confidentiality is one way we serve our neighbors with dignity and respect at this vulnerable moment in their lives.  </a:t>
            </a:r>
          </a:p>
          <a:p>
            <a:pPr marL="1772862" lvl="2" indent="-279924" defTabSz="1492935">
              <a:buFont typeface="Arial" panose="020B0604020202020204" pitchFamily="34" charset="0"/>
              <a:buChar char="•"/>
              <a:defRPr/>
            </a:pPr>
            <a:r>
              <a:rPr lang="en-US" dirty="0"/>
              <a:t>Builds trust, establishes rapport, shows compassion</a:t>
            </a:r>
          </a:p>
          <a:p>
            <a:pPr marL="1026395" lvl="1" indent="-279924">
              <a:buFont typeface="Arial" panose="020B0604020202020204" pitchFamily="34" charset="0"/>
              <a:buChar char="•"/>
            </a:pPr>
            <a:r>
              <a:rPr lang="en-US" dirty="0"/>
              <a:t>You are encouraged to remind the neighbor early in the home visit or interaction that everything he or she tells you will be held in confidence.</a:t>
            </a:r>
          </a:p>
          <a:p>
            <a:pPr marL="373234" indent="-373234">
              <a:buFont typeface="+mj-lt"/>
              <a:buAutoNum type="arabicPeriod"/>
            </a:pPr>
            <a:r>
              <a:rPr lang="en-US" dirty="0"/>
              <a:t>Who is it appropriate to share information with?</a:t>
            </a:r>
          </a:p>
          <a:p>
            <a:pPr marL="1119702" lvl="1" indent="-373234">
              <a:buFont typeface="+mj-lt"/>
              <a:buAutoNum type="arabicPeriod"/>
            </a:pPr>
            <a:r>
              <a:rPr lang="en-US" dirty="0"/>
              <a:t>All information offered by a neighbor can be shared with your home visit partner, other members in your conference, and with your conference support person (should a question or issue arise from the interaction).</a:t>
            </a:r>
          </a:p>
          <a:p>
            <a:pPr marL="1119344" lvl="1" indent="-373115">
              <a:buFont typeface="+mj-lt"/>
              <a:buAutoNum type="arabicPeriod"/>
            </a:pPr>
            <a:r>
              <a:rPr lang="en-US" dirty="0"/>
              <a:t>You cannot share neighbors’ personal information with anyone else.  </a:t>
            </a:r>
            <a:r>
              <a:rPr lang="en-US" b="1" i="1" dirty="0"/>
              <a:t>This includes spouses and pastors!</a:t>
            </a:r>
          </a:p>
          <a:p>
            <a:pPr marL="1119344" lvl="1" indent="-373115">
              <a:buFont typeface="+mj-lt"/>
              <a:buAutoNum type="arabicPeriod"/>
            </a:pPr>
            <a:endParaRPr lang="en-US" dirty="0"/>
          </a:p>
          <a:p>
            <a:pPr marL="1119344" lvl="1" indent="-373115">
              <a:buFont typeface="+mj-lt"/>
              <a:buAutoNum type="arabicPeriod"/>
            </a:pPr>
            <a:endParaRPr lang="en-US" dirty="0"/>
          </a:p>
          <a:p>
            <a:pPr marL="289081"/>
            <a:r>
              <a:rPr lang="en-US" dirty="0"/>
              <a:t>Other</a:t>
            </a:r>
            <a:r>
              <a:rPr lang="en-US" baseline="0" dirty="0"/>
              <a:t> best practices:</a:t>
            </a:r>
          </a:p>
          <a:p>
            <a:pPr marL="517655" indent="-228573">
              <a:buFont typeface="+mj-lt"/>
              <a:buAutoNum type="arabicPeriod"/>
            </a:pPr>
            <a:r>
              <a:rPr lang="en-US" b="1" dirty="0"/>
              <a:t>Sharing information with a landlord or utility provider </a:t>
            </a:r>
            <a:r>
              <a:rPr lang="en-US" dirty="0"/>
              <a:t>– Ask for verbal permission before discussing a neighbor’s information with landlords, utility providers or other potential payees.</a:t>
            </a:r>
          </a:p>
          <a:p>
            <a:pPr marL="517655" indent="-228573">
              <a:buFont typeface="+mj-lt"/>
              <a:buAutoNum type="arabicPeriod"/>
            </a:pPr>
            <a:r>
              <a:rPr lang="en-US" b="1" dirty="0"/>
              <a:t>Sharing information via email </a:t>
            </a:r>
            <a:r>
              <a:rPr lang="en-US" dirty="0"/>
              <a:t>– avoid including sensitive information in the body of emails, but instead, link to the neighbor’s file in the database. Use the neighbor’s initials, especially with DV survivors, for example. Always avoid faxing neighbor information.</a:t>
            </a:r>
          </a:p>
          <a:p>
            <a:pPr marL="517655" indent="-228573">
              <a:buFont typeface="+mj-lt"/>
              <a:buAutoNum type="arabicPeriod"/>
            </a:pPr>
            <a:r>
              <a:rPr lang="en-US" b="1" dirty="0"/>
              <a:t>Utilize Release of Information forms </a:t>
            </a:r>
            <a:r>
              <a:rPr lang="en-US" dirty="0"/>
              <a:t>when sharing information with other service providers – It is common and appropriate to refer a neighbor to other agencies.  Have the neighbor sign a “Release of Information” before sharing information with that agency.  A sample R.O.I. is in your packet (Home Visit Orientation).</a:t>
            </a:r>
          </a:p>
          <a:p>
            <a:endParaRPr lang="en-US" dirty="0"/>
          </a:p>
          <a:p>
            <a:r>
              <a:rPr lang="en-US" b="1" i="1" dirty="0"/>
              <a:t>Always ask for the neighbor’s permission to share their information.</a:t>
            </a:r>
            <a:endParaRPr lang="en-US" dirty="0"/>
          </a:p>
          <a:p>
            <a:pPr marL="1119344" lvl="1" indent="-373115">
              <a:buAutoNum type="arabicPeriod"/>
            </a:pPr>
            <a:endParaRPr lang="en-US" b="1" i="1" dirty="0">
              <a:cs typeface="Calibri" panose="020F0502020204030204"/>
            </a:endParaRPr>
          </a:p>
          <a:p>
            <a:pPr marL="373115" indent="-373115">
              <a:buAutoNum type="arabicPeriod"/>
            </a:pPr>
            <a:r>
              <a:rPr lang="en-US" dirty="0"/>
              <a:t>Ask participants what they think might be exceptions to confidentiality. Feel free to add to, but be sure to elicit, the points below:</a:t>
            </a:r>
          </a:p>
          <a:p>
            <a:pPr marL="1119344" lvl="1" indent="-373115">
              <a:buFont typeface="Arial,Sans-Serif" panose="020F0302020204030204"/>
              <a:buChar char="•"/>
            </a:pPr>
            <a:r>
              <a:rPr lang="en-US" dirty="0"/>
              <a:t>If a neighbor states or in some way makes you suspect that they want or intend to do harm to themselves or another person.</a:t>
            </a:r>
          </a:p>
          <a:p>
            <a:pPr marL="1119344" lvl="1" indent="-373115">
              <a:buFont typeface="Arial,Sans-Serif" panose="020F0302020204030204"/>
              <a:buChar char="•"/>
            </a:pPr>
            <a:r>
              <a:rPr lang="en-US" dirty="0"/>
              <a:t>If you suspect abuse or neglect of any resident or family member you visit.</a:t>
            </a:r>
          </a:p>
          <a:p>
            <a:pPr marL="1119344" lvl="1" indent="-373115">
              <a:buFont typeface="Arial,Sans-Serif" panose="020F0302020204030204"/>
              <a:buChar char="•"/>
            </a:pPr>
            <a:r>
              <a:rPr lang="en-US" i="1" dirty="0"/>
              <a:t>We ask that you refer to your Resource Guide on Abuse and Neglect provided by the Seattle/King Council should any such suspicions arise. Please contact your Conference Support person as well regarding any questions related to an abuse and neglect suspicion.</a:t>
            </a:r>
            <a:endParaRPr lang="en-US" dirty="0"/>
          </a:p>
          <a:p>
            <a:pPr marL="373115" indent="-373115">
              <a:buAutoNum type="arabicPeriod"/>
            </a:pPr>
            <a:r>
              <a:rPr lang="en-US" dirty="0"/>
              <a:t>You can utilize neighbor information in promotional material such as bulletin stories or pulpit pitches. It is encouraged that you will share about the power of the Home Visit in your community, and beyond. </a:t>
            </a:r>
            <a:r>
              <a:rPr lang="en-US" b="1" dirty="0"/>
              <a:t>However, all names and personal identification information must be changed!</a:t>
            </a:r>
            <a:endParaRPr lang="en-US" dirty="0"/>
          </a:p>
          <a:p>
            <a:pPr marL="276761" indent="-276761">
              <a:buFont typeface="Arial" panose="020F0302020204030204"/>
              <a:buChar char="•"/>
            </a:pPr>
            <a:endParaRPr lang="en-US" dirty="0"/>
          </a:p>
          <a:p>
            <a:pPr marL="276761" indent="-276761">
              <a:buFont typeface="Arial" panose="020F0302020204030204"/>
              <a:buChar char="•"/>
            </a:pPr>
            <a:r>
              <a:rPr lang="en-US" dirty="0"/>
              <a:t>If you have any questions regarding confidentiality, please contact your conference president or conference support person.</a:t>
            </a:r>
            <a:endParaRPr lang="en-US" dirty="0">
              <a:cs typeface="Calibri" panose="020F0502020204030204"/>
            </a:endParaRPr>
          </a:p>
          <a:p>
            <a:pPr marL="373234" indent="-373234">
              <a:buFont typeface="Calibri Light" panose="020F0302020204030204"/>
              <a:buAutoNum type="arabicPeriod"/>
            </a:pPr>
            <a:endParaRPr lang="en-US" b="1" i="1" dirty="0">
              <a:cs typeface="Calibri" panose="020F0502020204030204"/>
            </a:endParaRPr>
          </a:p>
          <a:p>
            <a:endParaRPr lang="en-US" b="1" i="1"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fld id="{736FE593-2C42-41B4-A22A-4372AB0DF3D3}" type="slidenum">
              <a:rPr lang="en-US" smtClean="0"/>
              <a:t>22</a:t>
            </a:fld>
            <a:endParaRPr lang="en-US"/>
          </a:p>
        </p:txBody>
      </p:sp>
    </p:spTree>
    <p:extLst>
      <p:ext uri="{BB962C8B-B14F-4D97-AF65-F5344CB8AC3E}">
        <p14:creationId xmlns:p14="http://schemas.microsoft.com/office/powerpoint/2010/main" val="637682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NED</a:t>
            </a:r>
            <a:endParaRPr lang="en-US" dirty="0"/>
          </a:p>
          <a:p>
            <a:endParaRPr lang="en-US" b="1" dirty="0"/>
          </a:p>
          <a:p>
            <a:r>
              <a:rPr lang="en-US" b="1" dirty="0"/>
              <a:t>How to make a Case Management Referral</a:t>
            </a:r>
            <a:endParaRPr lang="en-US" dirty="0">
              <a:cs typeface="Calibri"/>
            </a:endParaRPr>
          </a:p>
          <a:p>
            <a:r>
              <a:rPr lang="en-US" dirty="0"/>
              <a:t>After using the Home Visit Assessment tool, if you think the neighbor is a good fit for a Case Management Referral, here are the next steps:</a:t>
            </a:r>
          </a:p>
          <a:p>
            <a:r>
              <a:rPr lang="en-US" dirty="0"/>
              <a:t> </a:t>
            </a:r>
          </a:p>
          <a:p>
            <a:r>
              <a:rPr lang="en-US" dirty="0"/>
              <a:t>Step 1: Consult with Conference President to determine together if it is an appropriate referral. </a:t>
            </a:r>
          </a:p>
          <a:p>
            <a:r>
              <a:rPr lang="en-US" dirty="0"/>
              <a:t> </a:t>
            </a:r>
          </a:p>
          <a:p>
            <a:r>
              <a:rPr lang="en-US" dirty="0"/>
              <a:t>Step 2:  Case Management Consent/Referral form needs to be read (to or by) and signed by the neighbor. This may become evident during the initial Home Visit, but more likely it will take more than one Home Visit to get a full sense of the neighbor’s situation. </a:t>
            </a:r>
          </a:p>
          <a:p>
            <a:r>
              <a:rPr lang="en-US" dirty="0"/>
              <a:t> </a:t>
            </a:r>
          </a:p>
          <a:p>
            <a:r>
              <a:rPr lang="en-US" dirty="0"/>
              <a:t>Step 3: Conference President emails the assigned case manager. </a:t>
            </a:r>
          </a:p>
          <a:p>
            <a:endParaRPr lang="en-US" dirty="0"/>
          </a:p>
          <a:p>
            <a:r>
              <a:rPr lang="en-US" dirty="0"/>
              <a:t>Conferences are encouraged to remain engaged</a:t>
            </a:r>
            <a:r>
              <a:rPr lang="en-US" baseline="0" dirty="0"/>
              <a:t> as is appropriate – ownership. </a:t>
            </a:r>
            <a:endParaRPr lang="en-US" dirty="0"/>
          </a:p>
          <a:p>
            <a:endParaRPr lang="en-US" b="0" i="0" dirty="0"/>
          </a:p>
          <a:p>
            <a:r>
              <a:rPr lang="en-US" b="0" i="1" dirty="0"/>
              <a:t>Created in collaboration with Macquiva Bermudez-Vega,</a:t>
            </a:r>
            <a:r>
              <a:rPr lang="en-US" b="0" i="1" baseline="0" dirty="0"/>
              <a:t> </a:t>
            </a:r>
            <a:r>
              <a:rPr lang="en-US" b="0" i="1" dirty="0"/>
              <a:t>Senior Manager, Program Support Services.</a:t>
            </a:r>
          </a:p>
          <a:p>
            <a:endParaRPr lang="en-US" b="1" i="1" dirty="0"/>
          </a:p>
          <a:p>
            <a:endParaRPr lang="en-US" dirty="0"/>
          </a:p>
        </p:txBody>
      </p:sp>
      <p:sp>
        <p:nvSpPr>
          <p:cNvPr id="4" name="Slide Number Placeholder 3"/>
          <p:cNvSpPr>
            <a:spLocks noGrp="1"/>
          </p:cNvSpPr>
          <p:nvPr>
            <p:ph type="sldNum" sz="quarter" idx="10"/>
          </p:nvPr>
        </p:nvSpPr>
        <p:spPr/>
        <p:txBody>
          <a:bodyPr/>
          <a:lstStyle/>
          <a:p>
            <a:fld id="{736FE593-2C42-41B4-A22A-4372AB0DF3D3}" type="slidenum">
              <a:rPr lang="en-US" smtClean="0"/>
              <a:t>23</a:t>
            </a:fld>
            <a:endParaRPr lang="en-US"/>
          </a:p>
        </p:txBody>
      </p:sp>
    </p:spTree>
    <p:extLst>
      <p:ext uri="{BB962C8B-B14F-4D97-AF65-F5344CB8AC3E}">
        <p14:creationId xmlns:p14="http://schemas.microsoft.com/office/powerpoint/2010/main" val="1951521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Hannah</a:t>
            </a:r>
            <a:endParaRPr lang="en-US" dirty="0">
              <a:cs typeface="Calibri" panose="020F0502020204030204"/>
            </a:endParaRPr>
          </a:p>
          <a:p>
            <a:endParaRPr lang="en-US" dirty="0"/>
          </a:p>
          <a:p>
            <a:r>
              <a:rPr lang="en-US" dirty="0"/>
              <a:t>BRIEF </a:t>
            </a:r>
            <a:r>
              <a:rPr lang="en-US" b="0" i="0" baseline="0" dirty="0"/>
              <a:t>mention of this. </a:t>
            </a:r>
            <a:r>
              <a:rPr lang="en-US" b="0" i="0" dirty="0"/>
              <a:t>Information on each home visit must be recorded in the Online Conference Records System. Let Vincentians know that they will need to request of their</a:t>
            </a:r>
            <a:r>
              <a:rPr lang="en-US" b="0" i="0" baseline="0" dirty="0"/>
              <a:t> Conference President and fellow Vincentians a training on this.</a:t>
            </a:r>
            <a:r>
              <a:rPr lang="en-US" dirty="0"/>
              <a:t> </a:t>
            </a:r>
          </a:p>
          <a:p>
            <a:endParaRPr lang="en-US" dirty="0">
              <a:cs typeface="Calibri" panose="020F0502020204030204"/>
            </a:endParaRPr>
          </a:p>
          <a:p>
            <a:r>
              <a:rPr lang="en-US" dirty="0">
                <a:cs typeface="Calibri" panose="020F0502020204030204"/>
              </a:rPr>
              <a:t>Next VFG is on March 21 at Seattle U and will have a</a:t>
            </a:r>
            <a:r>
              <a:rPr lang="en-US" baseline="0" dirty="0">
                <a:cs typeface="Calibri" panose="020F0502020204030204"/>
              </a:rPr>
              <a:t> Conference Database Workshop and Q&amp;A</a:t>
            </a:r>
            <a:endParaRPr lang="en-US" dirty="0">
              <a:cs typeface="Calibri" panose="020F0502020204030204"/>
            </a:endParaRPr>
          </a:p>
        </p:txBody>
      </p:sp>
      <p:sp>
        <p:nvSpPr>
          <p:cNvPr id="4" name="Slide Number Placeholder 3"/>
          <p:cNvSpPr>
            <a:spLocks noGrp="1"/>
          </p:cNvSpPr>
          <p:nvPr>
            <p:ph type="sldNum" sz="quarter" idx="10"/>
          </p:nvPr>
        </p:nvSpPr>
        <p:spPr/>
        <p:txBody>
          <a:bodyPr/>
          <a:lstStyle/>
          <a:p>
            <a:fld id="{736FE593-2C42-41B4-A22A-4372AB0DF3D3}" type="slidenum">
              <a:rPr lang="en-US" smtClean="0"/>
              <a:t>24</a:t>
            </a:fld>
            <a:endParaRPr lang="en-US"/>
          </a:p>
        </p:txBody>
      </p:sp>
    </p:spTree>
    <p:extLst>
      <p:ext uri="{BB962C8B-B14F-4D97-AF65-F5344CB8AC3E}">
        <p14:creationId xmlns:p14="http://schemas.microsoft.com/office/powerpoint/2010/main" val="690193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6FE593-2C42-41B4-A22A-4372AB0DF3D3}" type="slidenum">
              <a:rPr lang="en-US" smtClean="0"/>
              <a:t>28</a:t>
            </a:fld>
            <a:endParaRPr lang="en-US"/>
          </a:p>
        </p:txBody>
      </p:sp>
    </p:spTree>
    <p:extLst>
      <p:ext uri="{BB962C8B-B14F-4D97-AF65-F5344CB8AC3E}">
        <p14:creationId xmlns:p14="http://schemas.microsoft.com/office/powerpoint/2010/main" val="1967472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6FE593-2C42-41B4-A22A-4372AB0DF3D3}" type="slidenum">
              <a:rPr lang="en-US" smtClean="0"/>
              <a:t>30</a:t>
            </a:fld>
            <a:endParaRPr lang="en-US"/>
          </a:p>
        </p:txBody>
      </p:sp>
    </p:spTree>
    <p:extLst>
      <p:ext uri="{BB962C8B-B14F-4D97-AF65-F5344CB8AC3E}">
        <p14:creationId xmlns:p14="http://schemas.microsoft.com/office/powerpoint/2010/main" val="10693276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not volunteerism – it is a ministry – a vocation – a call – “who calls”  (</a:t>
            </a:r>
            <a:r>
              <a:rPr lang="en-US" dirty="0" err="1"/>
              <a:t>Isaish</a:t>
            </a:r>
            <a:r>
              <a:rPr lang="en-US" dirty="0"/>
              <a:t> 22)</a:t>
            </a:r>
          </a:p>
          <a:p>
            <a:endParaRPr lang="en-US" dirty="0"/>
          </a:p>
        </p:txBody>
      </p:sp>
      <p:sp>
        <p:nvSpPr>
          <p:cNvPr id="4" name="Slide Number Placeholder 3"/>
          <p:cNvSpPr>
            <a:spLocks noGrp="1"/>
          </p:cNvSpPr>
          <p:nvPr>
            <p:ph type="sldNum" sz="quarter" idx="10"/>
          </p:nvPr>
        </p:nvSpPr>
        <p:spPr/>
        <p:txBody>
          <a:bodyPr/>
          <a:lstStyle/>
          <a:p>
            <a:fld id="{736FE593-2C42-41B4-A22A-4372AB0DF3D3}" type="slidenum">
              <a:rPr lang="en-US" smtClean="0"/>
              <a:t>32</a:t>
            </a:fld>
            <a:endParaRPr lang="en-US"/>
          </a:p>
        </p:txBody>
      </p:sp>
    </p:spTree>
    <p:extLst>
      <p:ext uri="{BB962C8B-B14F-4D97-AF65-F5344CB8AC3E}">
        <p14:creationId xmlns:p14="http://schemas.microsoft.com/office/powerpoint/2010/main" val="37888924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6FE593-2C42-41B4-A22A-4372AB0DF3D3}" type="slidenum">
              <a:rPr lang="en-US" smtClean="0"/>
              <a:t>33</a:t>
            </a:fld>
            <a:endParaRPr lang="en-US"/>
          </a:p>
        </p:txBody>
      </p:sp>
    </p:spTree>
    <p:extLst>
      <p:ext uri="{BB962C8B-B14F-4D97-AF65-F5344CB8AC3E}">
        <p14:creationId xmlns:p14="http://schemas.microsoft.com/office/powerpoint/2010/main" val="975578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6FE593-2C42-41B4-A22A-4372AB0DF3D3}" type="slidenum">
              <a:rPr lang="en-US" smtClean="0"/>
              <a:t>6</a:t>
            </a:fld>
            <a:endParaRPr lang="en-US"/>
          </a:p>
        </p:txBody>
      </p:sp>
    </p:spTree>
    <p:extLst>
      <p:ext uri="{BB962C8B-B14F-4D97-AF65-F5344CB8AC3E}">
        <p14:creationId xmlns:p14="http://schemas.microsoft.com/office/powerpoint/2010/main" val="19619194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6FE593-2C42-41B4-A22A-4372AB0DF3D3}" type="slidenum">
              <a:rPr lang="en-US" smtClean="0"/>
              <a:t>34</a:t>
            </a:fld>
            <a:endParaRPr lang="en-US"/>
          </a:p>
        </p:txBody>
      </p:sp>
    </p:spTree>
    <p:extLst>
      <p:ext uri="{BB962C8B-B14F-4D97-AF65-F5344CB8AC3E}">
        <p14:creationId xmlns:p14="http://schemas.microsoft.com/office/powerpoint/2010/main" val="8436900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panose="020F0502020204030204"/>
            </a:endParaRPr>
          </a:p>
          <a:p>
            <a:endParaRPr lang="en-US" b="1" i="1"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fld id="{736FE593-2C42-41B4-A22A-4372AB0DF3D3}" type="slidenum">
              <a:rPr lang="en-US" smtClean="0"/>
              <a:t>37</a:t>
            </a:fld>
            <a:endParaRPr lang="en-US"/>
          </a:p>
        </p:txBody>
      </p:sp>
    </p:spTree>
    <p:extLst>
      <p:ext uri="{BB962C8B-B14F-4D97-AF65-F5344CB8AC3E}">
        <p14:creationId xmlns:p14="http://schemas.microsoft.com/office/powerpoint/2010/main" val="1068569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Play video with no preamble.</a:t>
            </a:r>
          </a:p>
          <a:p>
            <a:endParaRPr lang="en-US" baseline="0" dirty="0"/>
          </a:p>
          <a:p>
            <a:r>
              <a:rPr lang="en-US" baseline="0" dirty="0"/>
              <a:t>Open up for discussion--</a:t>
            </a:r>
          </a:p>
          <a:p>
            <a:endParaRPr lang="en-US" baseline="0" dirty="0"/>
          </a:p>
          <a:p>
            <a:r>
              <a:rPr lang="en-US" baseline="0"/>
              <a:t>For reference:</a:t>
            </a:r>
          </a:p>
          <a:p>
            <a:endParaRPr lang="en-US" baseline="0" dirty="0"/>
          </a:p>
          <a:p>
            <a:r>
              <a:rPr lang="en-US" baseline="0" dirty="0"/>
              <a:t>Video notes/summary:</a:t>
            </a:r>
          </a:p>
          <a:p>
            <a:pPr marL="152899" indent="-152899">
              <a:buFont typeface="Arial" panose="020B0604020202020204" pitchFamily="34" charset="0"/>
              <a:buChar char="•"/>
            </a:pPr>
            <a:r>
              <a:rPr lang="en-US" baseline="0" dirty="0"/>
              <a:t>Empathy fuels connection; sympathy drives disconnection.</a:t>
            </a:r>
          </a:p>
          <a:p>
            <a:pPr marL="152899" indent="-152899">
              <a:buFont typeface="Arial" panose="020B0604020202020204" pitchFamily="34" charset="0"/>
              <a:buChar char="•"/>
            </a:pPr>
            <a:r>
              <a:rPr lang="en-US" dirty="0"/>
              <a:t>Empathy has 4 qualities: Perspective-taking, staying out of judgment, recognizing emotions in people</a:t>
            </a:r>
            <a:r>
              <a:rPr lang="en-US" baseline="0" dirty="0"/>
              <a:t> and communicating that</a:t>
            </a:r>
          </a:p>
          <a:p>
            <a:pPr marL="152899" indent="-152899">
              <a:buFont typeface="Arial" panose="020B0604020202020204" pitchFamily="34" charset="0"/>
              <a:buChar char="•"/>
            </a:pPr>
            <a:r>
              <a:rPr lang="en-US" baseline="0" dirty="0"/>
              <a:t>Empathy is a vulnerable choice, because to connect with you, I have to connect with something in myself that knows that feeling</a:t>
            </a:r>
          </a:p>
          <a:p>
            <a:pPr marL="152899" indent="-152899">
              <a:buFont typeface="Arial" panose="020B0604020202020204" pitchFamily="34" charset="0"/>
              <a:buChar char="•"/>
            </a:pPr>
            <a:r>
              <a:rPr lang="en-US" baseline="0" dirty="0"/>
              <a:t>“Rarely, if ever, does an empathic response begin with ‘at least’” – silver-lining </a:t>
            </a:r>
          </a:p>
          <a:p>
            <a:pPr marL="152899" indent="-152899">
              <a:buFont typeface="Arial" panose="020B0604020202020204" pitchFamily="34" charset="0"/>
              <a:buChar char="•"/>
            </a:pPr>
            <a:r>
              <a:rPr lang="en-US" baseline="0" dirty="0"/>
              <a:t>Rarely can a response make something better. What makes something better is connection.</a:t>
            </a:r>
            <a:endParaRPr lang="en-US" dirty="0"/>
          </a:p>
        </p:txBody>
      </p:sp>
      <p:sp>
        <p:nvSpPr>
          <p:cNvPr id="4" name="Slide Number Placeholder 3"/>
          <p:cNvSpPr>
            <a:spLocks noGrp="1"/>
          </p:cNvSpPr>
          <p:nvPr>
            <p:ph type="sldNum" sz="quarter" idx="10"/>
          </p:nvPr>
        </p:nvSpPr>
        <p:spPr/>
        <p:txBody>
          <a:bodyPr/>
          <a:lstStyle/>
          <a:p>
            <a:fld id="{736FE593-2C42-41B4-A22A-4372AB0DF3D3}" type="slidenum">
              <a:rPr lang="en-US" smtClean="0"/>
              <a:t>39</a:t>
            </a:fld>
            <a:endParaRPr lang="en-US"/>
          </a:p>
        </p:txBody>
      </p:sp>
    </p:spTree>
    <p:extLst>
      <p:ext uri="{BB962C8B-B14F-4D97-AF65-F5344CB8AC3E}">
        <p14:creationId xmlns:p14="http://schemas.microsoft.com/office/powerpoint/2010/main" val="37426505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31551"/>
            <a:r>
              <a:rPr lang="en-US" b="1" baseline="0" dirty="0"/>
              <a:t>Hannah</a:t>
            </a:r>
          </a:p>
          <a:p>
            <a:pPr defTabSz="1331551"/>
            <a:endParaRPr lang="en-US" b="1" baseline="0" dirty="0"/>
          </a:p>
          <a:p>
            <a:pPr defTabSz="1331551"/>
            <a:r>
              <a:rPr lang="en-US" b="1" baseline="0" dirty="0"/>
              <a:t>Journal. </a:t>
            </a:r>
            <a:r>
              <a:rPr lang="en-US" b="0" baseline="0" dirty="0"/>
              <a:t>Keeping a Home Visit Journal is a beautiful way to prayerfully process your visits, and to reflect on God’s presence in events and people. </a:t>
            </a:r>
            <a:r>
              <a:rPr lang="en-US" b="0" i="1" baseline="0" dirty="0"/>
              <a:t>The Spirituality of the Home Visit: A Journal</a:t>
            </a:r>
            <a:r>
              <a:rPr lang="en-US" b="0" i="0" baseline="0" dirty="0"/>
              <a:t> is available to anyone who wants one – just contact Hannah. </a:t>
            </a:r>
          </a:p>
          <a:p>
            <a:pPr defTabSz="1331551"/>
            <a:endParaRPr lang="en-US" b="0" i="0" baseline="0" dirty="0"/>
          </a:p>
          <a:p>
            <a:pPr defTabSz="1331551"/>
            <a:r>
              <a:rPr lang="en-US" dirty="0"/>
              <a:t>Key Questions for Reflection from Fr. Kevin Moran, ADC Spiritual Advisor:</a:t>
            </a:r>
          </a:p>
          <a:p>
            <a:pPr marL="314906" indent="-314906" defTabSz="1331551">
              <a:buFont typeface="+mj-lt"/>
              <a:buAutoNum type="arabicPeriod"/>
            </a:pPr>
            <a:r>
              <a:rPr lang="en-US" dirty="0"/>
              <a:t>Where in the visit did you experience unconditional, universal loving?</a:t>
            </a:r>
          </a:p>
          <a:p>
            <a:pPr marL="314906" indent="-314906" defTabSz="1331551">
              <a:buFont typeface="+mj-lt"/>
              <a:buAutoNum type="arabicPeriod"/>
            </a:pPr>
            <a:r>
              <a:rPr lang="en-US" dirty="0"/>
              <a:t>How do you prepare for the spiritual realities of the home visit?</a:t>
            </a:r>
          </a:p>
          <a:p>
            <a:pPr marL="314906" indent="-314906" defTabSz="1331551">
              <a:buFont typeface="+mj-lt"/>
              <a:buAutoNum type="arabicPeriod"/>
            </a:pPr>
            <a:r>
              <a:rPr lang="en-US" dirty="0"/>
              <a:t>Where did you find God in your experience in the home visit?</a:t>
            </a:r>
          </a:p>
          <a:p>
            <a:pPr marL="314906" indent="-314906" defTabSz="1331551">
              <a:buFont typeface="+mj-lt"/>
              <a:buAutoNum type="arabicPeriod"/>
            </a:pPr>
            <a:r>
              <a:rPr lang="en-US" dirty="0"/>
              <a:t>What graces did you receive from God?</a:t>
            </a:r>
          </a:p>
          <a:p>
            <a:pPr marL="314906" indent="-314906" defTabSz="1331551">
              <a:buFont typeface="+mj-lt"/>
              <a:buAutoNum type="arabicPeriod"/>
            </a:pPr>
            <a:r>
              <a:rPr lang="en-US" dirty="0"/>
              <a:t>Are you able to understand the connection between your poverty, that of the person you are visiting, and spirituality?</a:t>
            </a:r>
          </a:p>
          <a:p>
            <a:pPr defTabSz="1331551"/>
            <a:endParaRPr lang="en-US" dirty="0"/>
          </a:p>
        </p:txBody>
      </p:sp>
      <p:sp>
        <p:nvSpPr>
          <p:cNvPr id="4" name="Slide Number Placeholder 3"/>
          <p:cNvSpPr>
            <a:spLocks noGrp="1"/>
          </p:cNvSpPr>
          <p:nvPr>
            <p:ph type="sldNum" sz="quarter" idx="10"/>
          </p:nvPr>
        </p:nvSpPr>
        <p:spPr/>
        <p:txBody>
          <a:bodyPr/>
          <a:lstStyle/>
          <a:p>
            <a:fld id="{736FE593-2C42-41B4-A22A-4372AB0DF3D3}" type="slidenum">
              <a:rPr lang="en-US" smtClean="0"/>
              <a:t>40</a:t>
            </a:fld>
            <a:endParaRPr lang="en-US"/>
          </a:p>
        </p:txBody>
      </p:sp>
    </p:spTree>
    <p:extLst>
      <p:ext uri="{BB962C8B-B14F-4D97-AF65-F5344CB8AC3E}">
        <p14:creationId xmlns:p14="http://schemas.microsoft.com/office/powerpoint/2010/main" val="2972181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Hannah – </a:t>
            </a:r>
            <a:r>
              <a:rPr lang="en-US" b="1" i="1" dirty="0"/>
              <a:t>this section </a:t>
            </a:r>
            <a:r>
              <a:rPr lang="en-US" b="1" i="0" dirty="0"/>
              <a:t>(s</a:t>
            </a:r>
            <a:r>
              <a:rPr lang="en-US" b="1" i="1" dirty="0"/>
              <a:t>lides 33 – 44)= 30 minutes</a:t>
            </a:r>
          </a:p>
          <a:p>
            <a:endParaRPr lang="en-US" b="1" i="1" dirty="0"/>
          </a:p>
          <a:p>
            <a:r>
              <a:rPr lang="en-US" b="0" i="0" dirty="0"/>
              <a:t>Examples of some support your Conference may be able to provide. Specific forms and types of support are</a:t>
            </a:r>
            <a:r>
              <a:rPr lang="en-US" b="0" i="0" baseline="0" dirty="0"/>
              <a:t> Conference-specific, and training for this should be provided at the Conference level.</a:t>
            </a:r>
          </a:p>
          <a:p>
            <a:endParaRPr lang="en-US" b="0" i="0" baseline="0" dirty="0"/>
          </a:p>
          <a:p>
            <a:r>
              <a:rPr lang="en-US" b="0" i="0" baseline="0" dirty="0"/>
              <a:t>HOMEWORK FOR PARTICIPANTS: find out what support and services your Conference does and does not provide. Become familiar with service providers in your Conference area that also provide support and/or offer support the Conference does not provide. Part of the support we can give is knowing other providers to connect neighbors with, especially if the Conference cannot meet all of their needs (which is likely!). </a:t>
            </a:r>
            <a:endParaRPr lang="en-US" b="1" i="1" dirty="0"/>
          </a:p>
        </p:txBody>
      </p:sp>
      <p:sp>
        <p:nvSpPr>
          <p:cNvPr id="4" name="Slide Number Placeholder 3"/>
          <p:cNvSpPr>
            <a:spLocks noGrp="1"/>
          </p:cNvSpPr>
          <p:nvPr>
            <p:ph type="sldNum" sz="quarter" idx="10"/>
          </p:nvPr>
        </p:nvSpPr>
        <p:spPr/>
        <p:txBody>
          <a:bodyPr/>
          <a:lstStyle/>
          <a:p>
            <a:fld id="{736FE593-2C42-41B4-A22A-4372AB0DF3D3}" type="slidenum">
              <a:rPr lang="en-US" smtClean="0"/>
              <a:t>41</a:t>
            </a:fld>
            <a:endParaRPr lang="en-US"/>
          </a:p>
        </p:txBody>
      </p:sp>
    </p:spTree>
    <p:extLst>
      <p:ext uri="{BB962C8B-B14F-4D97-AF65-F5344CB8AC3E}">
        <p14:creationId xmlns:p14="http://schemas.microsoft.com/office/powerpoint/2010/main" val="1571372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6FE593-2C42-41B4-A22A-4372AB0DF3D3}" type="slidenum">
              <a:rPr lang="en-US" smtClean="0"/>
              <a:t>8</a:t>
            </a:fld>
            <a:endParaRPr lang="en-US"/>
          </a:p>
        </p:txBody>
      </p:sp>
    </p:spTree>
    <p:extLst>
      <p:ext uri="{BB962C8B-B14F-4D97-AF65-F5344CB8AC3E}">
        <p14:creationId xmlns:p14="http://schemas.microsoft.com/office/powerpoint/2010/main" val="992162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400" dirty="0"/>
              <a:t>Listen to your heartbeat   -  Pay attention to your breathing </a:t>
            </a:r>
          </a:p>
          <a:p>
            <a:pPr lvl="1"/>
            <a:endParaRPr lang="en-US" sz="2400" dirty="0"/>
          </a:p>
          <a:p>
            <a:pPr lvl="1"/>
            <a:r>
              <a:rPr lang="en-US" sz="2400" dirty="0"/>
              <a:t>YOU JAM / THEIR JAM – awareness grows with practice</a:t>
            </a:r>
          </a:p>
          <a:p>
            <a:pPr lvl="1"/>
            <a:endParaRPr lang="en-US" sz="2400" dirty="0"/>
          </a:p>
          <a:p>
            <a:pPr lvl="1"/>
            <a:r>
              <a:rPr lang="en-US" sz="2400" dirty="0"/>
              <a:t>Listen to your own thoughts prior to listening to a neighbor</a:t>
            </a:r>
          </a:p>
        </p:txBody>
      </p:sp>
      <p:sp>
        <p:nvSpPr>
          <p:cNvPr id="4" name="Slide Number Placeholder 3"/>
          <p:cNvSpPr>
            <a:spLocks noGrp="1"/>
          </p:cNvSpPr>
          <p:nvPr>
            <p:ph type="sldNum" sz="quarter" idx="10"/>
          </p:nvPr>
        </p:nvSpPr>
        <p:spPr/>
        <p:txBody>
          <a:bodyPr/>
          <a:lstStyle/>
          <a:p>
            <a:fld id="{736FE593-2C42-41B4-A22A-4372AB0DF3D3}" type="slidenum">
              <a:rPr lang="en-US" smtClean="0"/>
              <a:t>9</a:t>
            </a:fld>
            <a:endParaRPr lang="en-US"/>
          </a:p>
        </p:txBody>
      </p:sp>
    </p:spTree>
    <p:extLst>
      <p:ext uri="{BB962C8B-B14F-4D97-AF65-F5344CB8AC3E}">
        <p14:creationId xmlns:p14="http://schemas.microsoft.com/office/powerpoint/2010/main" val="1669936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400" dirty="0"/>
              <a:t>Listen to your heartbeat   -  Pay attention to your breathing </a:t>
            </a:r>
          </a:p>
          <a:p>
            <a:pPr lvl="1"/>
            <a:endParaRPr lang="en-US" sz="2400" dirty="0"/>
          </a:p>
          <a:p>
            <a:pPr lvl="1"/>
            <a:r>
              <a:rPr lang="en-US" sz="2400" dirty="0"/>
              <a:t>YOU JAM / THEIR JAM – awareness grows with practice</a:t>
            </a:r>
          </a:p>
          <a:p>
            <a:pPr lvl="1"/>
            <a:endParaRPr lang="en-US" sz="2400" dirty="0"/>
          </a:p>
          <a:p>
            <a:pPr lvl="1"/>
            <a:r>
              <a:rPr lang="en-US" sz="2400" dirty="0"/>
              <a:t>Listen to your own thoughts prior to listening to a neighbor</a:t>
            </a:r>
          </a:p>
        </p:txBody>
      </p:sp>
      <p:sp>
        <p:nvSpPr>
          <p:cNvPr id="4" name="Slide Number Placeholder 3"/>
          <p:cNvSpPr>
            <a:spLocks noGrp="1"/>
          </p:cNvSpPr>
          <p:nvPr>
            <p:ph type="sldNum" sz="quarter" idx="10"/>
          </p:nvPr>
        </p:nvSpPr>
        <p:spPr/>
        <p:txBody>
          <a:bodyPr/>
          <a:lstStyle/>
          <a:p>
            <a:fld id="{736FE593-2C42-41B4-A22A-4372AB0DF3D3}" type="slidenum">
              <a:rPr lang="en-US" smtClean="0"/>
              <a:t>12</a:t>
            </a:fld>
            <a:endParaRPr lang="en-US"/>
          </a:p>
        </p:txBody>
      </p:sp>
    </p:spTree>
    <p:extLst>
      <p:ext uri="{BB962C8B-B14F-4D97-AF65-F5344CB8AC3E}">
        <p14:creationId xmlns:p14="http://schemas.microsoft.com/office/powerpoint/2010/main" val="1958460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6FE593-2C42-41B4-A22A-4372AB0DF3D3}" type="slidenum">
              <a:rPr lang="en-US" smtClean="0"/>
              <a:t>14</a:t>
            </a:fld>
            <a:endParaRPr lang="en-US"/>
          </a:p>
        </p:txBody>
      </p:sp>
    </p:spTree>
    <p:extLst>
      <p:ext uri="{BB962C8B-B14F-4D97-AF65-F5344CB8AC3E}">
        <p14:creationId xmlns:p14="http://schemas.microsoft.com/office/powerpoint/2010/main" val="2385100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6FE593-2C42-41B4-A22A-4372AB0DF3D3}" type="slidenum">
              <a:rPr lang="en-US" smtClean="0"/>
              <a:t>15</a:t>
            </a:fld>
            <a:endParaRPr lang="en-US"/>
          </a:p>
        </p:txBody>
      </p:sp>
    </p:spTree>
    <p:extLst>
      <p:ext uri="{BB962C8B-B14F-4D97-AF65-F5344CB8AC3E}">
        <p14:creationId xmlns:p14="http://schemas.microsoft.com/office/powerpoint/2010/main" val="3803251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6FE593-2C42-41B4-A22A-4372AB0DF3D3}" type="slidenum">
              <a:rPr lang="en-US" smtClean="0"/>
              <a:t>16</a:t>
            </a:fld>
            <a:endParaRPr lang="en-US"/>
          </a:p>
        </p:txBody>
      </p:sp>
    </p:spTree>
    <p:extLst>
      <p:ext uri="{BB962C8B-B14F-4D97-AF65-F5344CB8AC3E}">
        <p14:creationId xmlns:p14="http://schemas.microsoft.com/office/powerpoint/2010/main" val="2713581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5 minutes</a:t>
            </a:r>
          </a:p>
        </p:txBody>
      </p:sp>
      <p:sp>
        <p:nvSpPr>
          <p:cNvPr id="4" name="Slide Number Placeholder 3"/>
          <p:cNvSpPr>
            <a:spLocks noGrp="1"/>
          </p:cNvSpPr>
          <p:nvPr>
            <p:ph type="sldNum" sz="quarter" idx="10"/>
          </p:nvPr>
        </p:nvSpPr>
        <p:spPr/>
        <p:txBody>
          <a:bodyPr/>
          <a:lstStyle/>
          <a:p>
            <a:fld id="{736FE593-2C42-41B4-A22A-4372AB0DF3D3}" type="slidenum">
              <a:rPr lang="en-US" smtClean="0"/>
              <a:t>18</a:t>
            </a:fld>
            <a:endParaRPr lang="en-US"/>
          </a:p>
        </p:txBody>
      </p:sp>
    </p:spTree>
    <p:extLst>
      <p:ext uri="{BB962C8B-B14F-4D97-AF65-F5344CB8AC3E}">
        <p14:creationId xmlns:p14="http://schemas.microsoft.com/office/powerpoint/2010/main" val="2662337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11/4/2022</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11/4/2022</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11/4/2022</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11/4/2022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11/4/2022</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11/4/2022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11/4/2022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11/4/2022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11/4/2022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11/4/2022</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11/4/2022</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11/4/2022</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11/4/2022</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11/4/2022</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11/4/2022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11/4/2022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11/4/2022</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mailto:hannah@svdpseattle.org"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mailto:Rileyi@svdpseattle.org"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1Evwgu369Jw" TargetMode="External"/><Relationship Id="rId5" Type="http://schemas.openxmlformats.org/officeDocument/2006/relationships/image" Target="../media/image20.png"/><Relationship Id="rId4" Type="http://schemas.openxmlformats.org/officeDocument/2006/relationships/notesSlide" Target="../notesSlides/notesSlide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7063" y="1999030"/>
            <a:ext cx="7533565" cy="1170052"/>
          </a:xfrm>
          <a:effectLst>
            <a:softEdge rad="342900"/>
          </a:effectLst>
        </p:spPr>
        <p:txBody>
          <a:bodyPr>
            <a:normAutofit fontScale="90000"/>
          </a:bodyPr>
          <a:lstStyle/>
          <a:p>
            <a:pPr algn="ctr"/>
            <a:br>
              <a:rPr lang="en-US" b="1" dirty="0"/>
            </a:br>
            <a:r>
              <a:rPr lang="en-US" b="1" dirty="0">
                <a:solidFill>
                  <a:srgbClr val="C00000"/>
                </a:solidFill>
              </a:rPr>
              <a:t>The </a:t>
            </a:r>
            <a:r>
              <a:rPr lang="en-US" b="1" dirty="0" err="1">
                <a:solidFill>
                  <a:srgbClr val="C00000"/>
                </a:solidFill>
              </a:rPr>
              <a:t>Rendu</a:t>
            </a:r>
            <a:r>
              <a:rPr lang="en-US" b="1" dirty="0">
                <a:solidFill>
                  <a:srgbClr val="C00000"/>
                </a:solidFill>
              </a:rPr>
              <a:t> Orientation</a:t>
            </a:r>
          </a:p>
        </p:txBody>
      </p:sp>
      <p:sp>
        <p:nvSpPr>
          <p:cNvPr id="3" name="Subtitle 2"/>
          <p:cNvSpPr>
            <a:spLocks noGrp="1"/>
          </p:cNvSpPr>
          <p:nvPr>
            <p:ph type="subTitle" idx="1"/>
          </p:nvPr>
        </p:nvSpPr>
        <p:spPr>
          <a:xfrm>
            <a:off x="2740106" y="3073832"/>
            <a:ext cx="6467475" cy="3347246"/>
          </a:xfrm>
        </p:spPr>
        <p:txBody>
          <a:bodyPr>
            <a:normAutofit/>
          </a:bodyPr>
          <a:lstStyle/>
          <a:p>
            <a:pPr algn="ctr"/>
            <a:r>
              <a:rPr lang="en-US" sz="2400" b="1" i="1" dirty="0"/>
              <a:t>An introduction to the Spirituality of the </a:t>
            </a:r>
            <a:r>
              <a:rPr lang="en-US" sz="2400" b="1" i="1" dirty="0">
                <a:solidFill>
                  <a:srgbClr val="00B050"/>
                </a:solidFill>
              </a:rPr>
              <a:t>Home</a:t>
            </a:r>
            <a:r>
              <a:rPr lang="en-US" sz="2400" b="1" i="1" dirty="0"/>
              <a:t> Visit</a:t>
            </a:r>
          </a:p>
          <a:p>
            <a:pPr algn="ctr"/>
            <a:r>
              <a:rPr lang="en-US" dirty="0"/>
              <a:t>A Formation Program for New Vincentians and others who wish to renew their calling to this ministry.</a:t>
            </a:r>
          </a:p>
          <a:p>
            <a:pPr algn="ctr"/>
            <a:r>
              <a:rPr lang="en-US" b="1" i="1" dirty="0"/>
              <a:t>Developed for our Centennial year of Mission	 </a:t>
            </a:r>
          </a:p>
          <a:p>
            <a:pPr algn="ctr"/>
            <a:r>
              <a:rPr lang="en-US" i="1" dirty="0"/>
              <a:t>Seattle – 2020</a:t>
            </a:r>
            <a:endParaRPr lang="en-US" b="1" i="1" dirty="0"/>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295220" y="4195005"/>
            <a:ext cx="1076379" cy="1104899"/>
          </a:xfrm>
          <a:prstGeom prst="rect">
            <a:avLst/>
          </a:prstGeom>
          <a:noFill/>
          <a:effectLst>
            <a:softEdge rad="38100"/>
          </a:effectLst>
        </p:spPr>
      </p:pic>
      <p:pic>
        <p:nvPicPr>
          <p:cNvPr id="7" name="Picture 2" descr="rosalierendu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5522" y="451064"/>
            <a:ext cx="1816646" cy="1930186"/>
          </a:xfrm>
          <a:prstGeom prst="rect">
            <a:avLst/>
          </a:prstGeom>
          <a:noFill/>
          <a:ln>
            <a:noFill/>
          </a:ln>
          <a:effectLst>
            <a:softEdge rad="342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4473657" y="5497748"/>
            <a:ext cx="3000375" cy="923330"/>
          </a:xfrm>
          <a:prstGeom prst="rect">
            <a:avLst/>
          </a:prstGeom>
          <a:noFill/>
        </p:spPr>
        <p:txBody>
          <a:bodyPr wrap="square" rtlCol="0">
            <a:spAutoFit/>
          </a:bodyPr>
          <a:lstStyle/>
          <a:p>
            <a:pPr algn="ctr"/>
            <a:r>
              <a:rPr lang="en-US" b="1" dirty="0"/>
              <a:t>Presented by:</a:t>
            </a:r>
          </a:p>
          <a:p>
            <a:pPr algn="ctr"/>
            <a:r>
              <a:rPr lang="en-US" i="1" dirty="0"/>
              <a:t>Mirya Muñoz-Roach</a:t>
            </a:r>
          </a:p>
          <a:p>
            <a:pPr algn="ctr"/>
            <a:r>
              <a:rPr lang="en-US" i="1" dirty="0"/>
              <a:t>Ned Delmore</a:t>
            </a:r>
          </a:p>
        </p:txBody>
      </p:sp>
      <p:sp>
        <p:nvSpPr>
          <p:cNvPr id="4" name="TextBox 3"/>
          <p:cNvSpPr txBox="1"/>
          <p:nvPr/>
        </p:nvSpPr>
        <p:spPr>
          <a:xfrm>
            <a:off x="10608906" y="6270171"/>
            <a:ext cx="1324947" cy="400110"/>
          </a:xfrm>
          <a:prstGeom prst="rect">
            <a:avLst/>
          </a:prstGeom>
          <a:noFill/>
        </p:spPr>
        <p:txBody>
          <a:bodyPr wrap="square" rtlCol="0">
            <a:spAutoFit/>
          </a:bodyPr>
          <a:lstStyle/>
          <a:p>
            <a:r>
              <a:rPr lang="en-US" sz="1000" dirty="0"/>
              <a:t>Last updated 2/20/21</a:t>
            </a:r>
          </a:p>
        </p:txBody>
      </p:sp>
    </p:spTree>
    <p:extLst>
      <p:ext uri="{BB962C8B-B14F-4D97-AF65-F5344CB8AC3E}">
        <p14:creationId xmlns:p14="http://schemas.microsoft.com/office/powerpoint/2010/main" val="1359054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4337" y="2638262"/>
            <a:ext cx="9361486" cy="1280890"/>
          </a:xfrm>
        </p:spPr>
        <p:txBody>
          <a:bodyPr/>
          <a:lstStyle/>
          <a:p>
            <a:pPr algn="ctr"/>
            <a:r>
              <a:rPr lang="en-US" b="1" dirty="0"/>
              <a:t>What pressures or burdens do our neighbors carry with them?</a:t>
            </a:r>
          </a:p>
        </p:txBody>
      </p:sp>
      <p:sp>
        <p:nvSpPr>
          <p:cNvPr id="3" name="TextBox 2"/>
          <p:cNvSpPr txBox="1"/>
          <p:nvPr/>
        </p:nvSpPr>
        <p:spPr>
          <a:xfrm>
            <a:off x="5063032" y="773762"/>
            <a:ext cx="3299254" cy="369332"/>
          </a:xfrm>
          <a:prstGeom prst="rect">
            <a:avLst/>
          </a:prstGeom>
          <a:noFill/>
        </p:spPr>
        <p:txBody>
          <a:bodyPr wrap="square" rtlCol="0">
            <a:spAutoFit/>
          </a:bodyPr>
          <a:lstStyle/>
          <a:p>
            <a:pPr algn="ctr"/>
            <a:r>
              <a:rPr lang="en-US" dirty="0"/>
              <a:t>Break Out Session</a:t>
            </a:r>
          </a:p>
        </p:txBody>
      </p:sp>
    </p:spTree>
    <p:extLst>
      <p:ext uri="{BB962C8B-B14F-4D97-AF65-F5344CB8AC3E}">
        <p14:creationId xmlns:p14="http://schemas.microsoft.com/office/powerpoint/2010/main" val="2939058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3126" y="624110"/>
            <a:ext cx="9361486" cy="1280890"/>
          </a:xfrm>
        </p:spPr>
        <p:txBody>
          <a:bodyPr/>
          <a:lstStyle/>
          <a:p>
            <a:pPr algn="ctr"/>
            <a:r>
              <a:rPr lang="en-US" b="1" dirty="0"/>
              <a:t>What pressures or burdens do our neighbors carry with them?</a:t>
            </a:r>
          </a:p>
        </p:txBody>
      </p:sp>
      <p:sp>
        <p:nvSpPr>
          <p:cNvPr id="3" name="Content Placeholder 2"/>
          <p:cNvSpPr>
            <a:spLocks noGrp="1"/>
          </p:cNvSpPr>
          <p:nvPr>
            <p:ph sz="half" idx="1"/>
          </p:nvPr>
        </p:nvSpPr>
        <p:spPr>
          <a:xfrm>
            <a:off x="4389974" y="1905000"/>
            <a:ext cx="5400675" cy="4638675"/>
          </a:xfrm>
        </p:spPr>
        <p:txBody>
          <a:bodyPr>
            <a:noAutofit/>
          </a:bodyPr>
          <a:lstStyle/>
          <a:p>
            <a:r>
              <a:rPr lang="en-US" sz="2000" dirty="0"/>
              <a:t>Lack of Support Systems</a:t>
            </a:r>
          </a:p>
          <a:p>
            <a:r>
              <a:rPr lang="en-US" sz="2000" dirty="0"/>
              <a:t>Disconnected from Community and Family </a:t>
            </a:r>
          </a:p>
          <a:p>
            <a:r>
              <a:rPr lang="en-US" sz="2000" dirty="0"/>
              <a:t>Legal Financial Obligations</a:t>
            </a:r>
          </a:p>
          <a:p>
            <a:r>
              <a:rPr lang="en-US" sz="2000" dirty="0"/>
              <a:t>Medical Conditions</a:t>
            </a:r>
          </a:p>
          <a:p>
            <a:r>
              <a:rPr lang="en-US" sz="2000" dirty="0"/>
              <a:t>Legal Problems </a:t>
            </a:r>
          </a:p>
          <a:p>
            <a:r>
              <a:rPr lang="en-US" sz="2000" dirty="0"/>
              <a:t>Poverty/Debt</a:t>
            </a:r>
          </a:p>
          <a:p>
            <a:r>
              <a:rPr lang="en-US" sz="2000" dirty="0"/>
              <a:t>Trauma</a:t>
            </a:r>
          </a:p>
          <a:p>
            <a:r>
              <a:rPr lang="en-US" sz="2000" dirty="0"/>
              <a:t>Discrimination</a:t>
            </a:r>
          </a:p>
          <a:p>
            <a:r>
              <a:rPr lang="en-US" sz="2000" dirty="0"/>
              <a:t>Language Barrier</a:t>
            </a:r>
          </a:p>
          <a:p>
            <a:r>
              <a:rPr lang="en-US" sz="2000" dirty="0"/>
              <a:t>COVID ?</a:t>
            </a:r>
          </a:p>
        </p:txBody>
      </p:sp>
    </p:spTree>
    <p:extLst>
      <p:ext uri="{BB962C8B-B14F-4D97-AF65-F5344CB8AC3E}">
        <p14:creationId xmlns:p14="http://schemas.microsoft.com/office/powerpoint/2010/main" val="235670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33575" y="280350"/>
            <a:ext cx="8348093" cy="6261070"/>
          </a:xfrm>
        </p:spPr>
      </p:pic>
      <p:sp>
        <p:nvSpPr>
          <p:cNvPr id="3" name="Rectangle 2"/>
          <p:cNvSpPr/>
          <p:nvPr/>
        </p:nvSpPr>
        <p:spPr>
          <a:xfrm>
            <a:off x="2069499" y="4852350"/>
            <a:ext cx="8348093" cy="1569660"/>
          </a:xfrm>
          <a:prstGeom prst="rect">
            <a:avLst/>
          </a:prstGeom>
        </p:spPr>
        <p:txBody>
          <a:bodyPr wrap="square">
            <a:spAutoFit/>
          </a:bodyPr>
          <a:lstStyle/>
          <a:p>
            <a:r>
              <a:rPr lang="en-US" sz="3200" b="1" dirty="0">
                <a:solidFill>
                  <a:schemeClr val="bg1"/>
                </a:solidFill>
              </a:rPr>
              <a:t>What attitudes or thoughts prevent us Vincentians from connecting with our neighbors?</a:t>
            </a:r>
            <a:endParaRPr lang="en-US" sz="3200" dirty="0"/>
          </a:p>
        </p:txBody>
      </p:sp>
    </p:spTree>
    <p:extLst>
      <p:ext uri="{BB962C8B-B14F-4D97-AF65-F5344CB8AC3E}">
        <p14:creationId xmlns:p14="http://schemas.microsoft.com/office/powerpoint/2010/main" val="1728544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0927" y="867079"/>
            <a:ext cx="8911687" cy="1280890"/>
          </a:xfrm>
        </p:spPr>
        <p:txBody>
          <a:bodyPr>
            <a:normAutofit/>
          </a:bodyPr>
          <a:lstStyle/>
          <a:p>
            <a:pPr algn="ctr"/>
            <a:r>
              <a:rPr lang="en-US" sz="4000" b="1" dirty="0"/>
              <a:t>Let’s consider our Biases</a:t>
            </a:r>
          </a:p>
        </p:txBody>
      </p:sp>
      <p:sp>
        <p:nvSpPr>
          <p:cNvPr id="3" name="Content Placeholder 2"/>
          <p:cNvSpPr>
            <a:spLocks noGrp="1"/>
          </p:cNvSpPr>
          <p:nvPr>
            <p:ph idx="1"/>
          </p:nvPr>
        </p:nvSpPr>
        <p:spPr>
          <a:xfrm>
            <a:off x="2984392" y="1669449"/>
            <a:ext cx="7784756" cy="4403698"/>
          </a:xfrm>
        </p:spPr>
        <p:txBody>
          <a:bodyPr>
            <a:normAutofit/>
          </a:bodyPr>
          <a:lstStyle/>
          <a:p>
            <a:pPr marL="0" indent="0" algn="ctr">
              <a:buNone/>
            </a:pPr>
            <a:endParaRPr lang="en-US" sz="1400" i="1" u="sng" dirty="0"/>
          </a:p>
          <a:p>
            <a:pPr algn="ctr">
              <a:lnSpc>
                <a:spcPct val="200000"/>
              </a:lnSpc>
              <a:buFont typeface="Arial" panose="020B0604020202020204" pitchFamily="34" charset="0"/>
              <a:buChar char="•"/>
            </a:pPr>
            <a:r>
              <a:rPr lang="en-US" sz="2800" dirty="0"/>
              <a:t>Implicit bias: </a:t>
            </a:r>
            <a:r>
              <a:rPr lang="en-US" sz="2800" i="1" dirty="0"/>
              <a:t>thoughts you didn’t know you have - we all have them.</a:t>
            </a:r>
          </a:p>
          <a:p>
            <a:pPr algn="ctr">
              <a:lnSpc>
                <a:spcPct val="200000"/>
              </a:lnSpc>
              <a:buFont typeface="Arial" panose="020B0604020202020204" pitchFamily="34" charset="0"/>
              <a:buChar char="•"/>
            </a:pPr>
            <a:r>
              <a:rPr lang="en-US" sz="2800" dirty="0"/>
              <a:t>Different cultures idiosyncrasies </a:t>
            </a:r>
          </a:p>
          <a:p>
            <a:pPr algn="ctr">
              <a:lnSpc>
                <a:spcPct val="200000"/>
              </a:lnSpc>
              <a:buFont typeface="Arial" panose="020B0604020202020204" pitchFamily="34" charset="0"/>
              <a:buChar char="•"/>
            </a:pPr>
            <a:r>
              <a:rPr lang="en-US" sz="2800" dirty="0"/>
              <a:t>Language barrier </a:t>
            </a:r>
          </a:p>
          <a:p>
            <a:pPr marL="0" indent="0">
              <a:buNone/>
            </a:pPr>
            <a:endParaRPr lang="en-US" sz="900" b="1" i="1" dirty="0"/>
          </a:p>
          <a:p>
            <a:pPr marL="0" indent="0">
              <a:buNone/>
            </a:pPr>
            <a:endParaRPr lang="en-US" sz="900" b="1" i="1" dirty="0"/>
          </a:p>
          <a:p>
            <a:endParaRPr lang="en-US" dirty="0"/>
          </a:p>
        </p:txBody>
      </p:sp>
    </p:spTree>
    <p:extLst>
      <p:ext uri="{BB962C8B-B14F-4D97-AF65-F5344CB8AC3E}">
        <p14:creationId xmlns:p14="http://schemas.microsoft.com/office/powerpoint/2010/main" val="3806098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6915" y="516327"/>
            <a:ext cx="9224314" cy="1280890"/>
          </a:xfrm>
        </p:spPr>
        <p:txBody>
          <a:bodyPr/>
          <a:lstStyle/>
          <a:p>
            <a:r>
              <a:rPr lang="en-US" b="1" dirty="0"/>
              <a:t>Stay until you Leave…  Mathew’s Gospel</a:t>
            </a:r>
          </a:p>
        </p:txBody>
      </p:sp>
      <p:sp>
        <p:nvSpPr>
          <p:cNvPr id="3" name="Content Placeholder 2"/>
          <p:cNvSpPr>
            <a:spLocks noGrp="1"/>
          </p:cNvSpPr>
          <p:nvPr>
            <p:ph idx="1"/>
          </p:nvPr>
        </p:nvSpPr>
        <p:spPr>
          <a:xfrm>
            <a:off x="2987103" y="1445046"/>
            <a:ext cx="3766067" cy="4675532"/>
          </a:xfrm>
        </p:spPr>
        <p:txBody>
          <a:bodyPr>
            <a:normAutofit lnSpcReduction="10000"/>
          </a:bodyPr>
          <a:lstStyle/>
          <a:p>
            <a:pPr marL="0" indent="0">
              <a:buNone/>
            </a:pPr>
            <a:r>
              <a:rPr lang="en-US" sz="2200" dirty="0"/>
              <a:t>The danger of hurrying is we don't take the time to notice and see and hear the truth of our neighbors’ lives. We may see what is in front of us, yet we overlook the periphery, the nuance, the sigh of depression that is symptomatic of something deeper. </a:t>
            </a:r>
          </a:p>
          <a:p>
            <a:pPr marL="0" indent="0">
              <a:buNone/>
            </a:pPr>
            <a:endParaRPr lang="en-US" sz="2200" dirty="0"/>
          </a:p>
          <a:p>
            <a:pPr marL="0" indent="0" algn="ctr">
              <a:buNone/>
            </a:pPr>
            <a:r>
              <a:rPr lang="en-US" sz="2200" b="1" dirty="0"/>
              <a:t>WE ARE ON THEIR SCHEDULE!</a:t>
            </a:r>
          </a:p>
          <a:p>
            <a:pPr marL="0" indent="0">
              <a:buNone/>
            </a:pPr>
            <a:endParaRPr lang="en-US" sz="2200" dirty="0"/>
          </a:p>
          <a:p>
            <a:pPr marL="0" indent="0" algn="ctr">
              <a:buNone/>
            </a:pPr>
            <a:endParaRPr lang="en-US" u="sng" dirty="0"/>
          </a:p>
          <a:p>
            <a:pPr marL="0" indent="0" algn="ctr">
              <a:buNone/>
            </a:pPr>
            <a:endParaRPr lang="en-US" u="sng" dirty="0"/>
          </a:p>
          <a:p>
            <a:endParaRPr lang="en-US" dirty="0"/>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3171" y="1473621"/>
            <a:ext cx="4349102" cy="4646957"/>
          </a:xfrm>
          <a:prstGeom prst="rect">
            <a:avLst/>
          </a:prstGeom>
        </p:spPr>
      </p:pic>
    </p:spTree>
    <p:extLst>
      <p:ext uri="{BB962C8B-B14F-4D97-AF65-F5344CB8AC3E}">
        <p14:creationId xmlns:p14="http://schemas.microsoft.com/office/powerpoint/2010/main" val="928384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386577" y="1191514"/>
            <a:ext cx="3230245" cy="299720"/>
          </a:xfrm>
          <a:prstGeom prst="rect">
            <a:avLst/>
          </a:prstGeom>
        </p:spPr>
        <p:txBody>
          <a:bodyPr vert="horz" wrap="square" lIns="0" tIns="12700" rIns="0" bIns="0" rtlCol="0">
            <a:spAutoFit/>
          </a:bodyPr>
          <a:lstStyle/>
          <a:p>
            <a:pPr marL="12700">
              <a:spcBef>
                <a:spcPts val="100"/>
              </a:spcBef>
            </a:pPr>
            <a:r>
              <a:rPr i="1" spc="-5" dirty="0">
                <a:solidFill>
                  <a:srgbClr val="FFFFFF"/>
                </a:solidFill>
                <a:latin typeface="Candara"/>
                <a:cs typeface="Candara"/>
              </a:rPr>
              <a:t>How </a:t>
            </a:r>
            <a:r>
              <a:rPr i="1" dirty="0">
                <a:solidFill>
                  <a:srgbClr val="FFFFFF"/>
                </a:solidFill>
                <a:latin typeface="Candara"/>
                <a:cs typeface="Candara"/>
              </a:rPr>
              <a:t>to JOIN with a person </a:t>
            </a:r>
            <a:r>
              <a:rPr i="1" spc="-5" dirty="0">
                <a:solidFill>
                  <a:srgbClr val="FFFFFF"/>
                </a:solidFill>
                <a:latin typeface="Candara"/>
                <a:cs typeface="Candara"/>
              </a:rPr>
              <a:t>in</a:t>
            </a:r>
            <a:r>
              <a:rPr i="1" spc="-85" dirty="0">
                <a:solidFill>
                  <a:srgbClr val="FFFFFF"/>
                </a:solidFill>
                <a:latin typeface="Candara"/>
                <a:cs typeface="Candara"/>
              </a:rPr>
              <a:t> </a:t>
            </a:r>
            <a:r>
              <a:rPr i="1" spc="-5" dirty="0">
                <a:solidFill>
                  <a:srgbClr val="FFFFFF"/>
                </a:solidFill>
                <a:latin typeface="Candara"/>
                <a:cs typeface="Candara"/>
              </a:rPr>
              <a:t>need</a:t>
            </a:r>
            <a:endParaRPr>
              <a:latin typeface="Candara"/>
              <a:cs typeface="Candara"/>
            </a:endParaRPr>
          </a:p>
        </p:txBody>
      </p:sp>
      <p:sp>
        <p:nvSpPr>
          <p:cNvPr id="3" name="object 3"/>
          <p:cNvSpPr txBox="1"/>
          <p:nvPr/>
        </p:nvSpPr>
        <p:spPr>
          <a:xfrm>
            <a:off x="2943225" y="1487043"/>
            <a:ext cx="6581775" cy="5319405"/>
          </a:xfrm>
          <a:prstGeom prst="rect">
            <a:avLst/>
          </a:prstGeom>
        </p:spPr>
        <p:txBody>
          <a:bodyPr vert="horz" wrap="square" lIns="0" tIns="12700" rIns="0" bIns="0" rtlCol="0">
            <a:spAutoFit/>
          </a:bodyPr>
          <a:lstStyle/>
          <a:p>
            <a:pPr marL="12700" marR="5080" algn="ctr">
              <a:spcBef>
                <a:spcPts val="100"/>
              </a:spcBef>
            </a:pPr>
            <a:r>
              <a:rPr lang="en-US" sz="2400" b="1" u="sng" spc="-20" dirty="0">
                <a:solidFill>
                  <a:srgbClr val="006195"/>
                </a:solidFill>
                <a:latin typeface="Century Gothic" panose="020B0502020202020204" pitchFamily="34" charset="0"/>
                <a:cs typeface="Candara"/>
              </a:rPr>
              <a:t>Your </a:t>
            </a:r>
            <a:r>
              <a:rPr lang="en-US" sz="2400" b="1" u="sng" spc="-5" dirty="0">
                <a:solidFill>
                  <a:srgbClr val="006195"/>
                </a:solidFill>
                <a:latin typeface="Century Gothic" panose="020B0502020202020204" pitchFamily="34" charset="0"/>
                <a:cs typeface="Candara"/>
              </a:rPr>
              <a:t>influence is in the </a:t>
            </a:r>
            <a:r>
              <a:rPr lang="en-US" sz="2400" b="1" u="sng" spc="-10" dirty="0">
                <a:solidFill>
                  <a:srgbClr val="006195"/>
                </a:solidFill>
                <a:latin typeface="Century Gothic" panose="020B0502020202020204" pitchFamily="34" charset="0"/>
                <a:cs typeface="Candara"/>
              </a:rPr>
              <a:t>depth </a:t>
            </a:r>
            <a:r>
              <a:rPr lang="en-US" sz="2400" b="1" u="sng" spc="-5" dirty="0">
                <a:solidFill>
                  <a:srgbClr val="006195"/>
                </a:solidFill>
                <a:latin typeface="Century Gothic" panose="020B0502020202020204" pitchFamily="34" charset="0"/>
                <a:cs typeface="Candara"/>
              </a:rPr>
              <a:t>of your</a:t>
            </a:r>
            <a:r>
              <a:rPr lang="en-US" sz="2400" b="1" u="sng" spc="225" dirty="0">
                <a:solidFill>
                  <a:srgbClr val="006195"/>
                </a:solidFill>
                <a:latin typeface="Century Gothic" panose="020B0502020202020204" pitchFamily="34" charset="0"/>
                <a:cs typeface="Candara"/>
              </a:rPr>
              <a:t> </a:t>
            </a:r>
            <a:r>
              <a:rPr lang="en-US" sz="2400" b="1" u="sng" spc="-5" dirty="0">
                <a:solidFill>
                  <a:srgbClr val="006195"/>
                </a:solidFill>
                <a:latin typeface="Century Gothic" panose="020B0502020202020204" pitchFamily="34" charset="0"/>
                <a:cs typeface="Candara"/>
              </a:rPr>
              <a:t>relationship.</a:t>
            </a:r>
          </a:p>
          <a:p>
            <a:pPr marL="12700" marR="5080">
              <a:spcBef>
                <a:spcPts val="100"/>
              </a:spcBef>
            </a:pPr>
            <a:endParaRPr lang="en-US" sz="2000" i="1" dirty="0">
              <a:solidFill>
                <a:srgbClr val="006195"/>
              </a:solidFill>
              <a:cs typeface="Candara"/>
            </a:endParaRPr>
          </a:p>
          <a:p>
            <a:pPr marL="299085" marR="265430" indent="-287020">
              <a:buFont typeface="Arial"/>
              <a:buChar char="•"/>
              <a:tabLst>
                <a:tab pos="299085" algn="l"/>
                <a:tab pos="299720" algn="l"/>
              </a:tabLst>
            </a:pPr>
            <a:r>
              <a:rPr sz="2000" b="1" spc="-5" dirty="0">
                <a:solidFill>
                  <a:srgbClr val="006195"/>
                </a:solidFill>
                <a:cs typeface="Candara"/>
              </a:rPr>
              <a:t>Joining is relational</a:t>
            </a:r>
            <a:r>
              <a:rPr sz="2000" spc="-5" dirty="0">
                <a:solidFill>
                  <a:srgbClr val="006195"/>
                </a:solidFill>
                <a:cs typeface="Candara"/>
              </a:rPr>
              <a:t>. It is the foundation of Vincentian spirituality. If </a:t>
            </a:r>
            <a:r>
              <a:rPr sz="2000" spc="-10" dirty="0">
                <a:solidFill>
                  <a:srgbClr val="006195"/>
                </a:solidFill>
                <a:cs typeface="Candara"/>
              </a:rPr>
              <a:t>we are </a:t>
            </a:r>
            <a:r>
              <a:rPr sz="2000" spc="-5" dirty="0">
                <a:solidFill>
                  <a:srgbClr val="006195"/>
                </a:solidFill>
                <a:cs typeface="Candara"/>
              </a:rPr>
              <a:t>not in the  right mind or heart to join </a:t>
            </a:r>
            <a:r>
              <a:rPr sz="2000" spc="-10" dirty="0">
                <a:solidFill>
                  <a:srgbClr val="006195"/>
                </a:solidFill>
                <a:cs typeface="Candara"/>
              </a:rPr>
              <a:t>we will </a:t>
            </a:r>
            <a:r>
              <a:rPr sz="2000" spc="-5" dirty="0">
                <a:solidFill>
                  <a:srgbClr val="006195"/>
                </a:solidFill>
                <a:cs typeface="Candara"/>
              </a:rPr>
              <a:t>not see the</a:t>
            </a:r>
            <a:r>
              <a:rPr sz="2000" spc="140" dirty="0">
                <a:solidFill>
                  <a:srgbClr val="006195"/>
                </a:solidFill>
                <a:cs typeface="Candara"/>
              </a:rPr>
              <a:t> </a:t>
            </a:r>
            <a:r>
              <a:rPr sz="2000" spc="-5" dirty="0">
                <a:solidFill>
                  <a:srgbClr val="006195"/>
                </a:solidFill>
                <a:cs typeface="Candara"/>
              </a:rPr>
              <a:t>Poor.</a:t>
            </a:r>
            <a:endParaRPr sz="2000" dirty="0">
              <a:cs typeface="Candara"/>
            </a:endParaRPr>
          </a:p>
          <a:p>
            <a:pPr>
              <a:spcBef>
                <a:spcPts val="30"/>
              </a:spcBef>
              <a:buClr>
                <a:srgbClr val="006195"/>
              </a:buClr>
              <a:buFont typeface="Arial"/>
              <a:buChar char="•"/>
            </a:pPr>
            <a:endParaRPr sz="2000" dirty="0">
              <a:cs typeface="Candara"/>
            </a:endParaRPr>
          </a:p>
          <a:p>
            <a:pPr marL="299085" indent="-287020">
              <a:buFont typeface="Arial"/>
              <a:buChar char="•"/>
              <a:tabLst>
                <a:tab pos="299085" algn="l"/>
                <a:tab pos="299720" algn="l"/>
              </a:tabLst>
            </a:pPr>
            <a:r>
              <a:rPr sz="2000" b="1" spc="-10" dirty="0">
                <a:solidFill>
                  <a:srgbClr val="006195"/>
                </a:solidFill>
                <a:cs typeface="Candara"/>
              </a:rPr>
              <a:t>Judgment </a:t>
            </a:r>
            <a:r>
              <a:rPr sz="2000" b="1" spc="-5" dirty="0">
                <a:solidFill>
                  <a:srgbClr val="006195"/>
                </a:solidFill>
                <a:cs typeface="Candara"/>
              </a:rPr>
              <a:t>obstructs joining</a:t>
            </a:r>
            <a:r>
              <a:rPr sz="2000" spc="-5" dirty="0">
                <a:solidFill>
                  <a:srgbClr val="006195"/>
                </a:solidFill>
                <a:cs typeface="Candara"/>
              </a:rPr>
              <a:t>. </a:t>
            </a:r>
            <a:endParaRPr lang="en-US" sz="2000" spc="-5" dirty="0">
              <a:solidFill>
                <a:srgbClr val="006195"/>
              </a:solidFill>
              <a:cs typeface="Candara"/>
            </a:endParaRPr>
          </a:p>
          <a:p>
            <a:pPr marL="12065">
              <a:tabLst>
                <a:tab pos="299085" algn="l"/>
                <a:tab pos="299720" algn="l"/>
              </a:tabLst>
            </a:pPr>
            <a:r>
              <a:rPr lang="en-US" sz="2000" spc="-5" dirty="0">
                <a:solidFill>
                  <a:srgbClr val="006195"/>
                </a:solidFill>
                <a:cs typeface="Candara"/>
              </a:rPr>
              <a:t>				</a:t>
            </a:r>
            <a:r>
              <a:rPr sz="2000" spc="-5" dirty="0">
                <a:solidFill>
                  <a:srgbClr val="006195"/>
                </a:solidFill>
                <a:cs typeface="Candara"/>
              </a:rPr>
              <a:t>Lead </a:t>
            </a:r>
            <a:r>
              <a:rPr sz="2000" spc="-10" dirty="0">
                <a:solidFill>
                  <a:srgbClr val="006195"/>
                </a:solidFill>
                <a:cs typeface="Candara"/>
              </a:rPr>
              <a:t>with </a:t>
            </a:r>
            <a:r>
              <a:rPr sz="2000" spc="-5" dirty="0">
                <a:solidFill>
                  <a:srgbClr val="006195"/>
                </a:solidFill>
                <a:cs typeface="Candara"/>
              </a:rPr>
              <a:t>your heart; </a:t>
            </a:r>
            <a:r>
              <a:rPr lang="en-US" sz="2000" spc="-5" dirty="0">
                <a:solidFill>
                  <a:srgbClr val="006195"/>
                </a:solidFill>
                <a:cs typeface="Candara"/>
              </a:rPr>
              <a:t>gauge</a:t>
            </a:r>
            <a:r>
              <a:rPr sz="2000" spc="-10" dirty="0">
                <a:solidFill>
                  <a:srgbClr val="006195"/>
                </a:solidFill>
                <a:cs typeface="Candara"/>
              </a:rPr>
              <a:t> with </a:t>
            </a:r>
            <a:r>
              <a:rPr sz="2000" spc="-5" dirty="0">
                <a:solidFill>
                  <a:srgbClr val="006195"/>
                </a:solidFill>
                <a:cs typeface="Candara"/>
              </a:rPr>
              <a:t>your</a:t>
            </a:r>
            <a:r>
              <a:rPr sz="2000" spc="235" dirty="0">
                <a:solidFill>
                  <a:srgbClr val="006195"/>
                </a:solidFill>
                <a:cs typeface="Candara"/>
              </a:rPr>
              <a:t> </a:t>
            </a:r>
            <a:r>
              <a:rPr sz="2000" spc="-5" dirty="0">
                <a:solidFill>
                  <a:srgbClr val="006195"/>
                </a:solidFill>
                <a:cs typeface="Candara"/>
              </a:rPr>
              <a:t>mind</a:t>
            </a:r>
            <a:r>
              <a:rPr lang="en-US" sz="2000" spc="-5" dirty="0">
                <a:solidFill>
                  <a:srgbClr val="006195"/>
                </a:solidFill>
                <a:cs typeface="Candara"/>
              </a:rPr>
              <a:t>!</a:t>
            </a:r>
            <a:endParaRPr sz="2000" dirty="0">
              <a:cs typeface="Candara"/>
            </a:endParaRPr>
          </a:p>
          <a:p>
            <a:pPr>
              <a:spcBef>
                <a:spcPts val="30"/>
              </a:spcBef>
              <a:buClr>
                <a:srgbClr val="006195"/>
              </a:buClr>
              <a:buFont typeface="Arial"/>
              <a:buChar char="•"/>
            </a:pPr>
            <a:endParaRPr sz="2000" dirty="0">
              <a:cs typeface="Candara"/>
            </a:endParaRPr>
          </a:p>
          <a:p>
            <a:pPr marL="299085" marR="93345" indent="-287020">
              <a:buFont typeface="Arial"/>
              <a:buChar char="•"/>
              <a:tabLst>
                <a:tab pos="299085" algn="l"/>
                <a:tab pos="299720" algn="l"/>
              </a:tabLst>
            </a:pPr>
            <a:r>
              <a:rPr sz="2000" spc="-30" dirty="0">
                <a:solidFill>
                  <a:srgbClr val="006195"/>
                </a:solidFill>
                <a:cs typeface="Candara"/>
              </a:rPr>
              <a:t>We </a:t>
            </a:r>
            <a:r>
              <a:rPr sz="2000" spc="-5" dirty="0">
                <a:solidFill>
                  <a:srgbClr val="006195"/>
                </a:solidFill>
                <a:cs typeface="Candara"/>
              </a:rPr>
              <a:t>do</a:t>
            </a:r>
            <a:r>
              <a:rPr sz="2000" b="1" spc="-5" dirty="0">
                <a:solidFill>
                  <a:srgbClr val="006195"/>
                </a:solidFill>
                <a:cs typeface="Candara"/>
              </a:rPr>
              <a:t> </a:t>
            </a:r>
            <a:r>
              <a:rPr lang="en-US" sz="2000" b="1" spc="-5" dirty="0">
                <a:solidFill>
                  <a:srgbClr val="006195"/>
                </a:solidFill>
                <a:cs typeface="Candara"/>
              </a:rPr>
              <a:t>NOT </a:t>
            </a:r>
            <a:r>
              <a:rPr sz="2000" spc="-5" dirty="0">
                <a:solidFill>
                  <a:srgbClr val="006195"/>
                </a:solidFill>
                <a:cs typeface="Candara"/>
              </a:rPr>
              <a:t>need to be counselors or case-managers to listen, observe,  attend and be respectful. </a:t>
            </a:r>
            <a:r>
              <a:rPr lang="en-US" sz="2000" spc="-5" dirty="0">
                <a:solidFill>
                  <a:srgbClr val="006195"/>
                </a:solidFill>
                <a:cs typeface="Candara"/>
              </a:rPr>
              <a:t> </a:t>
            </a:r>
          </a:p>
          <a:p>
            <a:pPr marL="299085" marR="93345" indent="-287020">
              <a:buFont typeface="Arial"/>
              <a:buChar char="•"/>
              <a:tabLst>
                <a:tab pos="299085" algn="l"/>
                <a:tab pos="299720" algn="l"/>
              </a:tabLst>
            </a:pPr>
            <a:endParaRPr lang="en-US" sz="2000" spc="-5" dirty="0">
              <a:solidFill>
                <a:srgbClr val="006195"/>
              </a:solidFill>
              <a:cs typeface="Candara"/>
            </a:endParaRPr>
          </a:p>
          <a:p>
            <a:pPr marL="299085" marR="93345" indent="-287020">
              <a:buFont typeface="Arial"/>
              <a:buChar char="•"/>
              <a:tabLst>
                <a:tab pos="299085" algn="l"/>
                <a:tab pos="299720" algn="l"/>
              </a:tabLst>
            </a:pPr>
            <a:r>
              <a:rPr lang="en-US" sz="2000" spc="-5" dirty="0">
                <a:solidFill>
                  <a:srgbClr val="006195"/>
                </a:solidFill>
                <a:cs typeface="Candara"/>
              </a:rPr>
              <a:t>Be </a:t>
            </a:r>
            <a:r>
              <a:rPr lang="en-US" sz="2000" b="1" spc="-5" dirty="0">
                <a:solidFill>
                  <a:srgbClr val="006195"/>
                </a:solidFill>
                <a:cs typeface="Candara"/>
              </a:rPr>
              <a:t>aware</a:t>
            </a:r>
            <a:r>
              <a:rPr lang="en-US" sz="2000" spc="-5" dirty="0">
                <a:solidFill>
                  <a:srgbClr val="006195"/>
                </a:solidFill>
                <a:cs typeface="Candara"/>
              </a:rPr>
              <a:t> of your </a:t>
            </a:r>
            <a:r>
              <a:rPr lang="en-US" sz="2000" b="1" dirty="0">
                <a:solidFill>
                  <a:srgbClr val="00B050"/>
                </a:solidFill>
              </a:rPr>
              <a:t>Body Posture, </a:t>
            </a:r>
            <a:r>
              <a:rPr lang="en-US" sz="2000" b="1" u="sng" dirty="0">
                <a:solidFill>
                  <a:srgbClr val="00B050"/>
                </a:solidFill>
              </a:rPr>
              <a:t>Facial Expression</a:t>
            </a:r>
            <a:r>
              <a:rPr lang="en-US" sz="2000" b="1" dirty="0">
                <a:solidFill>
                  <a:srgbClr val="00B050"/>
                </a:solidFill>
              </a:rPr>
              <a:t>, </a:t>
            </a:r>
            <a:r>
              <a:rPr lang="en-US" sz="2000" b="1" u="sng" dirty="0">
                <a:solidFill>
                  <a:srgbClr val="00B050"/>
                </a:solidFill>
              </a:rPr>
              <a:t>Tone and Voice Inflection </a:t>
            </a:r>
            <a:r>
              <a:rPr lang="en-US" sz="1400" b="1" u="sng" dirty="0">
                <a:solidFill>
                  <a:srgbClr val="00B050"/>
                </a:solidFill>
              </a:rPr>
              <a:t>(important during phone visits too)</a:t>
            </a:r>
          </a:p>
          <a:p>
            <a:pPr marL="12065" marR="93345">
              <a:tabLst>
                <a:tab pos="299085" algn="l"/>
                <a:tab pos="299720" algn="l"/>
              </a:tabLst>
            </a:pPr>
            <a:endParaRPr sz="1600" dirty="0">
              <a:latin typeface="Candara"/>
              <a:cs typeface="Candara"/>
            </a:endParaRPr>
          </a:p>
        </p:txBody>
      </p:sp>
      <p:sp>
        <p:nvSpPr>
          <p:cNvPr id="5" name="object 5"/>
          <p:cNvSpPr txBox="1">
            <a:spLocks noGrp="1"/>
          </p:cNvSpPr>
          <p:nvPr>
            <p:ph type="title"/>
          </p:nvPr>
        </p:nvSpPr>
        <p:spPr>
          <a:xfrm>
            <a:off x="2212341" y="268498"/>
            <a:ext cx="9034779" cy="1000915"/>
          </a:xfrm>
          <a:prstGeom prst="rect">
            <a:avLst/>
          </a:prstGeom>
        </p:spPr>
        <p:txBody>
          <a:bodyPr vert="horz" wrap="square" lIns="0" tIns="66675" rIns="0" bIns="0" rtlCol="0" anchor="t">
            <a:spAutoFit/>
          </a:bodyPr>
          <a:lstStyle/>
          <a:p>
            <a:pPr marL="718820">
              <a:spcBef>
                <a:spcPts val="525"/>
              </a:spcBef>
            </a:pPr>
            <a:r>
              <a:rPr sz="1800" spc="-5" dirty="0">
                <a:solidFill>
                  <a:srgbClr val="2861AA"/>
                </a:solidFill>
              </a:rPr>
              <a:t>Practical</a:t>
            </a:r>
            <a:r>
              <a:rPr sz="1800" spc="-35" dirty="0">
                <a:solidFill>
                  <a:srgbClr val="2861AA"/>
                </a:solidFill>
              </a:rPr>
              <a:t> </a:t>
            </a:r>
            <a:r>
              <a:rPr sz="1800" spc="-25" dirty="0">
                <a:solidFill>
                  <a:srgbClr val="2861AA"/>
                </a:solidFill>
              </a:rPr>
              <a:t>Tools</a:t>
            </a:r>
            <a:endParaRPr sz="1800" dirty="0"/>
          </a:p>
          <a:p>
            <a:pPr marL="12700">
              <a:spcBef>
                <a:spcPts val="760"/>
              </a:spcBef>
            </a:pPr>
            <a:r>
              <a:rPr lang="en-US" b="1" dirty="0"/>
              <a:t>In </a:t>
            </a:r>
            <a:r>
              <a:rPr b="1" dirty="0"/>
              <a:t>The </a:t>
            </a:r>
            <a:r>
              <a:rPr b="1" spc="-5" dirty="0">
                <a:solidFill>
                  <a:srgbClr val="00B050"/>
                </a:solidFill>
              </a:rPr>
              <a:t>Home</a:t>
            </a:r>
            <a:r>
              <a:rPr b="1" spc="-75" dirty="0"/>
              <a:t> </a:t>
            </a:r>
            <a:r>
              <a:rPr b="1" dirty="0"/>
              <a:t>Visit</a:t>
            </a:r>
            <a:r>
              <a:rPr lang="en-US" b="1" dirty="0"/>
              <a:t> – </a:t>
            </a:r>
            <a:r>
              <a:rPr lang="en-US" i="1" dirty="0"/>
              <a:t>Listening is Loving</a:t>
            </a:r>
            <a:endParaRPr i="1" dirty="0"/>
          </a:p>
        </p:txBody>
      </p:sp>
    </p:spTree>
    <p:extLst>
      <p:ext uri="{BB962C8B-B14F-4D97-AF65-F5344CB8AC3E}">
        <p14:creationId xmlns:p14="http://schemas.microsoft.com/office/powerpoint/2010/main" val="3060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02029" y="775059"/>
            <a:ext cx="7054636" cy="1120820"/>
          </a:xfrm>
          <a:prstGeom prst="rect">
            <a:avLst/>
          </a:prstGeom>
        </p:spPr>
        <p:txBody>
          <a:bodyPr vert="horz" wrap="square" lIns="0" tIns="12700" rIns="0" bIns="0" rtlCol="0" anchor="t">
            <a:spAutoFit/>
          </a:bodyPr>
          <a:lstStyle/>
          <a:p>
            <a:pPr marL="943610" marR="5080" indent="-931544">
              <a:spcBef>
                <a:spcPts val="100"/>
              </a:spcBef>
            </a:pPr>
            <a:r>
              <a:rPr lang="en-US" b="1" spc="-5" dirty="0">
                <a:solidFill>
                  <a:schemeClr val="tx1"/>
                </a:solidFill>
                <a:latin typeface="Century Gothic" panose="020B0502020202020204" pitchFamily="34" charset="0"/>
                <a:cs typeface="Candara"/>
              </a:rPr>
              <a:t>How </a:t>
            </a:r>
            <a:r>
              <a:rPr lang="en-US" b="1" dirty="0">
                <a:solidFill>
                  <a:schemeClr val="tx1"/>
                </a:solidFill>
                <a:latin typeface="Century Gothic" panose="020B0502020202020204" pitchFamily="34" charset="0"/>
                <a:cs typeface="Candara"/>
              </a:rPr>
              <a:t>to begin </a:t>
            </a:r>
            <a:r>
              <a:rPr lang="en-US" b="1" spc="-5" dirty="0">
                <a:solidFill>
                  <a:schemeClr val="tx1"/>
                </a:solidFill>
                <a:latin typeface="Century Gothic" panose="020B0502020202020204" pitchFamily="34" charset="0"/>
                <a:cs typeface="Candara"/>
              </a:rPr>
              <a:t>the</a:t>
            </a:r>
            <a:r>
              <a:rPr lang="en-US" b="1" spc="-35" dirty="0">
                <a:solidFill>
                  <a:schemeClr val="tx1"/>
                </a:solidFill>
                <a:latin typeface="Century Gothic" panose="020B0502020202020204" pitchFamily="34" charset="0"/>
                <a:cs typeface="Candara"/>
              </a:rPr>
              <a:t> </a:t>
            </a:r>
            <a:r>
              <a:rPr lang="en-US" b="1" spc="-5" dirty="0">
                <a:solidFill>
                  <a:schemeClr val="tx1"/>
                </a:solidFill>
                <a:latin typeface="Century Gothic" panose="020B0502020202020204" pitchFamily="34" charset="0"/>
                <a:cs typeface="Candara"/>
              </a:rPr>
              <a:t>conversation:</a:t>
            </a:r>
            <a:br>
              <a:rPr lang="en-US" dirty="0">
                <a:solidFill>
                  <a:schemeClr val="tx1"/>
                </a:solidFill>
                <a:latin typeface="Century Gothic" panose="020B0502020202020204" pitchFamily="34" charset="0"/>
                <a:cs typeface="Candara"/>
              </a:rPr>
            </a:br>
            <a:endParaRPr dirty="0">
              <a:solidFill>
                <a:schemeClr val="tx1"/>
              </a:solidFill>
              <a:latin typeface="Century Gothic" panose="020B0502020202020204" pitchFamily="34" charset="0"/>
            </a:endParaRPr>
          </a:p>
        </p:txBody>
      </p:sp>
      <p:sp>
        <p:nvSpPr>
          <p:cNvPr id="4" name="object 4"/>
          <p:cNvSpPr txBox="1"/>
          <p:nvPr/>
        </p:nvSpPr>
        <p:spPr>
          <a:xfrm>
            <a:off x="1355724" y="1535074"/>
            <a:ext cx="9804399" cy="5973430"/>
          </a:xfrm>
          <a:prstGeom prst="rect">
            <a:avLst/>
          </a:prstGeom>
        </p:spPr>
        <p:txBody>
          <a:bodyPr vert="horz" wrap="square" lIns="0" tIns="12700" rIns="0" bIns="0" rtlCol="0">
            <a:spAutoFit/>
          </a:bodyPr>
          <a:lstStyle/>
          <a:p>
            <a:pPr marL="299085" algn="ctr">
              <a:buClr>
                <a:srgbClr val="30B6FC"/>
              </a:buClr>
              <a:tabLst>
                <a:tab pos="299085" algn="l"/>
                <a:tab pos="299720" algn="l"/>
              </a:tabLst>
            </a:pPr>
            <a:r>
              <a:rPr sz="2000" b="1" u="sng" spc="-25" dirty="0">
                <a:solidFill>
                  <a:srgbClr val="006195"/>
                </a:solidFill>
                <a:latin typeface="Calibri" panose="020F0502020204030204" pitchFamily="34" charset="0"/>
                <a:cs typeface="Calibri" panose="020F0502020204030204" pitchFamily="34" charset="0"/>
              </a:rPr>
              <a:t>We </a:t>
            </a:r>
            <a:r>
              <a:rPr sz="2000" b="1" u="sng" spc="-5" dirty="0">
                <a:solidFill>
                  <a:srgbClr val="006195"/>
                </a:solidFill>
                <a:latin typeface="Calibri" panose="020F0502020204030204" pitchFamily="34" charset="0"/>
                <a:cs typeface="Calibri" panose="020F0502020204030204" pitchFamily="34" charset="0"/>
              </a:rPr>
              <a:t>know </a:t>
            </a:r>
            <a:r>
              <a:rPr sz="2000" b="1" u="sng" dirty="0">
                <a:solidFill>
                  <a:srgbClr val="006195"/>
                </a:solidFill>
                <a:latin typeface="Calibri" panose="020F0502020204030204" pitchFamily="34" charset="0"/>
                <a:cs typeface="Calibri" panose="020F0502020204030204" pitchFamily="34" charset="0"/>
              </a:rPr>
              <a:t>you are </a:t>
            </a:r>
            <a:r>
              <a:rPr sz="2000" b="1" u="sng" spc="-5" dirty="0">
                <a:solidFill>
                  <a:srgbClr val="006195"/>
                </a:solidFill>
                <a:latin typeface="Calibri" panose="020F0502020204030204" pitchFamily="34" charset="0"/>
                <a:cs typeface="Calibri" panose="020F0502020204030204" pitchFamily="34" charset="0"/>
              </a:rPr>
              <a:t>experiencing </a:t>
            </a:r>
            <a:r>
              <a:rPr sz="2000" b="1" u="sng" dirty="0">
                <a:solidFill>
                  <a:srgbClr val="006195"/>
                </a:solidFill>
                <a:latin typeface="Calibri" panose="020F0502020204030204" pitchFamily="34" charset="0"/>
                <a:cs typeface="Calibri" panose="020F0502020204030204" pitchFamily="34" charset="0"/>
              </a:rPr>
              <a:t>a </a:t>
            </a:r>
            <a:r>
              <a:rPr sz="2000" b="1" u="sng" spc="-5" dirty="0">
                <a:solidFill>
                  <a:srgbClr val="006195"/>
                </a:solidFill>
                <a:latin typeface="Calibri" panose="020F0502020204030204" pitchFamily="34" charset="0"/>
                <a:cs typeface="Calibri" panose="020F0502020204030204" pitchFamily="34" charset="0"/>
              </a:rPr>
              <a:t>difficult </a:t>
            </a:r>
            <a:r>
              <a:rPr sz="2000" b="1" u="sng" dirty="0">
                <a:solidFill>
                  <a:srgbClr val="006195"/>
                </a:solidFill>
                <a:latin typeface="Calibri" panose="020F0502020204030204" pitchFamily="34" charset="0"/>
                <a:cs typeface="Calibri" panose="020F0502020204030204" pitchFamily="34" charset="0"/>
              </a:rPr>
              <a:t>time, </a:t>
            </a:r>
            <a:r>
              <a:rPr lang="en-US" sz="2000" b="1" u="sng" dirty="0">
                <a:solidFill>
                  <a:srgbClr val="006195"/>
                </a:solidFill>
                <a:latin typeface="Calibri" panose="020F0502020204030204" pitchFamily="34" charset="0"/>
                <a:cs typeface="Calibri" panose="020F0502020204030204" pitchFamily="34" charset="0"/>
              </a:rPr>
              <a:t> </a:t>
            </a:r>
            <a:r>
              <a:rPr sz="2000" b="1" u="sng" spc="-5" dirty="0">
                <a:solidFill>
                  <a:srgbClr val="006195"/>
                </a:solidFill>
                <a:latin typeface="Calibri" panose="020F0502020204030204" pitchFamily="34" charset="0"/>
                <a:cs typeface="Calibri" panose="020F0502020204030204" pitchFamily="34" charset="0"/>
              </a:rPr>
              <a:t>will</a:t>
            </a:r>
            <a:r>
              <a:rPr sz="2000" b="1" u="sng" spc="-65" dirty="0">
                <a:solidFill>
                  <a:srgbClr val="006195"/>
                </a:solidFill>
                <a:latin typeface="Calibri" panose="020F0502020204030204" pitchFamily="34" charset="0"/>
                <a:cs typeface="Calibri" panose="020F0502020204030204" pitchFamily="34" charset="0"/>
              </a:rPr>
              <a:t> </a:t>
            </a:r>
            <a:r>
              <a:rPr sz="2000" b="1" u="sng" dirty="0">
                <a:solidFill>
                  <a:srgbClr val="006195"/>
                </a:solidFill>
                <a:latin typeface="Calibri" panose="020F0502020204030204" pitchFamily="34" charset="0"/>
                <a:cs typeface="Calibri" panose="020F0502020204030204" pitchFamily="34" charset="0"/>
              </a:rPr>
              <a:t>you</a:t>
            </a:r>
            <a:r>
              <a:rPr lang="en-US" sz="2000" b="1" u="sng" dirty="0">
                <a:solidFill>
                  <a:srgbClr val="006195"/>
                </a:solidFill>
                <a:latin typeface="Calibri" panose="020F0502020204030204" pitchFamily="34" charset="0"/>
                <a:cs typeface="Calibri" panose="020F0502020204030204" pitchFamily="34" charset="0"/>
              </a:rPr>
              <a:t> </a:t>
            </a:r>
            <a:r>
              <a:rPr sz="2000" b="1" u="sng" dirty="0">
                <a:solidFill>
                  <a:srgbClr val="006195"/>
                </a:solidFill>
                <a:latin typeface="Calibri" panose="020F0502020204030204" pitchFamily="34" charset="0"/>
                <a:cs typeface="Calibri" panose="020F0502020204030204" pitchFamily="34" charset="0"/>
              </a:rPr>
              <a:t>tell me more </a:t>
            </a:r>
            <a:r>
              <a:rPr sz="2000" b="1" u="sng" spc="-5" dirty="0">
                <a:solidFill>
                  <a:srgbClr val="006195"/>
                </a:solidFill>
                <a:latin typeface="Calibri" panose="020F0502020204030204" pitchFamily="34" charset="0"/>
                <a:cs typeface="Calibri" panose="020F0502020204030204" pitchFamily="34" charset="0"/>
              </a:rPr>
              <a:t>about</a:t>
            </a:r>
            <a:r>
              <a:rPr sz="2000" b="1" u="sng" spc="-45" dirty="0">
                <a:solidFill>
                  <a:srgbClr val="006195"/>
                </a:solidFill>
                <a:latin typeface="Calibri" panose="020F0502020204030204" pitchFamily="34" charset="0"/>
                <a:cs typeface="Calibri" panose="020F0502020204030204" pitchFamily="34" charset="0"/>
              </a:rPr>
              <a:t> </a:t>
            </a:r>
            <a:r>
              <a:rPr sz="2000" b="1" u="sng" dirty="0">
                <a:solidFill>
                  <a:srgbClr val="006195"/>
                </a:solidFill>
                <a:latin typeface="Calibri" panose="020F0502020204030204" pitchFamily="34" charset="0"/>
                <a:cs typeface="Calibri" panose="020F0502020204030204" pitchFamily="34" charset="0"/>
              </a:rPr>
              <a:t>it?</a:t>
            </a:r>
            <a:endParaRPr lang="en-US" sz="2000" b="1" u="sng" dirty="0">
              <a:solidFill>
                <a:srgbClr val="006195"/>
              </a:solidFill>
              <a:latin typeface="Calibri" panose="020F0502020204030204" pitchFamily="34" charset="0"/>
              <a:cs typeface="Calibri" panose="020F0502020204030204" pitchFamily="34" charset="0"/>
            </a:endParaRPr>
          </a:p>
          <a:p>
            <a:pPr marL="299085"/>
            <a:endParaRPr sz="800" dirty="0">
              <a:latin typeface="Calibri" panose="020F0502020204030204" pitchFamily="34" charset="0"/>
              <a:cs typeface="Calibri" panose="020F0502020204030204" pitchFamily="34" charset="0"/>
            </a:endParaRPr>
          </a:p>
          <a:p>
            <a:pPr marL="299085" marR="178435" indent="-287020" algn="ctr">
              <a:spcBef>
                <a:spcPts val="434"/>
              </a:spcBef>
              <a:buClr>
                <a:srgbClr val="30B6FC"/>
              </a:buClr>
              <a:buFont typeface="Arial"/>
              <a:buChar char="•"/>
              <a:tabLst>
                <a:tab pos="299085" algn="l"/>
                <a:tab pos="299720" algn="l"/>
              </a:tabLst>
            </a:pPr>
            <a:r>
              <a:rPr sz="2000" spc="-5" dirty="0">
                <a:solidFill>
                  <a:srgbClr val="006195"/>
                </a:solidFill>
                <a:latin typeface="Calibri" panose="020F0502020204030204" pitchFamily="34" charset="0"/>
                <a:cs typeface="Calibri" panose="020F0502020204030204" pitchFamily="34" charset="0"/>
              </a:rPr>
              <a:t>Who </a:t>
            </a:r>
            <a:r>
              <a:rPr sz="2000" dirty="0">
                <a:solidFill>
                  <a:srgbClr val="006195"/>
                </a:solidFill>
                <a:latin typeface="Calibri" panose="020F0502020204030204" pitchFamily="34" charset="0"/>
                <a:cs typeface="Calibri" panose="020F0502020204030204" pitchFamily="34" charset="0"/>
              </a:rPr>
              <a:t>do you go to </a:t>
            </a:r>
            <a:r>
              <a:rPr sz="2000" spc="-5" dirty="0">
                <a:solidFill>
                  <a:srgbClr val="006195"/>
                </a:solidFill>
                <a:latin typeface="Calibri" panose="020F0502020204030204" pitchFamily="34" charset="0"/>
                <a:cs typeface="Calibri" panose="020F0502020204030204" pitchFamily="34" charset="0"/>
              </a:rPr>
              <a:t>when </a:t>
            </a:r>
            <a:r>
              <a:rPr sz="2000" dirty="0">
                <a:solidFill>
                  <a:srgbClr val="006195"/>
                </a:solidFill>
                <a:latin typeface="Calibri" panose="020F0502020204030204" pitchFamily="34" charset="0"/>
                <a:cs typeface="Calibri" panose="020F0502020204030204" pitchFamily="34" charset="0"/>
              </a:rPr>
              <a:t>you feel </a:t>
            </a:r>
            <a:r>
              <a:rPr sz="2000" spc="-5" dirty="0">
                <a:solidFill>
                  <a:srgbClr val="006195"/>
                </a:solidFill>
                <a:latin typeface="Calibri" panose="020F0502020204030204" pitchFamily="34" charset="0"/>
                <a:cs typeface="Calibri" panose="020F0502020204030204" pitchFamily="34" charset="0"/>
              </a:rPr>
              <a:t>trapped </a:t>
            </a:r>
            <a:r>
              <a:rPr sz="2000" dirty="0">
                <a:solidFill>
                  <a:srgbClr val="006195"/>
                </a:solidFill>
                <a:latin typeface="Calibri" panose="020F0502020204030204" pitchFamily="34" charset="0"/>
                <a:cs typeface="Calibri" panose="020F0502020204030204" pitchFamily="34" charset="0"/>
              </a:rPr>
              <a:t>or</a:t>
            </a:r>
            <a:r>
              <a:rPr sz="2000" spc="-155" dirty="0">
                <a:solidFill>
                  <a:srgbClr val="006195"/>
                </a:solidFill>
                <a:latin typeface="Calibri" panose="020F0502020204030204" pitchFamily="34" charset="0"/>
                <a:cs typeface="Calibri" panose="020F0502020204030204" pitchFamily="34" charset="0"/>
              </a:rPr>
              <a:t> </a:t>
            </a:r>
            <a:r>
              <a:rPr sz="2000" dirty="0">
                <a:solidFill>
                  <a:srgbClr val="006195"/>
                </a:solidFill>
                <a:latin typeface="Calibri" panose="020F0502020204030204" pitchFamily="34" charset="0"/>
                <a:cs typeface="Calibri" panose="020F0502020204030204" pitchFamily="34" charset="0"/>
              </a:rPr>
              <a:t>stressed  </a:t>
            </a:r>
            <a:r>
              <a:rPr sz="2000" spc="-5" dirty="0">
                <a:solidFill>
                  <a:srgbClr val="006195"/>
                </a:solidFill>
                <a:latin typeface="Calibri" panose="020F0502020204030204" pitchFamily="34" charset="0"/>
                <a:cs typeface="Calibri" panose="020F0502020204030204" pitchFamily="34" charset="0"/>
              </a:rPr>
              <a:t>financially </a:t>
            </a:r>
            <a:r>
              <a:rPr sz="2000" dirty="0">
                <a:solidFill>
                  <a:srgbClr val="006195"/>
                </a:solidFill>
                <a:latin typeface="Calibri" panose="020F0502020204030204" pitchFamily="34" charset="0"/>
                <a:cs typeface="Calibri" panose="020F0502020204030204" pitchFamily="34" charset="0"/>
              </a:rPr>
              <a:t>or</a:t>
            </a:r>
            <a:r>
              <a:rPr sz="2000" spc="-40" dirty="0">
                <a:solidFill>
                  <a:srgbClr val="006195"/>
                </a:solidFill>
                <a:latin typeface="Calibri" panose="020F0502020204030204" pitchFamily="34" charset="0"/>
                <a:cs typeface="Calibri" panose="020F0502020204030204" pitchFamily="34" charset="0"/>
              </a:rPr>
              <a:t> </a:t>
            </a:r>
            <a:r>
              <a:rPr sz="2000" spc="-5" dirty="0">
                <a:solidFill>
                  <a:srgbClr val="006195"/>
                </a:solidFill>
                <a:latin typeface="Calibri" panose="020F0502020204030204" pitchFamily="34" charset="0"/>
                <a:cs typeface="Calibri" panose="020F0502020204030204" pitchFamily="34" charset="0"/>
              </a:rPr>
              <a:t>emotionally?</a:t>
            </a:r>
            <a:endParaRPr sz="2000" dirty="0">
              <a:latin typeface="Calibri" panose="020F0502020204030204" pitchFamily="34" charset="0"/>
              <a:cs typeface="Calibri" panose="020F0502020204030204" pitchFamily="34" charset="0"/>
            </a:endParaRPr>
          </a:p>
          <a:p>
            <a:pPr marL="299085" indent="-287020" algn="ctr">
              <a:spcBef>
                <a:spcPts val="430"/>
              </a:spcBef>
              <a:buClr>
                <a:srgbClr val="30B6FC"/>
              </a:buClr>
              <a:buFont typeface="Arial"/>
              <a:buChar char="•"/>
              <a:tabLst>
                <a:tab pos="299085" algn="l"/>
                <a:tab pos="299720" algn="l"/>
              </a:tabLst>
            </a:pPr>
            <a:r>
              <a:rPr sz="2000" spc="-5" dirty="0">
                <a:solidFill>
                  <a:srgbClr val="006195"/>
                </a:solidFill>
                <a:latin typeface="Calibri" panose="020F0502020204030204" pitchFamily="34" charset="0"/>
                <a:cs typeface="Calibri" panose="020F0502020204030204" pitchFamily="34" charset="0"/>
              </a:rPr>
              <a:t>What kind </a:t>
            </a:r>
            <a:r>
              <a:rPr sz="2000" dirty="0">
                <a:solidFill>
                  <a:srgbClr val="006195"/>
                </a:solidFill>
                <a:latin typeface="Calibri" panose="020F0502020204030204" pitchFamily="34" charset="0"/>
                <a:cs typeface="Calibri" panose="020F0502020204030204" pitchFamily="34" charset="0"/>
              </a:rPr>
              <a:t>of </a:t>
            </a:r>
            <a:r>
              <a:rPr sz="2000" spc="-5" dirty="0">
                <a:solidFill>
                  <a:srgbClr val="006195"/>
                </a:solidFill>
                <a:latin typeface="Calibri" panose="020F0502020204030204" pitchFamily="34" charset="0"/>
                <a:cs typeface="Calibri" panose="020F0502020204030204" pitchFamily="34" charset="0"/>
              </a:rPr>
              <a:t>support </a:t>
            </a:r>
            <a:r>
              <a:rPr sz="2000" dirty="0">
                <a:solidFill>
                  <a:srgbClr val="006195"/>
                </a:solidFill>
                <a:latin typeface="Calibri" panose="020F0502020204030204" pitchFamily="34" charset="0"/>
                <a:cs typeface="Calibri" panose="020F0502020204030204" pitchFamily="34" charset="0"/>
              </a:rPr>
              <a:t>system do you</a:t>
            </a:r>
            <a:r>
              <a:rPr sz="2000" spc="-75" dirty="0">
                <a:solidFill>
                  <a:srgbClr val="006195"/>
                </a:solidFill>
                <a:latin typeface="Calibri" panose="020F0502020204030204" pitchFamily="34" charset="0"/>
                <a:cs typeface="Calibri" panose="020F0502020204030204" pitchFamily="34" charset="0"/>
              </a:rPr>
              <a:t> </a:t>
            </a:r>
            <a:r>
              <a:rPr sz="2000" dirty="0">
                <a:solidFill>
                  <a:srgbClr val="006195"/>
                </a:solidFill>
                <a:latin typeface="Calibri" panose="020F0502020204030204" pitchFamily="34" charset="0"/>
                <a:cs typeface="Calibri" panose="020F0502020204030204" pitchFamily="34" charset="0"/>
              </a:rPr>
              <a:t>have?</a:t>
            </a:r>
            <a:endParaRPr lang="en-US" sz="2000" dirty="0">
              <a:solidFill>
                <a:srgbClr val="006195"/>
              </a:solidFill>
              <a:latin typeface="Calibri" panose="020F0502020204030204" pitchFamily="34" charset="0"/>
              <a:cs typeface="Calibri" panose="020F0502020204030204" pitchFamily="34" charset="0"/>
            </a:endParaRPr>
          </a:p>
          <a:p>
            <a:pPr marL="12065" algn="ctr">
              <a:spcBef>
                <a:spcPts val="430"/>
              </a:spcBef>
              <a:buClr>
                <a:srgbClr val="30B6FC"/>
              </a:buClr>
              <a:tabLst>
                <a:tab pos="299085" algn="l"/>
                <a:tab pos="299720" algn="l"/>
              </a:tabLst>
            </a:pPr>
            <a:endParaRPr lang="en-US" sz="2800" dirty="0">
              <a:latin typeface="Candara"/>
              <a:cs typeface="Candara"/>
            </a:endParaRPr>
          </a:p>
          <a:p>
            <a:pPr marL="12065" algn="ctr">
              <a:spcBef>
                <a:spcPts val="430"/>
              </a:spcBef>
              <a:buClr>
                <a:srgbClr val="30B6FC"/>
              </a:buClr>
              <a:tabLst>
                <a:tab pos="299085" algn="l"/>
                <a:tab pos="299720" algn="l"/>
              </a:tabLst>
            </a:pPr>
            <a:endParaRPr lang="en-US" sz="2800" dirty="0">
              <a:latin typeface="Candara"/>
              <a:cs typeface="Candara"/>
            </a:endParaRPr>
          </a:p>
          <a:p>
            <a:pPr marL="12065" algn="ctr">
              <a:spcBef>
                <a:spcPts val="430"/>
              </a:spcBef>
              <a:buClr>
                <a:srgbClr val="30B6FC"/>
              </a:buClr>
              <a:tabLst>
                <a:tab pos="299085" algn="l"/>
                <a:tab pos="299720" algn="l"/>
              </a:tabLst>
            </a:pPr>
            <a:endParaRPr lang="en-US" sz="2800" dirty="0">
              <a:latin typeface="Candara"/>
              <a:cs typeface="Candara"/>
            </a:endParaRPr>
          </a:p>
          <a:p>
            <a:pPr marL="12065" algn="ctr">
              <a:spcBef>
                <a:spcPts val="430"/>
              </a:spcBef>
              <a:buClr>
                <a:srgbClr val="30B6FC"/>
              </a:buClr>
              <a:tabLst>
                <a:tab pos="299085" algn="l"/>
                <a:tab pos="299720" algn="l"/>
              </a:tabLst>
            </a:pPr>
            <a:endParaRPr lang="en-US" sz="2800" dirty="0">
              <a:latin typeface="Candara"/>
              <a:cs typeface="Candara"/>
            </a:endParaRPr>
          </a:p>
          <a:p>
            <a:pPr marL="12065" algn="ctr">
              <a:spcBef>
                <a:spcPts val="430"/>
              </a:spcBef>
              <a:buClr>
                <a:srgbClr val="30B6FC"/>
              </a:buClr>
              <a:tabLst>
                <a:tab pos="299085" algn="l"/>
                <a:tab pos="299720" algn="l"/>
              </a:tabLst>
            </a:pPr>
            <a:endParaRPr lang="en-US" sz="2800" dirty="0">
              <a:latin typeface="Candara"/>
              <a:cs typeface="Candara"/>
            </a:endParaRPr>
          </a:p>
          <a:p>
            <a:pPr marL="12065" algn="ctr">
              <a:spcBef>
                <a:spcPts val="430"/>
              </a:spcBef>
              <a:buClr>
                <a:srgbClr val="30B6FC"/>
              </a:buClr>
              <a:tabLst>
                <a:tab pos="299085" algn="l"/>
                <a:tab pos="299720" algn="l"/>
              </a:tabLst>
            </a:pPr>
            <a:endParaRPr lang="en-US" sz="2800" dirty="0">
              <a:latin typeface="Candara"/>
              <a:cs typeface="Candara"/>
            </a:endParaRPr>
          </a:p>
          <a:p>
            <a:pPr marL="12065" marR="76200" algn="ctr">
              <a:spcBef>
                <a:spcPts val="434"/>
              </a:spcBef>
              <a:buClr>
                <a:srgbClr val="30B6FC"/>
              </a:buClr>
              <a:tabLst>
                <a:tab pos="299085" algn="l"/>
                <a:tab pos="299720" algn="l"/>
              </a:tabLst>
            </a:pPr>
            <a:r>
              <a:rPr lang="en-US" sz="2000" b="1" u="sng" spc="-5" dirty="0">
                <a:solidFill>
                  <a:srgbClr val="006195"/>
                </a:solidFill>
                <a:latin typeface="Calibri" panose="020F0502020204030204" pitchFamily="34" charset="0"/>
                <a:cs typeface="Calibri" panose="020F0502020204030204" pitchFamily="34" charset="0"/>
              </a:rPr>
              <a:t>In </a:t>
            </a:r>
            <a:r>
              <a:rPr lang="en-US" sz="2000" b="1" u="sng" dirty="0">
                <a:solidFill>
                  <a:srgbClr val="006195"/>
                </a:solidFill>
                <a:latin typeface="Calibri" panose="020F0502020204030204" pitchFamily="34" charset="0"/>
                <a:cs typeface="Calibri" panose="020F0502020204030204" pitchFamily="34" charset="0"/>
              </a:rPr>
              <a:t>the </a:t>
            </a:r>
            <a:r>
              <a:rPr lang="en-US" sz="2000" b="1" u="sng" spc="-5" dirty="0">
                <a:solidFill>
                  <a:srgbClr val="006195"/>
                </a:solidFill>
                <a:latin typeface="Calibri" panose="020F0502020204030204" pitchFamily="34" charset="0"/>
                <a:cs typeface="Calibri" panose="020F0502020204030204" pitchFamily="34" charset="0"/>
              </a:rPr>
              <a:t>end we </a:t>
            </a:r>
            <a:r>
              <a:rPr lang="en-US" sz="2000" b="1" u="sng" dirty="0">
                <a:solidFill>
                  <a:srgbClr val="006195"/>
                </a:solidFill>
                <a:latin typeface="Calibri" panose="020F0502020204030204" pitchFamily="34" charset="0"/>
                <a:cs typeface="Calibri" panose="020F0502020204030204" pitchFamily="34" charset="0"/>
              </a:rPr>
              <a:t>may ask ourselves:  </a:t>
            </a:r>
          </a:p>
          <a:p>
            <a:pPr marL="12065" marR="76200" algn="ctr">
              <a:spcBef>
                <a:spcPts val="434"/>
              </a:spcBef>
              <a:buClr>
                <a:srgbClr val="30B6FC"/>
              </a:buClr>
              <a:tabLst>
                <a:tab pos="299085" algn="l"/>
                <a:tab pos="299720" algn="l"/>
              </a:tabLst>
            </a:pPr>
            <a:r>
              <a:rPr lang="en-US" sz="2000" i="1" u="sng" spc="-5" dirty="0">
                <a:solidFill>
                  <a:srgbClr val="006195"/>
                </a:solidFill>
                <a:latin typeface="Calibri" panose="020F0502020204030204" pitchFamily="34" charset="0"/>
                <a:cs typeface="Calibri" panose="020F0502020204030204" pitchFamily="34" charset="0"/>
              </a:rPr>
              <a:t>What </a:t>
            </a:r>
            <a:r>
              <a:rPr lang="en-US" sz="2000" i="1" u="sng" dirty="0">
                <a:solidFill>
                  <a:srgbClr val="006195"/>
                </a:solidFill>
                <a:latin typeface="Calibri" panose="020F0502020204030204" pitchFamily="34" charset="0"/>
                <a:cs typeface="Calibri" panose="020F0502020204030204" pitchFamily="34" charset="0"/>
              </a:rPr>
              <a:t>is the </a:t>
            </a:r>
            <a:r>
              <a:rPr lang="en-US" sz="2000" i="1" u="sng" spc="-5" dirty="0">
                <a:solidFill>
                  <a:srgbClr val="006195"/>
                </a:solidFill>
                <a:latin typeface="Calibri" panose="020F0502020204030204" pitchFamily="34" charset="0"/>
                <a:cs typeface="Calibri" panose="020F0502020204030204" pitchFamily="34" charset="0"/>
              </a:rPr>
              <a:t>deeper </a:t>
            </a:r>
            <a:r>
              <a:rPr lang="en-US" sz="2000" i="1" u="sng" dirty="0">
                <a:solidFill>
                  <a:srgbClr val="006195"/>
                </a:solidFill>
                <a:latin typeface="Calibri" panose="020F0502020204030204" pitchFamily="34" charset="0"/>
                <a:cs typeface="Calibri" panose="020F0502020204030204" pitchFamily="34" charset="0"/>
              </a:rPr>
              <a:t>need </a:t>
            </a:r>
            <a:r>
              <a:rPr lang="en-US" sz="2000" i="1" u="sng" spc="-10" dirty="0">
                <a:solidFill>
                  <a:srgbClr val="006195"/>
                </a:solidFill>
                <a:latin typeface="Calibri" panose="020F0502020204030204" pitchFamily="34" charset="0"/>
                <a:cs typeface="Calibri" panose="020F0502020204030204" pitchFamily="34" charset="0"/>
              </a:rPr>
              <a:t>here?  </a:t>
            </a:r>
          </a:p>
          <a:p>
            <a:pPr marL="12065" marR="76200" algn="ctr">
              <a:spcBef>
                <a:spcPts val="434"/>
              </a:spcBef>
              <a:buClr>
                <a:srgbClr val="30B6FC"/>
              </a:buClr>
              <a:tabLst>
                <a:tab pos="299085" algn="l"/>
                <a:tab pos="299720" algn="l"/>
              </a:tabLst>
            </a:pPr>
            <a:r>
              <a:rPr lang="en-US" sz="2000" i="1" u="sng" spc="-5" dirty="0">
                <a:solidFill>
                  <a:srgbClr val="006195"/>
                </a:solidFill>
                <a:latin typeface="Calibri" panose="020F0502020204030204" pitchFamily="34" charset="0"/>
                <a:cs typeface="Calibri" panose="020F0502020204030204" pitchFamily="34" charset="0"/>
              </a:rPr>
              <a:t>What </a:t>
            </a:r>
            <a:r>
              <a:rPr lang="en-US" sz="2000" i="1" u="sng" dirty="0">
                <a:solidFill>
                  <a:srgbClr val="006195"/>
                </a:solidFill>
                <a:latin typeface="Calibri" panose="020F0502020204030204" pitchFamily="34" charset="0"/>
                <a:cs typeface="Calibri" panose="020F0502020204030204" pitchFamily="34" charset="0"/>
              </a:rPr>
              <a:t>more do </a:t>
            </a:r>
            <a:r>
              <a:rPr lang="en-US" sz="2000" i="1" u="sng" spc="-5" dirty="0">
                <a:solidFill>
                  <a:srgbClr val="006195"/>
                </a:solidFill>
                <a:latin typeface="Calibri" panose="020F0502020204030204" pitchFamily="34" charset="0"/>
                <a:cs typeface="Calibri" panose="020F0502020204030204" pitchFamily="34" charset="0"/>
              </a:rPr>
              <a:t>we </a:t>
            </a:r>
            <a:r>
              <a:rPr lang="en-US" sz="2000" i="1" u="sng" dirty="0">
                <a:solidFill>
                  <a:srgbClr val="006195"/>
                </a:solidFill>
                <a:latin typeface="Calibri" panose="020F0502020204030204" pitchFamily="34" charset="0"/>
                <a:cs typeface="Calibri" panose="020F0502020204030204" pitchFamily="34" charset="0"/>
              </a:rPr>
              <a:t>feel is </a:t>
            </a:r>
            <a:r>
              <a:rPr lang="en-US" sz="2000" i="1" u="sng" spc="-5" dirty="0">
                <a:solidFill>
                  <a:srgbClr val="006195"/>
                </a:solidFill>
                <a:latin typeface="Calibri" panose="020F0502020204030204" pitchFamily="34" charset="0"/>
                <a:cs typeface="Calibri" panose="020F0502020204030204" pitchFamily="34" charset="0"/>
              </a:rPr>
              <a:t>called</a:t>
            </a:r>
            <a:r>
              <a:rPr lang="en-US" sz="2000" i="1" u="sng" spc="-60" dirty="0">
                <a:solidFill>
                  <a:srgbClr val="006195"/>
                </a:solidFill>
                <a:latin typeface="Calibri" panose="020F0502020204030204" pitchFamily="34" charset="0"/>
                <a:cs typeface="Calibri" panose="020F0502020204030204" pitchFamily="34" charset="0"/>
              </a:rPr>
              <a:t> </a:t>
            </a:r>
            <a:r>
              <a:rPr lang="en-US" sz="2000" i="1" u="sng" dirty="0">
                <a:solidFill>
                  <a:srgbClr val="006195"/>
                </a:solidFill>
                <a:latin typeface="Calibri" panose="020F0502020204030204" pitchFamily="34" charset="0"/>
                <a:cs typeface="Calibri" panose="020F0502020204030204" pitchFamily="34" charset="0"/>
              </a:rPr>
              <a:t>for?</a:t>
            </a:r>
            <a:endParaRPr lang="en-US" sz="2000" i="1" u="sng" dirty="0">
              <a:latin typeface="Calibri" panose="020F0502020204030204" pitchFamily="34" charset="0"/>
              <a:cs typeface="Calibri" panose="020F0502020204030204" pitchFamily="34" charset="0"/>
            </a:endParaRPr>
          </a:p>
          <a:p>
            <a:pPr marL="12065" algn="ctr">
              <a:spcBef>
                <a:spcPts val="430"/>
              </a:spcBef>
              <a:buClr>
                <a:srgbClr val="30B6FC"/>
              </a:buClr>
              <a:tabLst>
                <a:tab pos="299085" algn="l"/>
                <a:tab pos="299720" algn="l"/>
              </a:tabLst>
            </a:pPr>
            <a:endParaRPr sz="2800" dirty="0">
              <a:latin typeface="Candara"/>
              <a:cs typeface="Candara"/>
            </a:endParaRPr>
          </a:p>
          <a:p>
            <a:pPr marL="12065">
              <a:spcBef>
                <a:spcPts val="430"/>
              </a:spcBef>
              <a:buClr>
                <a:srgbClr val="30B6FC"/>
              </a:buClr>
              <a:tabLst>
                <a:tab pos="299085" algn="l"/>
                <a:tab pos="299720" algn="l"/>
              </a:tabLst>
            </a:pPr>
            <a:endParaRPr sz="800" dirty="0">
              <a:latin typeface="Candara"/>
              <a:cs typeface="Candara"/>
            </a:endParaRPr>
          </a:p>
        </p:txBody>
      </p:sp>
      <p:sp>
        <p:nvSpPr>
          <p:cNvPr id="5" name="object 5"/>
          <p:cNvSpPr txBox="1"/>
          <p:nvPr/>
        </p:nvSpPr>
        <p:spPr>
          <a:xfrm>
            <a:off x="522286" y="223294"/>
            <a:ext cx="1431925" cy="299720"/>
          </a:xfrm>
          <a:prstGeom prst="rect">
            <a:avLst/>
          </a:prstGeom>
        </p:spPr>
        <p:txBody>
          <a:bodyPr vert="horz" wrap="square" lIns="0" tIns="12700" rIns="0" bIns="0" rtlCol="0">
            <a:spAutoFit/>
          </a:bodyPr>
          <a:lstStyle/>
          <a:p>
            <a:pPr marL="12700">
              <a:spcBef>
                <a:spcPts val="100"/>
              </a:spcBef>
            </a:pPr>
            <a:r>
              <a:rPr b="1" spc="-5" dirty="0">
                <a:solidFill>
                  <a:srgbClr val="2861AA"/>
                </a:solidFill>
                <a:latin typeface="Candara"/>
                <a:cs typeface="Candara"/>
              </a:rPr>
              <a:t>Practical</a:t>
            </a:r>
            <a:r>
              <a:rPr b="1" spc="-70" dirty="0">
                <a:solidFill>
                  <a:srgbClr val="2861AA"/>
                </a:solidFill>
                <a:latin typeface="Candara"/>
                <a:cs typeface="Candara"/>
              </a:rPr>
              <a:t> </a:t>
            </a:r>
            <a:r>
              <a:rPr b="1" spc="-25" dirty="0">
                <a:solidFill>
                  <a:srgbClr val="2861AA"/>
                </a:solidFill>
                <a:latin typeface="Candara"/>
                <a:cs typeface="Candara"/>
              </a:rPr>
              <a:t>Tools</a:t>
            </a:r>
            <a:endParaRPr dirty="0">
              <a:latin typeface="Candara"/>
              <a:cs typeface="Candara"/>
            </a:endParaRPr>
          </a:p>
        </p:txBody>
      </p:sp>
      <p:pic>
        <p:nvPicPr>
          <p:cNvPr id="6" name="Picture 6" descr="It's a noisy world. How do we create a culture of listening? | The ..."/>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278437" y="2824206"/>
            <a:ext cx="3901821" cy="2607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68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p:cNvSpPr/>
          <p:nvPr/>
        </p:nvSpPr>
        <p:spPr>
          <a:xfrm>
            <a:off x="3019426" y="0"/>
            <a:ext cx="6107640" cy="6858000"/>
          </a:xfrm>
          <a:prstGeom prst="rect">
            <a:avLst/>
          </a:prstGeom>
          <a:blipFill>
            <a:blip r:embed="rId2" cstate="print"/>
            <a:stretch>
              <a:fillRect/>
            </a:stretch>
          </a:blipFill>
        </p:spPr>
        <p:txBody>
          <a:bodyPr wrap="square" lIns="0" tIns="0" rIns="0" bIns="0" rtlCol="0"/>
          <a:lstStyle/>
          <a:p>
            <a:endParaRPr/>
          </a:p>
        </p:txBody>
      </p:sp>
      <p:sp>
        <p:nvSpPr>
          <p:cNvPr id="2" name="TextBox 1"/>
          <p:cNvSpPr txBox="1"/>
          <p:nvPr/>
        </p:nvSpPr>
        <p:spPr>
          <a:xfrm>
            <a:off x="9429750" y="375330"/>
            <a:ext cx="2600325" cy="2862322"/>
          </a:xfrm>
          <a:prstGeom prst="rect">
            <a:avLst/>
          </a:prstGeom>
          <a:noFill/>
        </p:spPr>
        <p:txBody>
          <a:bodyPr wrap="square" rtlCol="0">
            <a:spAutoFit/>
          </a:bodyPr>
          <a:lstStyle/>
          <a:p>
            <a:r>
              <a:rPr lang="en-US" dirty="0"/>
              <a:t>The forest is mostly dark, it's ways to be made a new, day after day, the dark richer than the light and more blessed provided we stay brave enough to keep on going in.</a:t>
            </a:r>
            <a:br>
              <a:rPr lang="en-US" dirty="0"/>
            </a:br>
            <a:r>
              <a:rPr lang="en-US" b="1" i="1" dirty="0"/>
              <a:t>Wendell Berry</a:t>
            </a:r>
          </a:p>
        </p:txBody>
      </p:sp>
    </p:spTree>
    <p:extLst>
      <p:ext uri="{BB962C8B-B14F-4D97-AF65-F5344CB8AC3E}">
        <p14:creationId xmlns:p14="http://schemas.microsoft.com/office/powerpoint/2010/main" val="3098270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78480" y="2788514"/>
            <a:ext cx="8340090" cy="2262781"/>
          </a:xfrm>
        </p:spPr>
        <p:txBody>
          <a:bodyPr>
            <a:normAutofit fontScale="90000"/>
          </a:bodyPr>
          <a:lstStyle/>
          <a:p>
            <a:br>
              <a:rPr lang="en-US" sz="9600" dirty="0">
                <a:effectLst>
                  <a:outerShdw blurRad="38100" dist="38100" dir="2700000" algn="tl">
                    <a:srgbClr val="000000">
                      <a:alpha val="43137"/>
                    </a:srgbClr>
                  </a:outerShdw>
                </a:effectLst>
              </a:rPr>
            </a:br>
            <a:br>
              <a:rPr lang="en-US" sz="9600" dirty="0">
                <a:effectLst>
                  <a:outerShdw blurRad="38100" dist="38100" dir="2700000" algn="tl">
                    <a:srgbClr val="000000">
                      <a:alpha val="43137"/>
                    </a:srgbClr>
                  </a:outerShdw>
                </a:effectLst>
              </a:rPr>
            </a:br>
            <a:br>
              <a:rPr lang="en-US" sz="9600" dirty="0">
                <a:effectLst>
                  <a:outerShdw blurRad="38100" dist="38100" dir="2700000" algn="tl">
                    <a:srgbClr val="000000">
                      <a:alpha val="43137"/>
                    </a:srgbClr>
                  </a:outerShdw>
                </a:effectLst>
              </a:rPr>
            </a:br>
            <a:br>
              <a:rPr lang="en-US" sz="9600" dirty="0">
                <a:effectLst>
                  <a:outerShdw blurRad="38100" dist="38100" dir="2700000" algn="tl">
                    <a:srgbClr val="000000">
                      <a:alpha val="43137"/>
                    </a:srgbClr>
                  </a:outerShdw>
                </a:effectLst>
              </a:rPr>
            </a:br>
            <a:r>
              <a:rPr lang="en-US" sz="9600" dirty="0">
                <a:effectLst>
                  <a:outerShdw blurRad="38100" dist="38100" dir="2700000" algn="tl">
                    <a:srgbClr val="000000">
                      <a:alpha val="43137"/>
                    </a:srgbClr>
                  </a:outerShdw>
                </a:effectLst>
              </a:rPr>
              <a:t>Break! </a:t>
            </a:r>
            <a:br>
              <a:rPr lang="en-US" sz="9600" dirty="0">
                <a:effectLst>
                  <a:outerShdw blurRad="38100" dist="38100" dir="2700000" algn="tl">
                    <a:srgbClr val="000000">
                      <a:alpha val="43137"/>
                    </a:srgbClr>
                  </a:outerShdw>
                </a:effectLst>
              </a:rPr>
            </a:br>
            <a:r>
              <a:rPr lang="en-US" sz="2000" dirty="0">
                <a:effectLst>
                  <a:outerShdw blurRad="38100" dist="38100" dir="2700000" algn="tl">
                    <a:srgbClr val="000000">
                      <a:alpha val="43137"/>
                    </a:srgbClr>
                  </a:outerShdw>
                </a:effectLst>
              </a:rPr>
              <a:t>Tools and Resources for the Home Visit right after a 5 minute break!</a:t>
            </a:r>
            <a:br>
              <a:rPr lang="en-US" sz="2000" dirty="0">
                <a:effectLst>
                  <a:outerShdw blurRad="38100" dist="38100" dir="2700000" algn="tl">
                    <a:srgbClr val="000000">
                      <a:alpha val="43137"/>
                    </a:srgbClr>
                  </a:outerShdw>
                </a:effectLst>
              </a:rPr>
            </a:br>
            <a:endParaRPr lang="en-US" sz="2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803316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9295" y="259378"/>
            <a:ext cx="7695359" cy="1280890"/>
          </a:xfrm>
        </p:spPr>
        <p:txBody>
          <a:bodyPr/>
          <a:lstStyle/>
          <a:p>
            <a:pPr algn="ctr"/>
            <a:r>
              <a:rPr lang="en-US" dirty="0"/>
              <a:t>Cycle of the Home Visit</a:t>
            </a:r>
          </a:p>
        </p:txBody>
      </p:sp>
      <p:graphicFrame>
        <p:nvGraphicFramePr>
          <p:cNvPr id="4" name="Content Placeholder 3"/>
          <p:cNvGraphicFramePr>
            <a:graphicFrameLocks noGrp="1"/>
          </p:cNvGraphicFramePr>
          <p:nvPr>
            <p:ph idx="1"/>
          </p:nvPr>
        </p:nvGraphicFramePr>
        <p:xfrm>
          <a:off x="2771775" y="1371600"/>
          <a:ext cx="7010400" cy="53021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07795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1835" y="947960"/>
            <a:ext cx="3873189" cy="1280890"/>
          </a:xfrm>
        </p:spPr>
        <p:txBody>
          <a:bodyPr/>
          <a:lstStyle/>
          <a:p>
            <a:pPr algn="ctr"/>
            <a:r>
              <a:rPr lang="en-US" b="1" dirty="0"/>
              <a:t>Agenda</a:t>
            </a:r>
          </a:p>
        </p:txBody>
      </p:sp>
      <p:sp>
        <p:nvSpPr>
          <p:cNvPr id="3" name="Content Placeholder 2"/>
          <p:cNvSpPr>
            <a:spLocks noGrp="1"/>
          </p:cNvSpPr>
          <p:nvPr>
            <p:ph idx="1"/>
          </p:nvPr>
        </p:nvSpPr>
        <p:spPr>
          <a:xfrm>
            <a:off x="3594411" y="2143125"/>
            <a:ext cx="6554788" cy="3777622"/>
          </a:xfrm>
        </p:spPr>
        <p:txBody>
          <a:bodyPr/>
          <a:lstStyle/>
          <a:p>
            <a:r>
              <a:rPr lang="en-US" sz="2400" b="1" dirty="0"/>
              <a:t>Part 1 </a:t>
            </a:r>
            <a:r>
              <a:rPr lang="en-US" sz="2400" dirty="0"/>
              <a:t>– </a:t>
            </a:r>
            <a:r>
              <a:rPr lang="en-US" sz="2400" i="1" dirty="0"/>
              <a:t>Spirituality of the Home Visit</a:t>
            </a:r>
          </a:p>
          <a:p>
            <a:pPr marL="0" indent="0">
              <a:buNone/>
            </a:pPr>
            <a:endParaRPr lang="en-US" sz="2400" i="1" dirty="0"/>
          </a:p>
          <a:p>
            <a:r>
              <a:rPr lang="en-US" sz="2400" b="1" dirty="0"/>
              <a:t>Part 2 </a:t>
            </a:r>
            <a:r>
              <a:rPr lang="en-US" sz="2400" dirty="0"/>
              <a:t>– </a:t>
            </a:r>
            <a:r>
              <a:rPr lang="en-US" sz="2400" i="1" dirty="0"/>
              <a:t>Practical Tools and Resources</a:t>
            </a:r>
          </a:p>
          <a:p>
            <a:pPr marL="0" indent="0">
              <a:buNone/>
            </a:pPr>
            <a:endParaRPr lang="en-US" sz="2400" i="1" dirty="0"/>
          </a:p>
          <a:p>
            <a:r>
              <a:rPr lang="en-US" sz="2400" b="1" dirty="0"/>
              <a:t>Part 3</a:t>
            </a:r>
            <a:r>
              <a:rPr lang="en-US" sz="2400" dirty="0"/>
              <a:t> – </a:t>
            </a:r>
            <a:r>
              <a:rPr lang="en-US" sz="2400" i="1" dirty="0"/>
              <a:t>Conference Meetings</a:t>
            </a:r>
            <a:endParaRPr lang="en-US" dirty="0"/>
          </a:p>
        </p:txBody>
      </p:sp>
    </p:spTree>
    <p:extLst>
      <p:ext uri="{BB962C8B-B14F-4D97-AF65-F5344CB8AC3E}">
        <p14:creationId xmlns:p14="http://schemas.microsoft.com/office/powerpoint/2010/main" val="1775105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Two Vincentians Conduct Home Visit</a:t>
            </a:r>
          </a:p>
        </p:txBody>
      </p:sp>
      <p:sp>
        <p:nvSpPr>
          <p:cNvPr id="3" name="Content Placeholder 2"/>
          <p:cNvSpPr>
            <a:spLocks noGrp="1"/>
          </p:cNvSpPr>
          <p:nvPr>
            <p:ph idx="1"/>
          </p:nvPr>
        </p:nvSpPr>
        <p:spPr/>
        <p:txBody>
          <a:bodyPr>
            <a:normAutofit/>
          </a:bodyPr>
          <a:lstStyle/>
          <a:p>
            <a:r>
              <a:rPr lang="en-US" sz="2800" dirty="0"/>
              <a:t>Always visit in pairs. </a:t>
            </a:r>
          </a:p>
          <a:p>
            <a:r>
              <a:rPr lang="en-US" sz="2800" dirty="0"/>
              <a:t>Pair new with experienced. </a:t>
            </a:r>
          </a:p>
          <a:p>
            <a:r>
              <a:rPr lang="en-US" sz="2800" dirty="0"/>
              <a:t>Two-gender teams have an advantage.</a:t>
            </a:r>
          </a:p>
          <a:p>
            <a:r>
              <a:rPr lang="en-US" sz="2800" dirty="0"/>
              <a:t>Safety first. </a:t>
            </a:r>
          </a:p>
        </p:txBody>
      </p:sp>
      <p:sp>
        <p:nvSpPr>
          <p:cNvPr id="4" name="Rectangle 3"/>
          <p:cNvSpPr/>
          <p:nvPr/>
        </p:nvSpPr>
        <p:spPr>
          <a:xfrm>
            <a:off x="165926" y="778536"/>
            <a:ext cx="1380506" cy="369332"/>
          </a:xfrm>
          <a:prstGeom prst="rect">
            <a:avLst/>
          </a:prstGeom>
        </p:spPr>
        <p:txBody>
          <a:bodyPr wrap="none">
            <a:spAutoFit/>
          </a:bodyPr>
          <a:lstStyle/>
          <a:p>
            <a:r>
              <a:rPr lang="en-US" b="1" dirty="0">
                <a:solidFill>
                  <a:schemeClr val="bg1"/>
                </a:solidFill>
              </a:rPr>
              <a:t>HAND-OUT</a:t>
            </a:r>
          </a:p>
        </p:txBody>
      </p:sp>
    </p:spTree>
    <p:extLst>
      <p:ext uri="{BB962C8B-B14F-4D97-AF65-F5344CB8AC3E}">
        <p14:creationId xmlns:p14="http://schemas.microsoft.com/office/powerpoint/2010/main" val="11681526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8281" y="778537"/>
            <a:ext cx="8911687" cy="887449"/>
          </a:xfrm>
        </p:spPr>
        <p:txBody>
          <a:bodyPr/>
          <a:lstStyle/>
          <a:p>
            <a:r>
              <a:rPr lang="en-US" dirty="0">
                <a:effectLst>
                  <a:outerShdw blurRad="38100" dist="38100" dir="2700000" algn="tl">
                    <a:srgbClr val="000000">
                      <a:alpha val="43137"/>
                    </a:srgbClr>
                  </a:outerShdw>
                </a:effectLst>
              </a:rPr>
              <a:t>Two Vincentians Conduct Home Visit</a:t>
            </a:r>
          </a:p>
        </p:txBody>
      </p:sp>
      <p:sp>
        <p:nvSpPr>
          <p:cNvPr id="3" name="Content Placeholder 2"/>
          <p:cNvSpPr>
            <a:spLocks noGrp="1"/>
          </p:cNvSpPr>
          <p:nvPr>
            <p:ph idx="1"/>
          </p:nvPr>
        </p:nvSpPr>
        <p:spPr/>
        <p:txBody>
          <a:bodyPr>
            <a:normAutofit fontScale="77500" lnSpcReduction="20000"/>
          </a:bodyPr>
          <a:lstStyle/>
          <a:p>
            <a:pPr marL="0" indent="0">
              <a:buNone/>
            </a:pPr>
            <a:r>
              <a:rPr lang="en-US" sz="2800" b="1" dirty="0"/>
              <a:t>General Flow of the Home Visit</a:t>
            </a:r>
          </a:p>
          <a:p>
            <a:pPr marL="514350" indent="-514350">
              <a:buFont typeface="+mj-lt"/>
              <a:buAutoNum type="arabicPeriod"/>
            </a:pPr>
            <a:r>
              <a:rPr lang="en-US" sz="2800" dirty="0"/>
              <a:t>Vincentians will take time to listen and be compassionate towards their neighbor. </a:t>
            </a:r>
          </a:p>
          <a:p>
            <a:pPr marL="514350" indent="-514350">
              <a:buFont typeface="+mj-lt"/>
              <a:buAutoNum type="arabicPeriod"/>
            </a:pPr>
            <a:r>
              <a:rPr lang="en-US" sz="2800" dirty="0"/>
              <a:t>Needs will be assessed (food, utility, rent, etc.)</a:t>
            </a:r>
          </a:p>
          <a:p>
            <a:pPr marL="514350" indent="-514350">
              <a:buFont typeface="+mj-lt"/>
              <a:buAutoNum type="arabicPeriod"/>
            </a:pPr>
            <a:r>
              <a:rPr lang="en-US" sz="2800" dirty="0"/>
              <a:t>Vincentians will give neighbor a resource list and pledge assistance from conference if  possible/appropriate.</a:t>
            </a:r>
          </a:p>
          <a:p>
            <a:pPr marL="514350" indent="-514350">
              <a:buFont typeface="+mj-lt"/>
              <a:buAutoNum type="arabicPeriod"/>
            </a:pPr>
            <a:r>
              <a:rPr lang="en-US" sz="2800" dirty="0">
                <a:solidFill>
                  <a:srgbClr val="FF0000"/>
                </a:solidFill>
              </a:rPr>
              <a:t>If you have to consult someone else before making a pledge do so expeditiously. Always be responsive, trust of neighbors is precious for them and it re-generates hope in humanity. </a:t>
            </a:r>
          </a:p>
        </p:txBody>
      </p:sp>
      <p:sp>
        <p:nvSpPr>
          <p:cNvPr id="4" name="Rectangle 3"/>
          <p:cNvSpPr/>
          <p:nvPr/>
        </p:nvSpPr>
        <p:spPr>
          <a:xfrm>
            <a:off x="135104" y="778537"/>
            <a:ext cx="1380506" cy="369332"/>
          </a:xfrm>
          <a:prstGeom prst="rect">
            <a:avLst/>
          </a:prstGeom>
        </p:spPr>
        <p:txBody>
          <a:bodyPr wrap="none">
            <a:spAutoFit/>
          </a:bodyPr>
          <a:lstStyle/>
          <a:p>
            <a:r>
              <a:rPr lang="en-US" b="1" dirty="0">
                <a:solidFill>
                  <a:schemeClr val="bg1"/>
                </a:solidFill>
              </a:rPr>
              <a:t>HAND-OUT</a:t>
            </a:r>
          </a:p>
        </p:txBody>
      </p:sp>
    </p:spTree>
    <p:extLst>
      <p:ext uri="{BB962C8B-B14F-4D97-AF65-F5344CB8AC3E}">
        <p14:creationId xmlns:p14="http://schemas.microsoft.com/office/powerpoint/2010/main" val="35382856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effectLst>
                  <a:outerShdw blurRad="38100" dist="38100" dir="2700000" algn="tl">
                    <a:srgbClr val="000000">
                      <a:alpha val="43137"/>
                    </a:srgbClr>
                  </a:outerShdw>
                </a:effectLst>
              </a:rPr>
              <a:t>Confidentiality</a:t>
            </a:r>
          </a:p>
        </p:txBody>
      </p:sp>
      <p:sp>
        <p:nvSpPr>
          <p:cNvPr id="3" name="Content Placeholder 2"/>
          <p:cNvSpPr>
            <a:spLocks noGrp="1"/>
          </p:cNvSpPr>
          <p:nvPr>
            <p:ph idx="1"/>
          </p:nvPr>
        </p:nvSpPr>
        <p:spPr>
          <a:xfrm>
            <a:off x="1952786" y="1617846"/>
            <a:ext cx="9551826" cy="5240154"/>
          </a:xfrm>
        </p:spPr>
        <p:txBody>
          <a:bodyPr vert="horz" lIns="91440" tIns="45720" rIns="91440" bIns="45720" rtlCol="0" anchor="t">
            <a:normAutofit lnSpcReduction="10000"/>
          </a:bodyPr>
          <a:lstStyle/>
          <a:p>
            <a:r>
              <a:rPr lang="en-US" sz="2800" dirty="0"/>
              <a:t>Why is confidentiality during and after the Home Visit important?</a:t>
            </a:r>
          </a:p>
          <a:p>
            <a:r>
              <a:rPr lang="en-US" sz="2800" dirty="0"/>
              <a:t>Limit information sharing as much as possible – need-to-know basis</a:t>
            </a:r>
          </a:p>
          <a:p>
            <a:r>
              <a:rPr lang="en-US" sz="2800" dirty="0"/>
              <a:t>Exceptions: cases of suspected abuse or neglect; self-harm</a:t>
            </a:r>
          </a:p>
          <a:p>
            <a:r>
              <a:rPr lang="en-US" sz="2800" dirty="0"/>
              <a:t>Other best practices: </a:t>
            </a:r>
          </a:p>
          <a:p>
            <a:pPr lvl="2"/>
            <a:r>
              <a:rPr lang="en-US" sz="2200" dirty="0"/>
              <a:t>asking neighbor’s permission </a:t>
            </a:r>
          </a:p>
          <a:p>
            <a:pPr lvl="2"/>
            <a:r>
              <a:rPr lang="en-US" sz="2200" dirty="0"/>
              <a:t>Release of Information (ROI) </a:t>
            </a:r>
          </a:p>
          <a:p>
            <a:pPr lvl="2"/>
            <a:r>
              <a:rPr lang="en-US" sz="2200" dirty="0"/>
              <a:t>restricting info in email</a:t>
            </a:r>
          </a:p>
          <a:p>
            <a:pPr lvl="2"/>
            <a:r>
              <a:rPr lang="en-US" sz="2200" dirty="0"/>
              <a:t>protecting identity in promotional material</a:t>
            </a:r>
          </a:p>
          <a:p>
            <a:pPr lvl="1"/>
            <a:endParaRPr lang="en-US" sz="2600" dirty="0"/>
          </a:p>
          <a:p>
            <a:endParaRPr lang="en-US" sz="2800" dirty="0"/>
          </a:p>
          <a:p>
            <a:pPr marL="0" indent="0">
              <a:buNone/>
            </a:pPr>
            <a:endParaRPr lang="en-US" sz="2800" dirty="0"/>
          </a:p>
          <a:p>
            <a:endParaRPr lang="en-US" dirty="0"/>
          </a:p>
        </p:txBody>
      </p:sp>
      <p:sp>
        <p:nvSpPr>
          <p:cNvPr id="4" name="Rectangle 3"/>
          <p:cNvSpPr/>
          <p:nvPr/>
        </p:nvSpPr>
        <p:spPr>
          <a:xfrm>
            <a:off x="114556" y="778536"/>
            <a:ext cx="1380506" cy="369332"/>
          </a:xfrm>
          <a:prstGeom prst="rect">
            <a:avLst/>
          </a:prstGeom>
        </p:spPr>
        <p:txBody>
          <a:bodyPr wrap="none">
            <a:spAutoFit/>
          </a:bodyPr>
          <a:lstStyle/>
          <a:p>
            <a:r>
              <a:rPr lang="en-US" b="1" dirty="0">
                <a:solidFill>
                  <a:schemeClr val="bg1"/>
                </a:solidFill>
              </a:rPr>
              <a:t>HAND-OUT</a:t>
            </a:r>
          </a:p>
        </p:txBody>
      </p:sp>
    </p:spTree>
    <p:extLst>
      <p:ext uri="{BB962C8B-B14F-4D97-AF65-F5344CB8AC3E}">
        <p14:creationId xmlns:p14="http://schemas.microsoft.com/office/powerpoint/2010/main" val="69490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7954" y="624110"/>
            <a:ext cx="8003406" cy="1280890"/>
          </a:xfrm>
        </p:spPr>
        <p:txBody>
          <a:bodyPr>
            <a:normAutofit/>
          </a:bodyPr>
          <a:lstStyle/>
          <a:p>
            <a:pPr algn="ctr"/>
            <a:r>
              <a:rPr lang="en-US" sz="3200" b="1" dirty="0"/>
              <a:t>What makes a good Case Management Referral? </a:t>
            </a:r>
          </a:p>
        </p:txBody>
      </p:sp>
      <p:sp>
        <p:nvSpPr>
          <p:cNvPr id="3" name="Content Placeholder 2"/>
          <p:cNvSpPr>
            <a:spLocks noGrp="1"/>
          </p:cNvSpPr>
          <p:nvPr>
            <p:ph idx="1"/>
          </p:nvPr>
        </p:nvSpPr>
        <p:spPr>
          <a:xfrm>
            <a:off x="2382269" y="2205175"/>
            <a:ext cx="8915400" cy="3642171"/>
          </a:xfrm>
        </p:spPr>
        <p:txBody>
          <a:bodyPr>
            <a:normAutofit/>
          </a:bodyPr>
          <a:lstStyle/>
          <a:p>
            <a:pPr lvl="1"/>
            <a:r>
              <a:rPr lang="en-US" sz="2600" dirty="0">
                <a:solidFill>
                  <a:schemeClr val="tx1"/>
                </a:solidFill>
              </a:rPr>
              <a:t>Two (or more) total hardship issues present </a:t>
            </a:r>
          </a:p>
          <a:p>
            <a:pPr lvl="1"/>
            <a:r>
              <a:rPr lang="en-US" sz="2600" dirty="0">
                <a:solidFill>
                  <a:schemeClr val="tx1"/>
                </a:solidFill>
              </a:rPr>
              <a:t>Neighbor is veteran, elderly, disabled, or DV</a:t>
            </a:r>
          </a:p>
          <a:p>
            <a:pPr lvl="1"/>
            <a:r>
              <a:rPr lang="en-US" sz="2600" dirty="0">
                <a:solidFill>
                  <a:schemeClr val="tx1"/>
                </a:solidFill>
              </a:rPr>
              <a:t>Neighbor is potentially self-sustaining</a:t>
            </a:r>
          </a:p>
          <a:p>
            <a:pPr lvl="1"/>
            <a:r>
              <a:rPr lang="en-US" sz="2600" dirty="0">
                <a:solidFill>
                  <a:schemeClr val="tx1"/>
                </a:solidFill>
              </a:rPr>
              <a:t>Neighbor has been served by the Conference frequently</a:t>
            </a:r>
          </a:p>
          <a:p>
            <a:pPr lvl="1"/>
            <a:r>
              <a:rPr lang="en-US" sz="2400" dirty="0">
                <a:solidFill>
                  <a:schemeClr val="tx1"/>
                </a:solidFill>
              </a:rPr>
              <a:t>Consult with Conference President to determine together if it is an appropriate referral.</a:t>
            </a:r>
            <a:r>
              <a:rPr lang="en-US" sz="2600" dirty="0">
                <a:solidFill>
                  <a:schemeClr val="tx1"/>
                </a:solidFill>
              </a:rPr>
              <a:t> </a:t>
            </a:r>
          </a:p>
          <a:p>
            <a:pPr marL="0" indent="0">
              <a:buNone/>
            </a:pPr>
            <a:endParaRPr lang="en-US" sz="2800" dirty="0">
              <a:solidFill>
                <a:schemeClr val="tx1"/>
              </a:solidFill>
            </a:endParaRPr>
          </a:p>
          <a:p>
            <a:pPr marL="0" indent="0">
              <a:buNone/>
            </a:pPr>
            <a:endParaRPr lang="en-US" sz="2600" dirty="0">
              <a:solidFill>
                <a:schemeClr val="tx1"/>
              </a:solidFill>
            </a:endParaRPr>
          </a:p>
          <a:p>
            <a:pPr lvl="1"/>
            <a:endParaRPr lang="en-US" sz="2600" dirty="0"/>
          </a:p>
          <a:p>
            <a:endParaRPr lang="en-US" sz="2800" b="1" dirty="0"/>
          </a:p>
        </p:txBody>
      </p:sp>
      <p:sp>
        <p:nvSpPr>
          <p:cNvPr id="4" name="Rectangle 3"/>
          <p:cNvSpPr/>
          <p:nvPr/>
        </p:nvSpPr>
        <p:spPr>
          <a:xfrm>
            <a:off x="104282" y="768262"/>
            <a:ext cx="1380506" cy="369332"/>
          </a:xfrm>
          <a:prstGeom prst="rect">
            <a:avLst/>
          </a:prstGeom>
        </p:spPr>
        <p:txBody>
          <a:bodyPr wrap="none">
            <a:spAutoFit/>
          </a:bodyPr>
          <a:lstStyle/>
          <a:p>
            <a:r>
              <a:rPr lang="en-US" b="1" dirty="0">
                <a:solidFill>
                  <a:schemeClr val="bg1"/>
                </a:solidFill>
              </a:rPr>
              <a:t>HAND-OUT</a:t>
            </a:r>
          </a:p>
        </p:txBody>
      </p:sp>
    </p:spTree>
    <p:extLst>
      <p:ext uri="{BB962C8B-B14F-4D97-AF65-F5344CB8AC3E}">
        <p14:creationId xmlns:p14="http://schemas.microsoft.com/office/powerpoint/2010/main" val="288103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Vincentians record information in database</a:t>
            </a:r>
          </a:p>
        </p:txBody>
      </p:sp>
      <p:pic>
        <p:nvPicPr>
          <p:cNvPr id="4" name="Content Placeholder 3"/>
          <p:cNvPicPr>
            <a:picLocks noGrp="1"/>
          </p:cNvPicPr>
          <p:nvPr>
            <p:ph idx="1"/>
          </p:nvPr>
        </p:nvPicPr>
        <p:blipFill>
          <a:blip r:embed="rId3" cstate="print"/>
          <a:srcRect l="591"/>
          <a:stretch>
            <a:fillRect/>
          </a:stretch>
        </p:blipFill>
        <p:spPr bwMode="auto">
          <a:xfrm>
            <a:off x="2481636" y="2331587"/>
            <a:ext cx="8915400" cy="1795522"/>
          </a:xfrm>
          <a:prstGeom prst="rect">
            <a:avLst/>
          </a:prstGeom>
          <a:noFill/>
          <a:ln w="9525">
            <a:noFill/>
            <a:miter lim="800000"/>
            <a:headEnd/>
            <a:tailEnd/>
          </a:ln>
        </p:spPr>
      </p:pic>
      <p:sp>
        <p:nvSpPr>
          <p:cNvPr id="3" name="Rectangle 2"/>
          <p:cNvSpPr/>
          <p:nvPr/>
        </p:nvSpPr>
        <p:spPr>
          <a:xfrm>
            <a:off x="124830" y="778537"/>
            <a:ext cx="1380506" cy="369332"/>
          </a:xfrm>
          <a:prstGeom prst="rect">
            <a:avLst/>
          </a:prstGeom>
        </p:spPr>
        <p:txBody>
          <a:bodyPr wrap="none">
            <a:spAutoFit/>
          </a:bodyPr>
          <a:lstStyle/>
          <a:p>
            <a:r>
              <a:rPr lang="en-US" b="1">
                <a:solidFill>
                  <a:schemeClr val="bg1"/>
                </a:solidFill>
              </a:rPr>
              <a:t>HAND-OUT</a:t>
            </a:r>
            <a:endParaRPr lang="en-US" b="1" dirty="0">
              <a:solidFill>
                <a:schemeClr val="bg1"/>
              </a:solidFill>
            </a:endParaRPr>
          </a:p>
        </p:txBody>
      </p:sp>
    </p:spTree>
    <p:extLst>
      <p:ext uri="{BB962C8B-B14F-4D97-AF65-F5344CB8AC3E}">
        <p14:creationId xmlns:p14="http://schemas.microsoft.com/office/powerpoint/2010/main" val="25363933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xplosion 1 3"/>
          <p:cNvSpPr/>
          <p:nvPr/>
        </p:nvSpPr>
        <p:spPr>
          <a:xfrm>
            <a:off x="3059950" y="130628"/>
            <a:ext cx="6781800" cy="6400799"/>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54384" y="2148109"/>
            <a:ext cx="3992932" cy="3828148"/>
          </a:xfrm>
        </p:spPr>
        <p:txBody>
          <a:bodyPr>
            <a:normAutofit/>
          </a:bodyPr>
          <a:lstStyle/>
          <a:p>
            <a:pPr algn="ctr"/>
            <a:r>
              <a:rPr lang="en-US" b="1" dirty="0">
                <a:solidFill>
                  <a:schemeClr val="bg1"/>
                </a:solidFill>
              </a:rPr>
              <a:t>Join the Monthly Vincentian </a:t>
            </a:r>
            <a:br>
              <a:rPr lang="en-US" b="1" dirty="0">
                <a:solidFill>
                  <a:schemeClr val="bg1"/>
                </a:solidFill>
              </a:rPr>
            </a:br>
            <a:r>
              <a:rPr lang="en-US" b="1" dirty="0">
                <a:solidFill>
                  <a:schemeClr val="bg1"/>
                </a:solidFill>
              </a:rPr>
              <a:t>Peer Support </a:t>
            </a:r>
            <a:br>
              <a:rPr lang="en-US" b="1" dirty="0">
                <a:solidFill>
                  <a:schemeClr val="bg1"/>
                </a:solidFill>
              </a:rPr>
            </a:br>
            <a:r>
              <a:rPr lang="en-US" b="1" dirty="0">
                <a:solidFill>
                  <a:schemeClr val="bg1"/>
                </a:solidFill>
              </a:rPr>
              <a:t>Zoom Meeting</a:t>
            </a:r>
          </a:p>
        </p:txBody>
      </p:sp>
      <p:sp>
        <p:nvSpPr>
          <p:cNvPr id="3" name="TextBox 2"/>
          <p:cNvSpPr txBox="1"/>
          <p:nvPr/>
        </p:nvSpPr>
        <p:spPr>
          <a:xfrm>
            <a:off x="2006082" y="5197152"/>
            <a:ext cx="1604865" cy="369332"/>
          </a:xfrm>
          <a:prstGeom prst="rect">
            <a:avLst/>
          </a:prstGeom>
          <a:noFill/>
        </p:spPr>
        <p:txBody>
          <a:bodyPr wrap="square" rtlCol="0">
            <a:spAutoFit/>
          </a:bodyPr>
          <a:lstStyle/>
          <a:p>
            <a:pPr algn="ctr"/>
            <a:r>
              <a:rPr lang="en-US" dirty="0"/>
              <a:t>Resources</a:t>
            </a:r>
          </a:p>
        </p:txBody>
      </p:sp>
      <p:sp>
        <p:nvSpPr>
          <p:cNvPr id="5" name="TextBox 4"/>
          <p:cNvSpPr txBox="1"/>
          <p:nvPr/>
        </p:nvSpPr>
        <p:spPr>
          <a:xfrm>
            <a:off x="9290753" y="5187822"/>
            <a:ext cx="1604865" cy="369332"/>
          </a:xfrm>
          <a:prstGeom prst="rect">
            <a:avLst/>
          </a:prstGeom>
          <a:noFill/>
        </p:spPr>
        <p:txBody>
          <a:bodyPr wrap="square" rtlCol="0">
            <a:spAutoFit/>
          </a:bodyPr>
          <a:lstStyle/>
          <a:p>
            <a:pPr algn="ctr"/>
            <a:r>
              <a:rPr lang="en-US" dirty="0"/>
              <a:t>Training </a:t>
            </a:r>
          </a:p>
        </p:txBody>
      </p:sp>
      <p:sp>
        <p:nvSpPr>
          <p:cNvPr id="6" name="TextBox 5"/>
          <p:cNvSpPr txBox="1"/>
          <p:nvPr/>
        </p:nvSpPr>
        <p:spPr>
          <a:xfrm>
            <a:off x="9128449" y="786882"/>
            <a:ext cx="1604865" cy="646331"/>
          </a:xfrm>
          <a:prstGeom prst="rect">
            <a:avLst/>
          </a:prstGeom>
          <a:noFill/>
        </p:spPr>
        <p:txBody>
          <a:bodyPr wrap="square" rtlCol="0">
            <a:spAutoFit/>
          </a:bodyPr>
          <a:lstStyle/>
          <a:p>
            <a:pPr algn="ctr"/>
            <a:r>
              <a:rPr lang="en-US" dirty="0"/>
              <a:t>Peer Support </a:t>
            </a:r>
          </a:p>
        </p:txBody>
      </p:sp>
      <p:sp>
        <p:nvSpPr>
          <p:cNvPr id="7" name="TextBox 6"/>
          <p:cNvSpPr txBox="1"/>
          <p:nvPr/>
        </p:nvSpPr>
        <p:spPr>
          <a:xfrm>
            <a:off x="1822580" y="1433213"/>
            <a:ext cx="1604865" cy="369332"/>
          </a:xfrm>
          <a:prstGeom prst="rect">
            <a:avLst/>
          </a:prstGeom>
          <a:noFill/>
        </p:spPr>
        <p:txBody>
          <a:bodyPr wrap="square" rtlCol="0">
            <a:spAutoFit/>
          </a:bodyPr>
          <a:lstStyle/>
          <a:p>
            <a:pPr algn="ctr"/>
            <a:r>
              <a:rPr lang="en-US" dirty="0"/>
              <a:t>Q &amp; A</a:t>
            </a:r>
          </a:p>
        </p:txBody>
      </p:sp>
    </p:spTree>
    <p:extLst>
      <p:ext uri="{BB962C8B-B14F-4D97-AF65-F5344CB8AC3E}">
        <p14:creationId xmlns:p14="http://schemas.microsoft.com/office/powerpoint/2010/main" val="12657728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6403" y="2180410"/>
            <a:ext cx="8911687" cy="2256835"/>
          </a:xfrm>
        </p:spPr>
        <p:txBody>
          <a:bodyPr>
            <a:noAutofit/>
          </a:bodyPr>
          <a:lstStyle/>
          <a:p>
            <a:pPr algn="ctr"/>
            <a:r>
              <a:rPr lang="en-US" sz="4000" b="1" i="1" dirty="0"/>
              <a:t>Part 3</a:t>
            </a:r>
            <a:br>
              <a:rPr lang="en-US" sz="4000" b="1" i="1" dirty="0"/>
            </a:br>
            <a:r>
              <a:rPr lang="en-US" sz="4000" i="1" dirty="0"/>
              <a:t>Conference Meetings</a:t>
            </a:r>
            <a:br>
              <a:rPr lang="en-US" sz="4000" i="1" dirty="0"/>
            </a:br>
            <a:br>
              <a:rPr lang="en-US" sz="4000" b="1" dirty="0"/>
            </a:br>
            <a:br>
              <a:rPr lang="en-US" sz="4000" b="1" dirty="0"/>
            </a:br>
            <a:endParaRPr lang="en-US" sz="4000" b="1" dirty="0"/>
          </a:p>
        </p:txBody>
      </p:sp>
    </p:spTree>
    <p:extLst>
      <p:ext uri="{BB962C8B-B14F-4D97-AF65-F5344CB8AC3E}">
        <p14:creationId xmlns:p14="http://schemas.microsoft.com/office/powerpoint/2010/main" val="18873626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8717" y="884117"/>
            <a:ext cx="8911687" cy="1280890"/>
          </a:xfrm>
        </p:spPr>
        <p:txBody>
          <a:bodyPr/>
          <a:lstStyle/>
          <a:p>
            <a:pPr algn="ctr"/>
            <a:r>
              <a:rPr lang="en-US" b="1" dirty="0"/>
              <a:t>Spirituality in the Encounter </a:t>
            </a:r>
            <a:r>
              <a:rPr lang="en-US" i="1" dirty="0"/>
              <a:t>with each other </a:t>
            </a:r>
            <a:r>
              <a:rPr lang="en-US" b="1" dirty="0"/>
              <a:t>in the Conference Meeting</a:t>
            </a:r>
          </a:p>
        </p:txBody>
      </p:sp>
      <p:sp>
        <p:nvSpPr>
          <p:cNvPr id="3" name="TextBox 2"/>
          <p:cNvSpPr txBox="1"/>
          <p:nvPr/>
        </p:nvSpPr>
        <p:spPr>
          <a:xfrm>
            <a:off x="3573686" y="2333685"/>
            <a:ext cx="5848350" cy="4524315"/>
          </a:xfrm>
          <a:prstGeom prst="rect">
            <a:avLst/>
          </a:prstGeom>
          <a:noFill/>
        </p:spPr>
        <p:txBody>
          <a:bodyPr wrap="square" rtlCol="0">
            <a:spAutoFit/>
          </a:bodyPr>
          <a:lstStyle/>
          <a:p>
            <a:pPr algn="ctr"/>
            <a:r>
              <a:rPr lang="en-US" sz="2800" dirty="0" err="1"/>
              <a:t>LogJam</a:t>
            </a:r>
            <a:endParaRPr lang="en-US" sz="2800" dirty="0"/>
          </a:p>
          <a:p>
            <a:pPr algn="ctr"/>
            <a:endParaRPr lang="en-US" sz="2800" dirty="0"/>
          </a:p>
          <a:p>
            <a:pPr algn="ctr"/>
            <a:r>
              <a:rPr lang="en-US" sz="2800" dirty="0"/>
              <a:t>Reflective Listening</a:t>
            </a:r>
          </a:p>
          <a:p>
            <a:pPr algn="ctr"/>
            <a:endParaRPr lang="en-US" sz="2800" dirty="0"/>
          </a:p>
          <a:p>
            <a:pPr algn="ctr"/>
            <a:r>
              <a:rPr lang="en-US" sz="2800" dirty="0"/>
              <a:t>All Have Equal Voice, Inclusivity</a:t>
            </a:r>
          </a:p>
          <a:p>
            <a:pPr algn="ctr"/>
            <a:endParaRPr lang="en-US" sz="2800" dirty="0"/>
          </a:p>
          <a:p>
            <a:pPr algn="ctr"/>
            <a:r>
              <a:rPr lang="en-US" sz="2800" dirty="0"/>
              <a:t>Decision Making</a:t>
            </a:r>
          </a:p>
          <a:p>
            <a:pPr algn="ctr"/>
            <a:endParaRPr lang="en-US" sz="2800" dirty="0"/>
          </a:p>
          <a:p>
            <a:pPr algn="ctr"/>
            <a:r>
              <a:rPr lang="en-US" sz="2800" dirty="0"/>
              <a:t>Advocacy</a:t>
            </a:r>
          </a:p>
          <a:p>
            <a:endParaRPr lang="en-US" dirty="0"/>
          </a:p>
          <a:p>
            <a:endParaRPr lang="en-US" dirty="0"/>
          </a:p>
        </p:txBody>
      </p:sp>
    </p:spTree>
    <p:extLst>
      <p:ext uri="{BB962C8B-B14F-4D97-AF65-F5344CB8AC3E}">
        <p14:creationId xmlns:p14="http://schemas.microsoft.com/office/powerpoint/2010/main" val="3410894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0950" y="938434"/>
            <a:ext cx="8911687" cy="909416"/>
          </a:xfrm>
        </p:spPr>
        <p:txBody>
          <a:bodyPr>
            <a:normAutofit fontScale="90000"/>
          </a:bodyPr>
          <a:lstStyle/>
          <a:p>
            <a:pPr algn="ctr"/>
            <a:r>
              <a:rPr lang="en-US" b="1" dirty="0"/>
              <a:t>Making decisions the Vincentian Way!</a:t>
            </a:r>
            <a:br>
              <a:rPr lang="en-US" b="1" dirty="0"/>
            </a:br>
            <a:br>
              <a:rPr lang="en-US" b="1" dirty="0"/>
            </a:br>
            <a:endParaRPr lang="en-US" b="1" dirty="0"/>
          </a:p>
        </p:txBody>
      </p:sp>
      <p:sp>
        <p:nvSpPr>
          <p:cNvPr id="3" name="Content Placeholder 2"/>
          <p:cNvSpPr>
            <a:spLocks noGrp="1"/>
          </p:cNvSpPr>
          <p:nvPr>
            <p:ph idx="1"/>
          </p:nvPr>
        </p:nvSpPr>
        <p:spPr>
          <a:xfrm>
            <a:off x="5295747" y="1714322"/>
            <a:ext cx="4419600" cy="4377696"/>
          </a:xfrm>
        </p:spPr>
        <p:txBody>
          <a:bodyPr>
            <a:normAutofit/>
          </a:bodyPr>
          <a:lstStyle/>
          <a:p>
            <a:pPr marL="0" indent="0">
              <a:buNone/>
            </a:pPr>
            <a:r>
              <a:rPr lang="en-US" sz="2800" i="1" dirty="0"/>
              <a:t>Be sure that you are not depriving your poor of anything. Always look to their needs so that you  can give them the best you have, because            it belongs to them.     </a:t>
            </a:r>
          </a:p>
          <a:p>
            <a:pPr marL="0" indent="0">
              <a:buNone/>
            </a:pPr>
            <a:r>
              <a:rPr lang="en-US" sz="2400" b="1" dirty="0"/>
              <a:t>St. Louise de </a:t>
            </a:r>
            <a:r>
              <a:rPr lang="en-US" sz="2400" b="1" dirty="0" err="1"/>
              <a:t>Marillac</a:t>
            </a:r>
            <a:r>
              <a:rPr lang="en-US" sz="2400" b="1" dirty="0"/>
              <a:t> </a:t>
            </a:r>
          </a:p>
          <a:p>
            <a:pPr marL="0" indent="0">
              <a:buNone/>
            </a:pPr>
            <a:endParaRPr lang="en-US" dirty="0"/>
          </a:p>
          <a:p>
            <a:endParaRPr lang="en-US" dirty="0"/>
          </a:p>
        </p:txBody>
      </p:sp>
      <p:pic>
        <p:nvPicPr>
          <p:cNvPr id="6" name="Picture 4" descr="upload.wikimedia.org/wikipedia/commons/thumb/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8732" y="2076450"/>
            <a:ext cx="2082475" cy="2915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652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2922" y="614585"/>
            <a:ext cx="7413381" cy="1280890"/>
          </a:xfrm>
        </p:spPr>
        <p:txBody>
          <a:bodyPr/>
          <a:lstStyle/>
          <a:p>
            <a:pPr marL="12065" marR="76200" algn="ctr">
              <a:spcBef>
                <a:spcPts val="434"/>
              </a:spcBef>
              <a:buClr>
                <a:srgbClr val="30B6FC"/>
              </a:buClr>
              <a:tabLst>
                <a:tab pos="299085" algn="l"/>
                <a:tab pos="299720" algn="l"/>
              </a:tabLst>
            </a:pPr>
            <a:r>
              <a:rPr lang="en-US" b="1" dirty="0">
                <a:latin typeface="Candara"/>
                <a:cs typeface="Candara"/>
              </a:rPr>
              <a:t>ADVOCACY</a:t>
            </a:r>
            <a:br>
              <a:rPr lang="en-US" b="1" dirty="0">
                <a:latin typeface="Candara"/>
                <a:cs typeface="Candara"/>
              </a:rPr>
            </a:br>
            <a:r>
              <a:rPr lang="en-US" b="1" dirty="0">
                <a:latin typeface="Candara"/>
                <a:cs typeface="Candara"/>
              </a:rPr>
              <a:t>is in our DNA!</a:t>
            </a:r>
          </a:p>
        </p:txBody>
      </p:sp>
      <p:sp>
        <p:nvSpPr>
          <p:cNvPr id="3" name="TextBox 2"/>
          <p:cNvSpPr txBox="1"/>
          <p:nvPr/>
        </p:nvSpPr>
        <p:spPr>
          <a:xfrm>
            <a:off x="3208824" y="1895475"/>
            <a:ext cx="4981576" cy="4555093"/>
          </a:xfrm>
          <a:prstGeom prst="rect">
            <a:avLst/>
          </a:prstGeom>
          <a:noFill/>
        </p:spPr>
        <p:txBody>
          <a:bodyPr wrap="square" rtlCol="0">
            <a:spAutoFit/>
          </a:bodyPr>
          <a:lstStyle/>
          <a:p>
            <a:pPr algn="ctr" fontAlgn="base"/>
            <a:r>
              <a:rPr lang="en-US" sz="2400" i="1" dirty="0"/>
              <a:t>Deal with the most urgent needs. Organize charity so that it is more efficient…teach reading and writing, educate with the aim of giving each the means of self-support. Intervene with authorities to obtain reforms in structure… there is no charity without justice.</a:t>
            </a:r>
          </a:p>
          <a:p>
            <a:pPr algn="ctr" fontAlgn="base"/>
            <a:endParaRPr lang="en-US" sz="2800" b="1" i="1" dirty="0"/>
          </a:p>
          <a:p>
            <a:pPr algn="ctr" fontAlgn="base"/>
            <a:r>
              <a:rPr lang="en-US" sz="2800" b="1" i="1" dirty="0"/>
              <a:t>St. Vincent de Paul</a:t>
            </a:r>
            <a:endParaRPr lang="en-US" sz="2800" b="1" dirty="0"/>
          </a:p>
          <a:p>
            <a:endParaRPr lang="en-US" dirty="0"/>
          </a:p>
        </p:txBody>
      </p:sp>
      <p:pic>
        <p:nvPicPr>
          <p:cNvPr id="4" name="Picture 2" descr="Cover Story: Be A Good Christian. A True Christian. A Bette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8465" y="813902"/>
            <a:ext cx="230505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0107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0271" y="2452909"/>
            <a:ext cx="7710616" cy="2749286"/>
          </a:xfrm>
        </p:spPr>
        <p:txBody>
          <a:bodyPr>
            <a:normAutofit/>
          </a:bodyPr>
          <a:lstStyle/>
          <a:p>
            <a:pPr algn="ctr"/>
            <a:r>
              <a:rPr lang="en-US" sz="4900" b="1" dirty="0"/>
              <a:t>Opening Reflection</a:t>
            </a:r>
            <a:br>
              <a:rPr lang="en-US" b="1" dirty="0"/>
            </a:br>
            <a:r>
              <a:rPr lang="en-US" i="1" dirty="0"/>
              <a:t>from the words of Dorothy Day</a:t>
            </a:r>
          </a:p>
        </p:txBody>
      </p:sp>
    </p:spTree>
    <p:extLst>
      <p:ext uri="{BB962C8B-B14F-4D97-AF65-F5344CB8AC3E}">
        <p14:creationId xmlns:p14="http://schemas.microsoft.com/office/powerpoint/2010/main" val="7430982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11751" y="1269774"/>
            <a:ext cx="6539912" cy="4893647"/>
          </a:xfrm>
          <a:prstGeom prst="rect">
            <a:avLst/>
          </a:prstGeom>
        </p:spPr>
        <p:txBody>
          <a:bodyPr wrap="square">
            <a:spAutoFit/>
          </a:bodyPr>
          <a:lstStyle/>
          <a:p>
            <a:pPr algn="ctr" fontAlgn="base"/>
            <a:r>
              <a:rPr lang="en-US" sz="2400" i="1" dirty="0"/>
              <a:t>The question which is agitating the      world today is a social one. It is a struggle between those who have nothing and those who have too much. It is a violent clash of opulence and poverty which is shaking the ground under our feet. Our duty as Christians is to throw ourselves between these two camps in order to accomplish </a:t>
            </a:r>
            <a:r>
              <a:rPr lang="en-US" sz="2400" b="1" i="1" u="sng" dirty="0"/>
              <a:t>by love </a:t>
            </a:r>
            <a:r>
              <a:rPr lang="en-US" sz="2400" i="1" dirty="0"/>
              <a:t>what justice alone cannot do.    </a:t>
            </a:r>
          </a:p>
          <a:p>
            <a:pPr algn="ctr" fontAlgn="base"/>
            <a:endParaRPr lang="en-US" sz="2400" b="1" dirty="0"/>
          </a:p>
          <a:p>
            <a:pPr fontAlgn="base"/>
            <a:r>
              <a:rPr lang="en-US" sz="2400" b="1" dirty="0"/>
              <a:t>               Bl. Frederic </a:t>
            </a:r>
            <a:r>
              <a:rPr lang="en-US" sz="2400" b="1" dirty="0" err="1"/>
              <a:t>Ozanam</a:t>
            </a:r>
            <a:endParaRPr lang="en-US" sz="2400" b="1" dirty="0"/>
          </a:p>
          <a:p>
            <a:pPr fontAlgn="base"/>
            <a:endParaRPr lang="en-US" sz="2400" i="1" dirty="0"/>
          </a:p>
        </p:txBody>
      </p:sp>
      <p:sp>
        <p:nvSpPr>
          <p:cNvPr id="4" name="TextBox 3"/>
          <p:cNvSpPr txBox="1"/>
          <p:nvPr/>
        </p:nvSpPr>
        <p:spPr>
          <a:xfrm>
            <a:off x="3009764" y="401863"/>
            <a:ext cx="7143887" cy="646331"/>
          </a:xfrm>
          <a:prstGeom prst="rect">
            <a:avLst/>
          </a:prstGeom>
          <a:noFill/>
        </p:spPr>
        <p:txBody>
          <a:bodyPr wrap="square" rtlCol="0">
            <a:spAutoFit/>
          </a:bodyPr>
          <a:lstStyle/>
          <a:p>
            <a:pPr algn="ctr"/>
            <a:r>
              <a:rPr lang="en-US" sz="3600" b="1" u="sng" dirty="0">
                <a:latin typeface="+mj-lt"/>
              </a:rPr>
              <a:t>OUR VINCENTIAN CALL</a:t>
            </a: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4447" y="4705349"/>
            <a:ext cx="1622652" cy="1948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21332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4699" y="370106"/>
            <a:ext cx="2528883" cy="2662015"/>
          </a:xfrm>
        </p:spPr>
        <p:txBody>
          <a:bodyPr>
            <a:noAutofit/>
          </a:bodyPr>
          <a:lstStyle/>
          <a:p>
            <a:r>
              <a:rPr lang="en-US" b="1" u="sng" dirty="0"/>
              <a:t>It is our vocation   </a:t>
            </a:r>
            <a:r>
              <a:rPr lang="en-US" sz="2400" dirty="0"/>
              <a:t>to set people’s hearts ablaze, to do what the Son of God did, who came to light a fire on earth in order to set it ablaze with His love. </a:t>
            </a:r>
            <a:br>
              <a:rPr lang="en-US" sz="2400" dirty="0"/>
            </a:br>
            <a:br>
              <a:rPr lang="en-US" sz="2400" dirty="0"/>
            </a:br>
            <a:endParaRPr lang="en-US" sz="2400" b="1" dirty="0"/>
          </a:p>
        </p:txBody>
      </p:sp>
      <p:pic>
        <p:nvPicPr>
          <p:cNvPr id="3" name="Picture 4" descr="St. Vincent de Paul, Apostle of the Poor"/>
          <p:cNvPicPr>
            <a:picLocks noChangeAspect="1" noChangeArrowheads="1"/>
          </p:cNvPicPr>
          <p:nvPr/>
        </p:nvPicPr>
        <p:blipFill rotWithShape="1">
          <a:blip r:embed="rId2">
            <a:extLst>
              <a:ext uri="{28A0092B-C50C-407E-A947-70E740481C1C}">
                <a14:useLocalDpi xmlns:a14="http://schemas.microsoft.com/office/drawing/2010/main" val="0"/>
              </a:ext>
            </a:extLst>
          </a:blip>
          <a:srcRect l="7646" b="14315"/>
          <a:stretch/>
        </p:blipFill>
        <p:spPr bwMode="auto">
          <a:xfrm>
            <a:off x="5843582" y="764741"/>
            <a:ext cx="4090281" cy="48079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314699" y="4917188"/>
            <a:ext cx="2333625" cy="923330"/>
          </a:xfrm>
          <a:prstGeom prst="rect">
            <a:avLst/>
          </a:prstGeom>
          <a:noFill/>
        </p:spPr>
        <p:txBody>
          <a:bodyPr wrap="square" rtlCol="0">
            <a:spAutoFit/>
          </a:bodyPr>
          <a:lstStyle/>
          <a:p>
            <a:pPr algn="ctr"/>
            <a:r>
              <a:rPr lang="en-US" b="1" dirty="0"/>
              <a:t>St. Vincent de Paul &amp; St. Louise de </a:t>
            </a:r>
            <a:r>
              <a:rPr lang="en-US" b="1" dirty="0" err="1"/>
              <a:t>Marillac</a:t>
            </a:r>
            <a:endParaRPr lang="en-US" dirty="0"/>
          </a:p>
        </p:txBody>
      </p:sp>
    </p:spTree>
    <p:extLst>
      <p:ext uri="{BB962C8B-B14F-4D97-AF65-F5344CB8AC3E}">
        <p14:creationId xmlns:p14="http://schemas.microsoft.com/office/powerpoint/2010/main" val="16597748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4774" y="738409"/>
            <a:ext cx="8911687" cy="2138141"/>
          </a:xfrm>
        </p:spPr>
        <p:txBody>
          <a:bodyPr>
            <a:normAutofit fontScale="90000"/>
          </a:bodyPr>
          <a:lstStyle/>
          <a:p>
            <a:r>
              <a:rPr lang="en-US" sz="4000" b="1" dirty="0"/>
              <a:t>Responding to THE Call… </a:t>
            </a:r>
            <a:br>
              <a:rPr lang="en-US" sz="4000" b="1" dirty="0"/>
            </a:br>
            <a:br>
              <a:rPr lang="en-US" sz="4000" b="1" dirty="0"/>
            </a:br>
            <a:r>
              <a:rPr lang="en-US" sz="4000" i="1" dirty="0"/>
              <a:t>Saying YES to becoming a Vincentian!</a:t>
            </a:r>
            <a:br>
              <a:rPr lang="en-US" dirty="0"/>
            </a:br>
            <a:br>
              <a:rPr lang="en-US" dirty="0"/>
            </a:br>
            <a:r>
              <a:rPr lang="en-US" dirty="0"/>
              <a:t>	                    It’s a Ministry 												   </a:t>
            </a:r>
            <a:br>
              <a:rPr lang="en-US" dirty="0"/>
            </a:br>
            <a:r>
              <a:rPr lang="en-US" dirty="0"/>
              <a:t>				  A vocation - A Call</a:t>
            </a:r>
            <a:br>
              <a:rPr lang="en-US" dirty="0"/>
            </a:br>
            <a:br>
              <a:rPr lang="en-US" dirty="0"/>
            </a:br>
            <a:r>
              <a:rPr lang="en-US" dirty="0"/>
              <a:t>			A Call to Love as Christ did</a:t>
            </a:r>
            <a:br>
              <a:rPr lang="en-US" dirty="0"/>
            </a:br>
            <a:br>
              <a:rPr lang="en-US" dirty="0"/>
            </a:br>
            <a:r>
              <a:rPr lang="en-US" dirty="0"/>
              <a:t>    To Builds a Church </a:t>
            </a:r>
            <a:r>
              <a:rPr lang="en-US" sz="2200" dirty="0"/>
              <a:t>that is </a:t>
            </a:r>
            <a:r>
              <a:rPr lang="en-US" sz="2200" b="1" dirty="0"/>
              <a:t>poor</a:t>
            </a:r>
            <a:r>
              <a:rPr lang="en-US" sz="2200" dirty="0"/>
              <a:t>, for the </a:t>
            </a:r>
            <a:r>
              <a:rPr lang="en-US" sz="2200" b="1" dirty="0"/>
              <a:t>poor…</a:t>
            </a:r>
            <a:r>
              <a:rPr lang="en-US" sz="2200" dirty="0"/>
              <a:t> </a:t>
            </a:r>
            <a:br>
              <a:rPr lang="en-US" sz="2200" dirty="0"/>
            </a:br>
            <a:r>
              <a:rPr lang="en-US" sz="2200" dirty="0"/>
              <a:t>               In the words of Pope Francis a “</a:t>
            </a:r>
            <a:r>
              <a:rPr lang="en-US" sz="2200" b="1" dirty="0"/>
              <a:t>field hospital</a:t>
            </a:r>
            <a:r>
              <a:rPr lang="en-US" sz="2200" dirty="0"/>
              <a:t>”</a:t>
            </a:r>
            <a:br>
              <a:rPr lang="en-US" sz="2200" b="1" dirty="0"/>
            </a:br>
            <a:br>
              <a:rPr lang="en-US" sz="2200" dirty="0"/>
            </a:br>
            <a:br>
              <a:rPr lang="en-US" dirty="0"/>
            </a:br>
            <a:br>
              <a:rPr lang="en-US" dirty="0"/>
            </a:br>
            <a:br>
              <a:rPr lang="en-US" dirty="0"/>
            </a:br>
            <a:r>
              <a:rPr lang="en-US" dirty="0"/>
              <a:t>			</a:t>
            </a:r>
            <a:br>
              <a:rPr lang="en-US" dirty="0"/>
            </a:br>
            <a:br>
              <a:rPr lang="en-US" dirty="0"/>
            </a:br>
            <a:br>
              <a:rPr lang="en-US" dirty="0"/>
            </a:br>
            <a:endParaRPr lang="en-US" dirty="0"/>
          </a:p>
        </p:txBody>
      </p:sp>
    </p:spTree>
    <p:extLst>
      <p:ext uri="{BB962C8B-B14F-4D97-AF65-F5344CB8AC3E}">
        <p14:creationId xmlns:p14="http://schemas.microsoft.com/office/powerpoint/2010/main" val="40908410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05025" y="5086380"/>
            <a:ext cx="8453226" cy="2123658"/>
          </a:xfrm>
          <a:prstGeom prst="rect">
            <a:avLst/>
          </a:prstGeom>
          <a:noFill/>
        </p:spPr>
        <p:txBody>
          <a:bodyPr wrap="square" rtlCol="0">
            <a:spAutoFit/>
          </a:bodyPr>
          <a:lstStyle/>
          <a:p>
            <a:pPr lvl="0" algn="ctr"/>
            <a:r>
              <a:rPr lang="en-US" sz="3200" b="1" i="1" dirty="0"/>
              <a:t> Never have I prayed so well</a:t>
            </a:r>
          </a:p>
          <a:p>
            <a:pPr lvl="0" algn="ctr"/>
            <a:r>
              <a:rPr lang="en-US" sz="3200" b="1" i="1" dirty="0"/>
              <a:t> as in the streets</a:t>
            </a:r>
            <a:endParaRPr lang="en-US" sz="3600" i="1" dirty="0"/>
          </a:p>
          <a:p>
            <a:pPr lvl="0" algn="ctr"/>
            <a:r>
              <a:rPr lang="en-US" sz="2800" i="1" dirty="0"/>
              <a:t>Blessed Rosalie </a:t>
            </a:r>
            <a:r>
              <a:rPr lang="en-US" sz="2800" i="1" dirty="0" err="1"/>
              <a:t>Rendu</a:t>
            </a:r>
            <a:endParaRPr lang="en-US" sz="2800" i="1" dirty="0"/>
          </a:p>
          <a:p>
            <a:pPr lvl="0"/>
            <a:endParaRPr lang="en-US" dirty="0"/>
          </a:p>
          <a:p>
            <a:endParaRPr lang="en-US" dirty="0"/>
          </a:p>
        </p:txBody>
      </p:sp>
      <p:sp>
        <p:nvSpPr>
          <p:cNvPr id="4" name="TextBox 3"/>
          <p:cNvSpPr txBox="1"/>
          <p:nvPr/>
        </p:nvSpPr>
        <p:spPr>
          <a:xfrm>
            <a:off x="13133671" y="4860757"/>
            <a:ext cx="3604661" cy="646331"/>
          </a:xfrm>
          <a:prstGeom prst="rect">
            <a:avLst/>
          </a:prstGeom>
          <a:noFill/>
        </p:spPr>
        <p:txBody>
          <a:bodyPr wrap="square" rtlCol="0">
            <a:spAutoFit/>
          </a:bodyPr>
          <a:lstStyle/>
          <a:p>
            <a:endParaRPr lang="en-US" dirty="0"/>
          </a:p>
          <a:p>
            <a:endParaRPr lang="en-US" dirty="0"/>
          </a:p>
        </p:txBody>
      </p:sp>
      <p:pic>
        <p:nvPicPr>
          <p:cNvPr id="1026" name="Picture 2" descr="MT-baby-cropp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5025" y="405000"/>
            <a:ext cx="8453226" cy="4739350"/>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4" descr="Frédéric Ozanam: Systemic Thinking, and Systemic Chan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3929960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54029" y="2348917"/>
            <a:ext cx="4052085" cy="2699000"/>
          </a:xfrm>
        </p:spPr>
        <p:txBody>
          <a:bodyPr>
            <a:normAutofit fontScale="92500" lnSpcReduction="20000"/>
          </a:bodyPr>
          <a:lstStyle/>
          <a:p>
            <a:pPr marL="0" indent="0" algn="ctr">
              <a:buNone/>
            </a:pPr>
            <a:r>
              <a:rPr lang="en-US" sz="4000" i="1" dirty="0"/>
              <a:t>Hunt down poverty!</a:t>
            </a:r>
          </a:p>
          <a:p>
            <a:pPr marL="0" indent="0" algn="ctr">
              <a:buNone/>
            </a:pPr>
            <a:r>
              <a:rPr lang="en-US" sz="4000" i="1" dirty="0"/>
              <a:t>In order to give humanity its dignity</a:t>
            </a:r>
            <a:r>
              <a:rPr lang="en-US" sz="4800" dirty="0"/>
              <a:t>…</a:t>
            </a:r>
            <a:endParaRPr lang="en-US" sz="4800" b="1" dirty="0"/>
          </a:p>
        </p:txBody>
      </p:sp>
      <p:sp>
        <p:nvSpPr>
          <p:cNvPr id="4" name="TextBox 3"/>
          <p:cNvSpPr txBox="1"/>
          <p:nvPr/>
        </p:nvSpPr>
        <p:spPr>
          <a:xfrm>
            <a:off x="2110302" y="1102326"/>
            <a:ext cx="9191625" cy="646331"/>
          </a:xfrm>
          <a:prstGeom prst="rect">
            <a:avLst/>
          </a:prstGeom>
          <a:noFill/>
        </p:spPr>
        <p:txBody>
          <a:bodyPr wrap="square" rtlCol="0">
            <a:spAutoFit/>
          </a:bodyPr>
          <a:lstStyle/>
          <a:p>
            <a:pPr algn="ctr"/>
            <a:r>
              <a:rPr lang="en-US" sz="3600" b="1" dirty="0"/>
              <a:t>The ZEAL of Blessed Rosalie </a:t>
            </a:r>
            <a:r>
              <a:rPr lang="en-US" sz="3600" b="1" dirty="0" err="1"/>
              <a:t>Rendu</a:t>
            </a:r>
            <a:endParaRPr lang="en-US" sz="3600" b="1" dirty="0"/>
          </a:p>
        </p:txBody>
      </p:sp>
      <p:pic>
        <p:nvPicPr>
          <p:cNvPr id="2" name="Picture 1"/>
          <p:cNvPicPr>
            <a:picLocks noChangeAspect="1"/>
          </p:cNvPicPr>
          <p:nvPr/>
        </p:nvPicPr>
        <p:blipFill>
          <a:blip r:embed="rId3"/>
          <a:stretch>
            <a:fillRect/>
          </a:stretch>
        </p:blipFill>
        <p:spPr>
          <a:xfrm>
            <a:off x="6706114" y="1892851"/>
            <a:ext cx="3825094" cy="3611133"/>
          </a:xfrm>
          <a:prstGeom prst="rect">
            <a:avLst/>
          </a:prstGeom>
        </p:spPr>
      </p:pic>
    </p:spTree>
    <p:extLst>
      <p:ext uri="{BB962C8B-B14F-4D97-AF65-F5344CB8AC3E}">
        <p14:creationId xmlns:p14="http://schemas.microsoft.com/office/powerpoint/2010/main" val="4081083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7326" t="-194" r="30650" b="194"/>
          <a:stretch/>
        </p:blipFill>
        <p:spPr>
          <a:xfrm rot="5400000">
            <a:off x="3235182" y="-481010"/>
            <a:ext cx="6438275" cy="7785099"/>
          </a:xfrm>
          <a:prstGeom prst="rect">
            <a:avLst/>
          </a:prstGeom>
        </p:spPr>
      </p:pic>
    </p:spTree>
    <p:extLst>
      <p:ext uri="{BB962C8B-B14F-4D97-AF65-F5344CB8AC3E}">
        <p14:creationId xmlns:p14="http://schemas.microsoft.com/office/powerpoint/2010/main" val="40057835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9998" y="903041"/>
            <a:ext cx="8911687" cy="1638027"/>
          </a:xfrm>
        </p:spPr>
        <p:txBody>
          <a:bodyPr>
            <a:normAutofit fontScale="90000"/>
          </a:bodyPr>
          <a:lstStyle/>
          <a:p>
            <a:pPr algn="ctr"/>
            <a:r>
              <a:rPr lang="en-US" b="1" dirty="0"/>
              <a:t>Great Gratitude for your Presence, for Listening, for your Participation and for your Love of our St. Vincent de Paul Mission!</a:t>
            </a:r>
            <a:br>
              <a:rPr lang="en-US" b="1" dirty="0"/>
            </a:br>
            <a:br>
              <a:rPr lang="en-US" b="1" dirty="0"/>
            </a:br>
            <a:br>
              <a:rPr lang="en-US" b="1" dirty="0"/>
            </a:br>
            <a:r>
              <a:rPr lang="en-US" i="1" dirty="0"/>
              <a:t>Questions?</a:t>
            </a:r>
          </a:p>
        </p:txBody>
      </p:sp>
      <p:pic>
        <p:nvPicPr>
          <p:cNvPr id="1030" name="Picture 6" descr="Centennial Conference Toolk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0917" y="3957487"/>
            <a:ext cx="2609850"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492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Additional Resources</a:t>
            </a:r>
          </a:p>
        </p:txBody>
      </p:sp>
      <p:sp>
        <p:nvSpPr>
          <p:cNvPr id="3" name="Content Placeholder 2"/>
          <p:cNvSpPr>
            <a:spLocks noGrp="1"/>
          </p:cNvSpPr>
          <p:nvPr>
            <p:ph idx="1"/>
          </p:nvPr>
        </p:nvSpPr>
        <p:spPr>
          <a:xfrm>
            <a:off x="2589212" y="1617846"/>
            <a:ext cx="8915400" cy="4726970"/>
          </a:xfrm>
        </p:spPr>
        <p:txBody>
          <a:bodyPr vert="horz" lIns="91440" tIns="45720" rIns="91440" bIns="45720" rtlCol="0" anchor="t">
            <a:normAutofit/>
          </a:bodyPr>
          <a:lstStyle/>
          <a:p>
            <a:pPr marL="0" indent="0" algn="ctr">
              <a:buNone/>
            </a:pPr>
            <a:r>
              <a:rPr lang="en-US" sz="2800" dirty="0" err="1"/>
              <a:t>SVdP</a:t>
            </a:r>
            <a:r>
              <a:rPr lang="en-US" sz="2800" dirty="0"/>
              <a:t> Seattle | King County member site: </a:t>
            </a:r>
            <a:r>
              <a:rPr lang="en-US" sz="2800" u="sng" dirty="0">
                <a:solidFill>
                  <a:srgbClr val="FF0000"/>
                </a:solidFill>
              </a:rPr>
              <a:t>svdpseattlemembers.net</a:t>
            </a:r>
          </a:p>
          <a:p>
            <a:pPr marL="0" indent="0" algn="ctr">
              <a:buNone/>
            </a:pPr>
            <a:endParaRPr lang="en-US" sz="1600" u="sng" dirty="0">
              <a:solidFill>
                <a:srgbClr val="FF0000"/>
              </a:solidFill>
            </a:endParaRPr>
          </a:p>
          <a:p>
            <a:pPr marL="0" indent="0">
              <a:buNone/>
            </a:pPr>
            <a:r>
              <a:rPr lang="en-US" sz="2800" dirty="0"/>
              <a:t>Contact: </a:t>
            </a:r>
          </a:p>
          <a:p>
            <a:pPr lvl="1"/>
            <a:r>
              <a:rPr lang="en-US" sz="2600" dirty="0"/>
              <a:t>Hannah Hunthausen, Mission Renewal and Vincentian Support Manager</a:t>
            </a:r>
          </a:p>
          <a:p>
            <a:pPr marL="457200" lvl="1" indent="0">
              <a:buNone/>
            </a:pPr>
            <a:r>
              <a:rPr lang="en-US" sz="2600" dirty="0">
                <a:hlinkClick r:id="rId3"/>
              </a:rPr>
              <a:t>hannah@svdpseattle.org</a:t>
            </a:r>
            <a:r>
              <a:rPr lang="en-US" sz="2600" dirty="0"/>
              <a:t>; 206-686-5272</a:t>
            </a:r>
          </a:p>
          <a:p>
            <a:pPr lvl="1"/>
            <a:r>
              <a:rPr lang="en-US" sz="2600" dirty="0"/>
              <a:t>Riley Irish, Youth Engagement and Vincentian Support, </a:t>
            </a:r>
            <a:r>
              <a:rPr lang="en-US" sz="2600" dirty="0">
                <a:hlinkClick r:id="rId4"/>
              </a:rPr>
              <a:t>Rileyi@svdpseattle.org</a:t>
            </a:r>
            <a:endParaRPr lang="en-US" sz="2600" dirty="0"/>
          </a:p>
          <a:p>
            <a:pPr lvl="1"/>
            <a:endParaRPr lang="en-US" sz="2600" dirty="0"/>
          </a:p>
          <a:p>
            <a:endParaRPr lang="en-US" sz="2800" dirty="0"/>
          </a:p>
          <a:p>
            <a:endParaRPr lang="en-US" sz="2800" dirty="0"/>
          </a:p>
          <a:p>
            <a:pPr marL="0" indent="0">
              <a:buNone/>
            </a:pPr>
            <a:endParaRPr lang="en-US" sz="2800" dirty="0"/>
          </a:p>
          <a:p>
            <a:endParaRPr lang="en-US" dirty="0"/>
          </a:p>
        </p:txBody>
      </p:sp>
      <p:sp>
        <p:nvSpPr>
          <p:cNvPr id="4" name="Rectangle 3"/>
          <p:cNvSpPr/>
          <p:nvPr/>
        </p:nvSpPr>
        <p:spPr>
          <a:xfrm>
            <a:off x="103480" y="819633"/>
            <a:ext cx="1382110" cy="369332"/>
          </a:xfrm>
          <a:prstGeom prst="rect">
            <a:avLst/>
          </a:prstGeom>
        </p:spPr>
        <p:txBody>
          <a:bodyPr wrap="none">
            <a:spAutoFit/>
          </a:bodyPr>
          <a:lstStyle/>
          <a:p>
            <a:r>
              <a:rPr lang="en-US" b="1" dirty="0">
                <a:solidFill>
                  <a:schemeClr val="bg1"/>
                </a:solidFill>
              </a:rPr>
              <a:t>HAND-OUT</a:t>
            </a:r>
          </a:p>
        </p:txBody>
      </p:sp>
    </p:spTree>
    <p:extLst>
      <p:ext uri="{BB962C8B-B14F-4D97-AF65-F5344CB8AC3E}">
        <p14:creationId xmlns:p14="http://schemas.microsoft.com/office/powerpoint/2010/main" val="4769716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2844796"/>
            <a:ext cx="8911687" cy="1280890"/>
          </a:xfrm>
        </p:spPr>
        <p:txBody>
          <a:bodyPr/>
          <a:lstStyle/>
          <a:p>
            <a:r>
              <a:rPr lang="en-US" b="1" dirty="0"/>
              <a:t>Other Resources </a:t>
            </a:r>
          </a:p>
        </p:txBody>
      </p:sp>
    </p:spTree>
    <p:extLst>
      <p:ext uri="{BB962C8B-B14F-4D97-AF65-F5344CB8AC3E}">
        <p14:creationId xmlns:p14="http://schemas.microsoft.com/office/powerpoint/2010/main" val="36835306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7539" y="181432"/>
            <a:ext cx="8911687" cy="1280890"/>
          </a:xfrm>
        </p:spPr>
        <p:txBody>
          <a:bodyPr/>
          <a:lstStyle/>
          <a:p>
            <a:r>
              <a:rPr lang="en-US" dirty="0">
                <a:effectLst>
                  <a:outerShdw blurRad="38100" dist="38100" dir="2700000" algn="tl">
                    <a:srgbClr val="000000">
                      <a:alpha val="43137"/>
                    </a:srgbClr>
                  </a:outerShdw>
                </a:effectLst>
              </a:rPr>
              <a:t>Empathy vs. Sympathy</a:t>
            </a:r>
          </a:p>
        </p:txBody>
      </p:sp>
      <p:pic>
        <p:nvPicPr>
          <p:cNvPr id="3" name="Brené Brown on Empath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49104" y="1053540"/>
            <a:ext cx="9513667" cy="5347260"/>
          </a:xfrm>
          <a:prstGeom prst="rect">
            <a:avLst/>
          </a:prstGeom>
        </p:spPr>
      </p:pic>
      <p:sp>
        <p:nvSpPr>
          <p:cNvPr id="6" name="TextBox 5"/>
          <p:cNvSpPr txBox="1"/>
          <p:nvPr/>
        </p:nvSpPr>
        <p:spPr>
          <a:xfrm>
            <a:off x="2303584" y="6400800"/>
            <a:ext cx="7910091" cy="523220"/>
          </a:xfrm>
          <a:prstGeom prst="rect">
            <a:avLst/>
          </a:prstGeom>
          <a:noFill/>
        </p:spPr>
        <p:txBody>
          <a:bodyPr wrap="square" rtlCol="0">
            <a:spAutoFit/>
          </a:bodyPr>
          <a:lstStyle/>
          <a:p>
            <a:r>
              <a:rPr lang="en-US" sz="1400" dirty="0"/>
              <a:t>“</a:t>
            </a:r>
            <a:r>
              <a:rPr lang="en-US" sz="1400" dirty="0" err="1"/>
              <a:t>Brené</a:t>
            </a:r>
            <a:r>
              <a:rPr lang="en-US" sz="1400" dirty="0"/>
              <a:t> Brown on Empathy”:  </a:t>
            </a:r>
            <a:r>
              <a:rPr lang="en-US" sz="1400" dirty="0">
                <a:hlinkClick r:id="rId6"/>
              </a:rPr>
              <a:t>https://www.youtube.com/watch?v=1Evwgu369Jw</a:t>
            </a:r>
            <a:endParaRPr lang="en-US" sz="1400" dirty="0">
              <a:cs typeface="Calibri"/>
            </a:endParaRPr>
          </a:p>
          <a:p>
            <a:endParaRPr lang="en-US" sz="1400" dirty="0"/>
          </a:p>
        </p:txBody>
      </p:sp>
      <p:sp>
        <p:nvSpPr>
          <p:cNvPr id="4" name="Rectangle 3"/>
          <p:cNvSpPr/>
          <p:nvPr/>
        </p:nvSpPr>
        <p:spPr>
          <a:xfrm>
            <a:off x="104282" y="821877"/>
            <a:ext cx="1380506" cy="369332"/>
          </a:xfrm>
          <a:prstGeom prst="rect">
            <a:avLst/>
          </a:prstGeom>
        </p:spPr>
        <p:txBody>
          <a:bodyPr wrap="none">
            <a:spAutoFit/>
          </a:bodyPr>
          <a:lstStyle/>
          <a:p>
            <a:r>
              <a:rPr lang="en-US" b="1" dirty="0">
                <a:solidFill>
                  <a:schemeClr val="bg1"/>
                </a:solidFill>
              </a:rPr>
              <a:t>HAND-OUT</a:t>
            </a:r>
          </a:p>
        </p:txBody>
      </p:sp>
    </p:spTree>
    <p:extLst>
      <p:ext uri="{BB962C8B-B14F-4D97-AF65-F5344CB8AC3E}">
        <p14:creationId xmlns:p14="http://schemas.microsoft.com/office/powerpoint/2010/main" val="11496632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43939">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lgn="ctr"/>
            <a:r>
              <a:rPr lang="en-US" b="1" dirty="0"/>
              <a:t>Love in the Abstract</a:t>
            </a:r>
          </a:p>
        </p:txBody>
      </p:sp>
      <p:sp>
        <p:nvSpPr>
          <p:cNvPr id="3" name="Content Placeholder 2"/>
          <p:cNvSpPr>
            <a:spLocks noGrp="1"/>
          </p:cNvSpPr>
          <p:nvPr>
            <p:ph idx="1"/>
          </p:nvPr>
        </p:nvSpPr>
        <p:spPr>
          <a:xfrm>
            <a:off x="2589212" y="1681549"/>
            <a:ext cx="8915400" cy="4501522"/>
          </a:xfrm>
        </p:spPr>
        <p:txBody>
          <a:bodyPr>
            <a:normAutofit/>
          </a:bodyPr>
          <a:lstStyle/>
          <a:p>
            <a:pPr marL="0" indent="0">
              <a:buNone/>
            </a:pPr>
            <a:r>
              <a:rPr lang="en-US" sz="2400" dirty="0"/>
              <a:t>It is not love in the abstract that counts. We have loved the workers, the poor, the oppressed, but we have not loved “personally.” It is hard to love. </a:t>
            </a:r>
          </a:p>
          <a:p>
            <a:pPr marL="0" indent="0">
              <a:buNone/>
            </a:pPr>
            <a:r>
              <a:rPr lang="en-US" sz="2400" dirty="0"/>
              <a:t>It is the hardest thing in the world, naturally speaking. Have you ever read Tolstoy’s Resurrection? He tells of political prisoners in a long prison train, enduring chains and persecution for the love of their brothers, ignoring those same brothers on the long trek to Siberia. </a:t>
            </a:r>
          </a:p>
          <a:p>
            <a:pPr marL="0" indent="0">
              <a:buNone/>
            </a:pPr>
            <a:r>
              <a:rPr lang="en-US" sz="2400" dirty="0"/>
              <a:t>It is never the brothers right next to us, but the brothers in the abstract that are easy to love.</a:t>
            </a:r>
          </a:p>
          <a:p>
            <a:pPr marL="0" indent="0" algn="r">
              <a:buNone/>
            </a:pPr>
            <a:r>
              <a:rPr lang="en-US" sz="2400" dirty="0"/>
              <a:t>Dorothy Day</a:t>
            </a:r>
          </a:p>
        </p:txBody>
      </p:sp>
    </p:spTree>
    <p:extLst>
      <p:ext uri="{BB962C8B-B14F-4D97-AF65-F5344CB8AC3E}">
        <p14:creationId xmlns:p14="http://schemas.microsoft.com/office/powerpoint/2010/main" val="34614313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effectLst>
                  <a:outerShdw blurRad="38100" dist="38100" dir="2700000" algn="tl">
                    <a:srgbClr val="000000">
                      <a:alpha val="43137"/>
                    </a:srgbClr>
                  </a:outerShdw>
                </a:effectLst>
              </a:rPr>
              <a:t>Processing the Home Visit</a:t>
            </a:r>
          </a:p>
        </p:txBody>
      </p:sp>
      <p:sp>
        <p:nvSpPr>
          <p:cNvPr id="3" name="Content Placeholder 2"/>
          <p:cNvSpPr>
            <a:spLocks noGrp="1"/>
          </p:cNvSpPr>
          <p:nvPr>
            <p:ph idx="1"/>
          </p:nvPr>
        </p:nvSpPr>
        <p:spPr>
          <a:xfrm>
            <a:off x="2589212" y="1264555"/>
            <a:ext cx="9602788" cy="5047129"/>
          </a:xfrm>
        </p:spPr>
        <p:txBody>
          <a:bodyPr>
            <a:noAutofit/>
          </a:bodyPr>
          <a:lstStyle/>
          <a:p>
            <a:r>
              <a:rPr lang="en-US" sz="2800" b="1" i="1" dirty="0"/>
              <a:t>Journal</a:t>
            </a:r>
            <a:endParaRPr lang="en-US" sz="2800" dirty="0"/>
          </a:p>
          <a:p>
            <a:pPr defTabSz="966612">
              <a:buFont typeface="Wingdings" panose="05000000000000000000" pitchFamily="2" charset="2"/>
              <a:buChar char="v"/>
            </a:pPr>
            <a:r>
              <a:rPr lang="en-US" sz="2400" dirty="0"/>
              <a:t>Where in the visit did you experience unconditional, universal loving?</a:t>
            </a:r>
          </a:p>
          <a:p>
            <a:pPr defTabSz="966612">
              <a:buFont typeface="Wingdings" panose="05000000000000000000" pitchFamily="2" charset="2"/>
              <a:buChar char="v"/>
            </a:pPr>
            <a:r>
              <a:rPr lang="en-US" sz="2400" dirty="0"/>
              <a:t>How do you prepare for the spiritual realities of the home visit?</a:t>
            </a:r>
          </a:p>
          <a:p>
            <a:pPr defTabSz="966612">
              <a:buFont typeface="Wingdings" panose="05000000000000000000" pitchFamily="2" charset="2"/>
              <a:buChar char="v"/>
            </a:pPr>
            <a:r>
              <a:rPr lang="en-US" sz="2400" dirty="0"/>
              <a:t>Where did you find God in your experience in the home visit?</a:t>
            </a:r>
          </a:p>
          <a:p>
            <a:pPr defTabSz="966612">
              <a:buFont typeface="Wingdings" panose="05000000000000000000" pitchFamily="2" charset="2"/>
              <a:buChar char="v"/>
            </a:pPr>
            <a:r>
              <a:rPr lang="en-US" sz="2400" dirty="0"/>
              <a:t>What graces did you receive from God?</a:t>
            </a:r>
          </a:p>
          <a:p>
            <a:pPr defTabSz="966612">
              <a:buFont typeface="Wingdings" panose="05000000000000000000" pitchFamily="2" charset="2"/>
              <a:buChar char="v"/>
            </a:pPr>
            <a:r>
              <a:rPr lang="en-US" sz="2400" dirty="0"/>
              <a:t>Are you able to understand the connection between your poverty, that of the person you are visiting, and spirituality?</a:t>
            </a:r>
          </a:p>
          <a:p>
            <a:pPr marL="0" indent="0" algn="r" defTabSz="966612">
              <a:buNone/>
            </a:pPr>
            <a:endParaRPr lang="en-US" sz="2000" i="1" dirty="0"/>
          </a:p>
          <a:p>
            <a:pPr marL="0" indent="0" algn="r" defTabSz="966612">
              <a:buNone/>
            </a:pPr>
            <a:r>
              <a:rPr lang="en-US" sz="2000" i="1" dirty="0"/>
              <a:t>Questions for Reflection from Fr. Kevin Moran, ADC Spiritual Advisor.</a:t>
            </a:r>
          </a:p>
        </p:txBody>
      </p:sp>
      <p:sp>
        <p:nvSpPr>
          <p:cNvPr id="4" name="Rectangle 3"/>
          <p:cNvSpPr/>
          <p:nvPr/>
        </p:nvSpPr>
        <p:spPr>
          <a:xfrm>
            <a:off x="135104" y="778536"/>
            <a:ext cx="1380506" cy="369332"/>
          </a:xfrm>
          <a:prstGeom prst="rect">
            <a:avLst/>
          </a:prstGeom>
        </p:spPr>
        <p:txBody>
          <a:bodyPr wrap="none">
            <a:spAutoFit/>
          </a:bodyPr>
          <a:lstStyle/>
          <a:p>
            <a:r>
              <a:rPr lang="en-US" b="1" dirty="0">
                <a:solidFill>
                  <a:schemeClr val="bg1"/>
                </a:solidFill>
              </a:rPr>
              <a:t>HAND-OUT</a:t>
            </a:r>
          </a:p>
        </p:txBody>
      </p:sp>
    </p:spTree>
    <p:extLst>
      <p:ext uri="{BB962C8B-B14F-4D97-AF65-F5344CB8AC3E}">
        <p14:creationId xmlns:p14="http://schemas.microsoft.com/office/powerpoint/2010/main" val="40517604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09"/>
            <a:ext cx="8911687" cy="2224908"/>
          </a:xfrm>
        </p:spPr>
        <p:txBody>
          <a:bodyPr>
            <a:normAutofit fontScale="90000"/>
          </a:bodyPr>
          <a:lstStyle/>
          <a:p>
            <a:r>
              <a:rPr lang="en-US" dirty="0">
                <a:effectLst>
                  <a:outerShdw blurRad="38100" dist="38100" dir="2700000" algn="tl">
                    <a:srgbClr val="000000">
                      <a:alpha val="43137"/>
                    </a:srgbClr>
                  </a:outerShdw>
                </a:effectLst>
              </a:rPr>
              <a:t>Vincentians pledge support, refer to other agencies and advocate for their neighbors </a:t>
            </a:r>
            <a:r>
              <a:rPr lang="en-US" sz="1600" b="1" dirty="0">
                <a:solidFill>
                  <a:srgbClr val="FF0000"/>
                </a:solidFill>
                <a:effectLst>
                  <a:outerShdw blurRad="38100" dist="38100" dir="2700000" algn="tl">
                    <a:srgbClr val="000000">
                      <a:alpha val="43137"/>
                    </a:srgbClr>
                  </a:outerShdw>
                </a:effectLst>
              </a:rPr>
              <a:t>(a compassionate response and best practice is to follow up with a neighbor who was not successful with the referral given) – Vincentians should build relationships and partnerships with other groups who will commit to supporting those we serve through our ministry. Neighbors will benefit from Vincentian support to help navigate complex social service systems and to advocate for them whenever possible.)</a:t>
            </a:r>
          </a:p>
        </p:txBody>
      </p:sp>
      <p:sp>
        <p:nvSpPr>
          <p:cNvPr id="3" name="Content Placeholder 2"/>
          <p:cNvSpPr>
            <a:spLocks noGrp="1"/>
          </p:cNvSpPr>
          <p:nvPr>
            <p:ph idx="1"/>
          </p:nvPr>
        </p:nvSpPr>
        <p:spPr>
          <a:xfrm>
            <a:off x="2589212" y="3035629"/>
            <a:ext cx="8915400" cy="1998308"/>
          </a:xfrm>
        </p:spPr>
        <p:txBody>
          <a:bodyPr numCol="2">
            <a:normAutofit fontScale="32500" lnSpcReduction="20000"/>
          </a:bodyPr>
          <a:lstStyle/>
          <a:p>
            <a:r>
              <a:rPr lang="en-US" sz="6200" dirty="0"/>
              <a:t>Food or Foodbanks</a:t>
            </a:r>
          </a:p>
          <a:p>
            <a:r>
              <a:rPr lang="en-US" sz="6200" dirty="0"/>
              <a:t>Clothing and Household items</a:t>
            </a:r>
          </a:p>
          <a:p>
            <a:r>
              <a:rPr lang="en-US" sz="6200" dirty="0"/>
              <a:t>Furniture</a:t>
            </a:r>
          </a:p>
          <a:p>
            <a:r>
              <a:rPr lang="en-US" sz="6200" dirty="0"/>
              <a:t>Rent/Housing</a:t>
            </a:r>
          </a:p>
          <a:p>
            <a:pPr marL="0" indent="0">
              <a:buNone/>
            </a:pPr>
            <a:endParaRPr lang="en-US" sz="6200" dirty="0"/>
          </a:p>
          <a:p>
            <a:r>
              <a:rPr lang="en-US" sz="6200" dirty="0"/>
              <a:t>Bus Tickets</a:t>
            </a:r>
          </a:p>
          <a:p>
            <a:r>
              <a:rPr lang="en-US" sz="6200" dirty="0"/>
              <a:t>Electricity &amp; Utilities</a:t>
            </a:r>
          </a:p>
          <a:p>
            <a:r>
              <a:rPr lang="en-US" sz="6200" dirty="0"/>
              <a:t>Mental Health</a:t>
            </a:r>
          </a:p>
          <a:p>
            <a:r>
              <a:rPr lang="en-US" sz="6200" dirty="0"/>
              <a:t>Civil Legal Aid </a:t>
            </a:r>
          </a:p>
          <a:p>
            <a:endParaRPr lang="en-US" sz="2800" dirty="0"/>
          </a:p>
          <a:p>
            <a:endParaRPr lang="en-US" sz="2800" dirty="0"/>
          </a:p>
        </p:txBody>
      </p:sp>
      <p:sp>
        <p:nvSpPr>
          <p:cNvPr id="4" name="TextBox 3"/>
          <p:cNvSpPr txBox="1"/>
          <p:nvPr/>
        </p:nvSpPr>
        <p:spPr>
          <a:xfrm>
            <a:off x="2589212" y="4847325"/>
            <a:ext cx="8915400" cy="1384995"/>
          </a:xfrm>
          <a:prstGeom prst="rect">
            <a:avLst/>
          </a:prstGeom>
          <a:noFill/>
        </p:spPr>
        <p:txBody>
          <a:bodyPr wrap="square" rtlCol="0">
            <a:spAutoFit/>
          </a:bodyPr>
          <a:lstStyle/>
          <a:p>
            <a:r>
              <a:rPr lang="en-US" sz="2800" dirty="0">
                <a:solidFill>
                  <a:schemeClr val="tx1">
                    <a:lumMod val="75000"/>
                    <a:lumOff val="25000"/>
                  </a:schemeClr>
                </a:solidFill>
              </a:rPr>
              <a:t>“No act of charity is foreign to </a:t>
            </a:r>
          </a:p>
          <a:p>
            <a:r>
              <a:rPr lang="en-US" sz="2800" dirty="0">
                <a:solidFill>
                  <a:schemeClr val="tx1">
                    <a:lumMod val="75000"/>
                    <a:lumOff val="25000"/>
                  </a:schemeClr>
                </a:solidFill>
              </a:rPr>
              <a:t>the St. Vincent de Paul Society.”</a:t>
            </a:r>
          </a:p>
          <a:p>
            <a:pPr algn="r"/>
            <a:r>
              <a:rPr lang="en-US" sz="2800" dirty="0">
                <a:solidFill>
                  <a:schemeClr val="tx1">
                    <a:lumMod val="75000"/>
                    <a:lumOff val="25000"/>
                  </a:schemeClr>
                </a:solidFill>
              </a:rPr>
              <a:t>- Blessed </a:t>
            </a:r>
            <a:r>
              <a:rPr lang="en-US" sz="2800" dirty="0" err="1">
                <a:solidFill>
                  <a:schemeClr val="tx1">
                    <a:lumMod val="75000"/>
                    <a:lumOff val="25000"/>
                  </a:schemeClr>
                </a:solidFill>
              </a:rPr>
              <a:t>Frédéric</a:t>
            </a:r>
            <a:r>
              <a:rPr lang="en-US" sz="2800" dirty="0">
                <a:solidFill>
                  <a:schemeClr val="tx1">
                    <a:lumMod val="75000"/>
                    <a:lumOff val="25000"/>
                  </a:schemeClr>
                </a:solidFill>
              </a:rPr>
              <a:t> </a:t>
            </a:r>
            <a:r>
              <a:rPr lang="en-US" sz="2800" dirty="0" err="1">
                <a:solidFill>
                  <a:schemeClr val="tx1">
                    <a:lumMod val="75000"/>
                    <a:lumOff val="25000"/>
                  </a:schemeClr>
                </a:solidFill>
              </a:rPr>
              <a:t>Ozanam</a:t>
            </a:r>
            <a:endParaRPr lang="en-US" sz="2800" dirty="0">
              <a:solidFill>
                <a:schemeClr val="tx1">
                  <a:lumMod val="75000"/>
                  <a:lumOff val="25000"/>
                </a:schemeClr>
              </a:solidFill>
            </a:endParaRPr>
          </a:p>
        </p:txBody>
      </p:sp>
      <p:sp>
        <p:nvSpPr>
          <p:cNvPr id="6" name="Rectangle 5"/>
          <p:cNvSpPr/>
          <p:nvPr/>
        </p:nvSpPr>
        <p:spPr>
          <a:xfrm>
            <a:off x="176201" y="747713"/>
            <a:ext cx="1380506" cy="369332"/>
          </a:xfrm>
          <a:prstGeom prst="rect">
            <a:avLst/>
          </a:prstGeom>
        </p:spPr>
        <p:txBody>
          <a:bodyPr wrap="none">
            <a:spAutoFit/>
          </a:bodyPr>
          <a:lstStyle/>
          <a:p>
            <a:r>
              <a:rPr lang="en-US" b="1" dirty="0">
                <a:solidFill>
                  <a:schemeClr val="bg1"/>
                </a:solidFill>
              </a:rPr>
              <a:t>HAND-OUT</a:t>
            </a:r>
          </a:p>
        </p:txBody>
      </p:sp>
    </p:spTree>
    <p:extLst>
      <p:ext uri="{BB962C8B-B14F-4D97-AF65-F5344CB8AC3E}">
        <p14:creationId xmlns:p14="http://schemas.microsoft.com/office/powerpoint/2010/main" val="1779842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0" y="428625"/>
            <a:ext cx="11430000" cy="6000750"/>
          </a:xfrm>
          <a:prstGeom prst="rect">
            <a:avLst/>
          </a:prstGeom>
        </p:spPr>
      </p:pic>
    </p:spTree>
    <p:extLst>
      <p:ext uri="{BB962C8B-B14F-4D97-AF65-F5344CB8AC3E}">
        <p14:creationId xmlns:p14="http://schemas.microsoft.com/office/powerpoint/2010/main" val="1545250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2943" y="852041"/>
            <a:ext cx="5923227" cy="1280890"/>
          </a:xfrm>
        </p:spPr>
        <p:txBody>
          <a:bodyPr>
            <a:normAutofit/>
          </a:bodyPr>
          <a:lstStyle/>
          <a:p>
            <a:pPr algn="ctr"/>
            <a:r>
              <a:rPr lang="en-US" b="1" dirty="0">
                <a:effectLst>
                  <a:outerShdw blurRad="38100" dist="38100" dir="2700000" algn="tl">
                    <a:srgbClr val="000000">
                      <a:alpha val="43137"/>
                    </a:srgbClr>
                  </a:outerShdw>
                </a:effectLst>
              </a:rPr>
              <a:t>Attitude of the </a:t>
            </a:r>
            <a:r>
              <a:rPr lang="en-US" b="1" dirty="0">
                <a:solidFill>
                  <a:srgbClr val="00B050"/>
                </a:solidFill>
                <a:effectLst>
                  <a:outerShdw blurRad="38100" dist="38100" dir="2700000" algn="tl">
                    <a:srgbClr val="000000">
                      <a:alpha val="43137"/>
                    </a:srgbClr>
                  </a:outerShdw>
                </a:effectLst>
              </a:rPr>
              <a:t>Home</a:t>
            </a:r>
            <a:r>
              <a:rPr lang="en-US" b="1" dirty="0">
                <a:effectLst>
                  <a:outerShdw blurRad="38100" dist="38100" dir="2700000" algn="tl">
                    <a:srgbClr val="000000">
                      <a:alpha val="43137"/>
                    </a:srgbClr>
                  </a:outerShdw>
                </a:effectLst>
              </a:rPr>
              <a:t> Visit begins in our </a:t>
            </a:r>
            <a:r>
              <a:rPr lang="en-US" b="1" dirty="0">
                <a:solidFill>
                  <a:schemeClr val="accent1"/>
                </a:solidFill>
                <a:effectLst>
                  <a:outerShdw blurRad="38100" dist="38100" dir="2700000" algn="tl">
                    <a:srgbClr val="000000">
                      <a:alpha val="43137"/>
                    </a:srgbClr>
                  </a:outerShdw>
                </a:effectLst>
              </a:rPr>
              <a:t>Heart</a:t>
            </a:r>
            <a:endParaRPr lang="en-US" dirty="0">
              <a:solidFill>
                <a:schemeClr val="accent1"/>
              </a:solidFill>
            </a:endParaRPr>
          </a:p>
        </p:txBody>
      </p:sp>
      <p:sp>
        <p:nvSpPr>
          <p:cNvPr id="5" name="TextBox 4"/>
          <p:cNvSpPr txBox="1"/>
          <p:nvPr/>
        </p:nvSpPr>
        <p:spPr>
          <a:xfrm>
            <a:off x="3200395" y="2274533"/>
            <a:ext cx="5648325" cy="4185761"/>
          </a:xfrm>
          <a:prstGeom prst="rect">
            <a:avLst/>
          </a:prstGeom>
          <a:noFill/>
        </p:spPr>
        <p:txBody>
          <a:bodyPr wrap="square" rtlCol="0">
            <a:spAutoFit/>
          </a:bodyPr>
          <a:lstStyle/>
          <a:p>
            <a:pPr lvl="1" algn="ctr"/>
            <a:r>
              <a:rPr lang="en-US" sz="2800" i="1" dirty="0"/>
              <a:t>Be kind and love, for love is your first gift to the poor. They will appreciate your kindness and your love more than all else you bring them</a:t>
            </a:r>
            <a:r>
              <a:rPr lang="en-US" sz="2800" dirty="0"/>
              <a:t>.      </a:t>
            </a:r>
          </a:p>
          <a:p>
            <a:pPr lvl="1" algn="ctr"/>
            <a:endParaRPr lang="en-US" sz="2800" dirty="0"/>
          </a:p>
          <a:p>
            <a:pPr lvl="1" algn="ctr"/>
            <a:r>
              <a:rPr lang="en-US" sz="2400" b="1" dirty="0"/>
              <a:t>Rosalie </a:t>
            </a:r>
            <a:r>
              <a:rPr lang="en-US" sz="2400" b="1" dirty="0" err="1"/>
              <a:t>Rendu</a:t>
            </a:r>
            <a:r>
              <a:rPr lang="en-US" sz="2400" dirty="0"/>
              <a:t> </a:t>
            </a:r>
          </a:p>
          <a:p>
            <a:pPr lvl="1" algn="ctr"/>
            <a:r>
              <a:rPr lang="en-US" sz="2000" i="1" dirty="0"/>
              <a:t>19</a:t>
            </a:r>
            <a:r>
              <a:rPr lang="en-US" sz="2000" i="1" baseline="30000" dirty="0"/>
              <a:t>th</a:t>
            </a:r>
            <a:r>
              <a:rPr lang="en-US" sz="2000" i="1" dirty="0"/>
              <a:t> century</a:t>
            </a:r>
          </a:p>
          <a:p>
            <a:pPr lvl="2"/>
            <a:endParaRPr lang="en-US" sz="1200" dirty="0"/>
          </a:p>
          <a:p>
            <a:pPr lvl="2"/>
            <a:endParaRPr lang="en-US" sz="1200" dirty="0"/>
          </a:p>
          <a:p>
            <a:pPr lvl="2"/>
            <a:endParaRPr lang="en-US" sz="1200" dirty="0"/>
          </a:p>
          <a:p>
            <a:endParaRPr lang="en-US" dirty="0"/>
          </a:p>
        </p:txBody>
      </p:sp>
      <p:sp>
        <p:nvSpPr>
          <p:cNvPr id="7" name="TextBox 6"/>
          <p:cNvSpPr txBox="1"/>
          <p:nvPr/>
        </p:nvSpPr>
        <p:spPr>
          <a:xfrm>
            <a:off x="304960" y="150967"/>
            <a:ext cx="3000054" cy="369332"/>
          </a:xfrm>
          <a:prstGeom prst="rect">
            <a:avLst/>
          </a:prstGeom>
          <a:noFill/>
        </p:spPr>
        <p:txBody>
          <a:bodyPr wrap="square" rtlCol="0">
            <a:spAutoFit/>
          </a:bodyPr>
          <a:lstStyle/>
          <a:p>
            <a:r>
              <a:rPr lang="en-US" b="1" dirty="0"/>
              <a:t>Spirituality of the Visit</a:t>
            </a:r>
            <a:endParaRPr lang="en-US" dirty="0"/>
          </a:p>
        </p:txBody>
      </p:sp>
      <p:pic>
        <p:nvPicPr>
          <p:cNvPr id="6" name="Picture 2" descr="Sacred Heart of Jesus Po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0278" y="2274533"/>
            <a:ext cx="1728700" cy="172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68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stretch>
            <a:fillRect/>
          </a:stretch>
        </p:blipFill>
        <p:spPr>
          <a:xfrm>
            <a:off x="0" y="68262"/>
            <a:ext cx="11775989" cy="6623994"/>
          </a:xfrm>
          <a:prstGeom prst="rect">
            <a:avLst/>
          </a:prstGeom>
        </p:spPr>
      </p:pic>
    </p:spTree>
    <p:extLst>
      <p:ext uri="{BB962C8B-B14F-4D97-AF65-F5344CB8AC3E}">
        <p14:creationId xmlns:p14="http://schemas.microsoft.com/office/powerpoint/2010/main" val="2697337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4606" y="435579"/>
            <a:ext cx="9526619" cy="1280890"/>
          </a:xfrm>
        </p:spPr>
        <p:txBody>
          <a:bodyPr>
            <a:normAutofit/>
          </a:bodyPr>
          <a:lstStyle/>
          <a:p>
            <a:pPr algn="ctr"/>
            <a:r>
              <a:rPr lang="en-US" b="1" dirty="0"/>
              <a:t>SLOW-DOWN and SMELL the ROSES</a:t>
            </a:r>
          </a:p>
        </p:txBody>
      </p:sp>
      <p:sp>
        <p:nvSpPr>
          <p:cNvPr id="5" name="TextBox 4"/>
          <p:cNvSpPr txBox="1"/>
          <p:nvPr/>
        </p:nvSpPr>
        <p:spPr>
          <a:xfrm>
            <a:off x="1779873" y="1135693"/>
            <a:ext cx="9096087" cy="2523768"/>
          </a:xfrm>
          <a:prstGeom prst="rect">
            <a:avLst/>
          </a:prstGeom>
          <a:noFill/>
        </p:spPr>
        <p:txBody>
          <a:bodyPr wrap="square" rtlCol="0">
            <a:spAutoFit/>
          </a:bodyPr>
          <a:lstStyle/>
          <a:p>
            <a:pPr marL="571500" lvl="4" indent="-342900">
              <a:buClrTx/>
              <a:buFont typeface="Arial" panose="020B0604020202020204" pitchFamily="34" charset="0"/>
              <a:buChar char="•"/>
            </a:pPr>
            <a:r>
              <a:rPr lang="en-US" sz="2000" dirty="0"/>
              <a:t>In our speed-driven and frenzied world, we are often distracted.</a:t>
            </a:r>
          </a:p>
          <a:p>
            <a:pPr marL="228600" lvl="4">
              <a:buClrTx/>
            </a:pPr>
            <a:endParaRPr lang="en-US" sz="2000" dirty="0"/>
          </a:p>
          <a:p>
            <a:pPr marL="571500" lvl="4" indent="-342900">
              <a:buClrTx/>
              <a:buFont typeface="Arial" panose="020B0604020202020204" pitchFamily="34" charset="0"/>
              <a:buChar char="•"/>
            </a:pPr>
            <a:r>
              <a:rPr lang="en-US" sz="2000" dirty="0"/>
              <a:t>Our minds are often racing as we  look ahead to our next obligation. </a:t>
            </a:r>
          </a:p>
          <a:p>
            <a:pPr marL="228600" lvl="4">
              <a:buClrTx/>
            </a:pPr>
            <a:endParaRPr lang="en-US" sz="2000" dirty="0"/>
          </a:p>
          <a:p>
            <a:pPr marL="571500" lvl="4" indent="-342900">
              <a:buClrTx/>
              <a:buFont typeface="Arial" panose="020B0604020202020204" pitchFamily="34" charset="0"/>
              <a:buChar char="•"/>
            </a:pPr>
            <a:r>
              <a:rPr lang="en-US" sz="2000" dirty="0"/>
              <a:t>We have become prisoners to our urgent deadlines, to do lists and the internet. </a:t>
            </a:r>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4854" y="3578135"/>
            <a:ext cx="7406615" cy="30101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51414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33575" y="280350"/>
            <a:ext cx="8348093" cy="6261070"/>
          </a:xfrm>
        </p:spPr>
      </p:pic>
    </p:spTree>
    <p:extLst>
      <p:ext uri="{BB962C8B-B14F-4D97-AF65-F5344CB8AC3E}">
        <p14:creationId xmlns:p14="http://schemas.microsoft.com/office/powerpoint/2010/main" val="2706567820"/>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0</TotalTime>
  <Words>3121</Words>
  <Application>Microsoft Office PowerPoint</Application>
  <PresentationFormat>Widescreen</PresentationFormat>
  <Paragraphs>346</Paragraphs>
  <Slides>41</Slides>
  <Notes>24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Arial</vt:lpstr>
      <vt:lpstr>Arial,Sans-Serif</vt:lpstr>
      <vt:lpstr>Calibri</vt:lpstr>
      <vt:lpstr>Calibri Light</vt:lpstr>
      <vt:lpstr>Candara</vt:lpstr>
      <vt:lpstr>Century Gothic</vt:lpstr>
      <vt:lpstr>Wingdings</vt:lpstr>
      <vt:lpstr>Wingdings 3</vt:lpstr>
      <vt:lpstr>Wisp</vt:lpstr>
      <vt:lpstr> The Rendu Orientation</vt:lpstr>
      <vt:lpstr>Agenda</vt:lpstr>
      <vt:lpstr>Opening Reflection from the words of Dorothy Day</vt:lpstr>
      <vt:lpstr>Love in the Abstract</vt:lpstr>
      <vt:lpstr>PowerPoint Presentation</vt:lpstr>
      <vt:lpstr>Attitude of the Home Visit begins in our Heart</vt:lpstr>
      <vt:lpstr>PowerPoint Presentation</vt:lpstr>
      <vt:lpstr>SLOW-DOWN and SMELL the ROSES</vt:lpstr>
      <vt:lpstr>PowerPoint Presentation</vt:lpstr>
      <vt:lpstr>What pressures or burdens do our neighbors carry with them?</vt:lpstr>
      <vt:lpstr>What pressures or burdens do our neighbors carry with them?</vt:lpstr>
      <vt:lpstr>PowerPoint Presentation</vt:lpstr>
      <vt:lpstr>Let’s consider our Biases</vt:lpstr>
      <vt:lpstr>Stay until you Leave…  Mathew’s Gospel</vt:lpstr>
      <vt:lpstr>Practical Tools In The Home Visit – Listening is Loving</vt:lpstr>
      <vt:lpstr>How to begin the conversation: </vt:lpstr>
      <vt:lpstr>PowerPoint Presentation</vt:lpstr>
      <vt:lpstr>    Break!  Tools and Resources for the Home Visit right after a 5 minute break! </vt:lpstr>
      <vt:lpstr>Cycle of the Home Visit</vt:lpstr>
      <vt:lpstr> Two Vincentians Conduct Home Visit</vt:lpstr>
      <vt:lpstr>Two Vincentians Conduct Home Visit</vt:lpstr>
      <vt:lpstr>Confidentiality</vt:lpstr>
      <vt:lpstr>What makes a good Case Management Referral? </vt:lpstr>
      <vt:lpstr>Vincentians record information in database</vt:lpstr>
      <vt:lpstr>Join the Monthly Vincentian  Peer Support  Zoom Meeting</vt:lpstr>
      <vt:lpstr>Part 3 Conference Meetings   </vt:lpstr>
      <vt:lpstr>Spirituality in the Encounter with each other in the Conference Meeting</vt:lpstr>
      <vt:lpstr>Making decisions the Vincentian Way!  </vt:lpstr>
      <vt:lpstr>ADVOCACY is in our DNA!</vt:lpstr>
      <vt:lpstr>PowerPoint Presentation</vt:lpstr>
      <vt:lpstr>It is our vocation   to set people’s hearts ablaze, to do what the Son of God did, who came to light a fire on earth in order to set it ablaze with His love.   </vt:lpstr>
      <vt:lpstr>Responding to THE Call…   Saying YES to becoming a Vincentian!                       It’s a Ministry                       A vocation - A Call     A Call to Love as Christ did      To Builds a Church that is poor, for the poor…                 In the words of Pope Francis a “field hospital”           </vt:lpstr>
      <vt:lpstr>PowerPoint Presentation</vt:lpstr>
      <vt:lpstr>PowerPoint Presentation</vt:lpstr>
      <vt:lpstr>PowerPoint Presentation</vt:lpstr>
      <vt:lpstr>Great Gratitude for your Presence, for Listening, for your Participation and for your Love of our St. Vincent de Paul Mission!   Questions?</vt:lpstr>
      <vt:lpstr>Additional Resources</vt:lpstr>
      <vt:lpstr>Other Resources </vt:lpstr>
      <vt:lpstr>Empathy vs. Sympathy</vt:lpstr>
      <vt:lpstr>Processing the Home Visit</vt:lpstr>
      <vt:lpstr>Vincentians pledge support, refer to other agencies and advocate for their neighbors (a compassionate response and best practice is to follow up with a neighbor who was not successful with the referral given) – Vincentians should build relationships and partnerships with other groups who will commit to supporting those we serve through our ministry. Neighbors will benefit from Vincentian support to help navigate complex social service systems and to advocate for them whenever possible.)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2020-02-05T15:14:08Z</dcterms:created>
  <dcterms:modified xsi:type="dcterms:W3CDTF">2022-11-04T21:38:29Z</dcterms:modified>
</cp:coreProperties>
</file>